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095235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VY_32_INOVACE_1845_ZLOMKY_ÚVOD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Znázorňování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a zápis zlomků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vyvození zlomků, popis jednotlivých částí zlomků, zápis a znázornění zlomků.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14. 10.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celek, jmenovatel, čitatel, zlomková čára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ZLOMKY</a:t>
            </a:r>
            <a:endParaRPr lang="cs-CZ" b="1" u="sng" dirty="0"/>
          </a:p>
        </p:txBody>
      </p:sp>
      <p:pic>
        <p:nvPicPr>
          <p:cNvPr id="1026" name="Picture 2" descr="C:\Users\profesor\AppData\Local\Microsoft\Windows\Temporary Internet Files\Content.IE5\N2JUKN2C\MP90042285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8680"/>
            <a:ext cx="309634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BTR1NB9L\MP9004025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628" y="4005064"/>
            <a:ext cx="345638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N2JUKN2C\MP9004100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320384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N2JUKN2C\MP9004483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4" y="476672"/>
            <a:ext cx="34563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3SO17SJN\MP900384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93682"/>
            <a:ext cx="206997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fesor\AppData\Local\Microsoft\Windows\Temporary Internet Files\Content.IE5\EBJTG7ZE\MP9003826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631" y="1530896"/>
            <a:ext cx="2123728" cy="215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668344" y="4941168"/>
            <a:ext cx="1205880" cy="122413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8874224" y="49411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1"/>
            <a:endCxn id="4" idx="3"/>
          </p:cNvCxnSpPr>
          <p:nvPr/>
        </p:nvCxnSpPr>
        <p:spPr>
          <a:xfrm>
            <a:off x="7668344" y="5553236"/>
            <a:ext cx="12058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4" idx="0"/>
            <a:endCxn id="4" idx="2"/>
          </p:cNvCxnSpPr>
          <p:nvPr/>
        </p:nvCxnSpPr>
        <p:spPr>
          <a:xfrm>
            <a:off x="8271284" y="4941168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12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ČÁSTI CELKŮ VYJADŘUJEME ZLOMKY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25144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b="1" dirty="0" smtClean="0">
                    <a:solidFill>
                      <a:schemeClr val="tx2"/>
                    </a:solidFill>
                  </a:rPr>
                  <a:t>Narozeninový dort je rozkrájen na 10 kousků.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celý dort = 1 celek		      1 kousek dortu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(</a:t>
                </a:r>
                <a:r>
                  <a:rPr lang="cs-CZ" sz="2400" dirty="0" smtClean="0"/>
                  <a:t>skládá se z 10 kousků</a:t>
                </a:r>
                <a:r>
                  <a:rPr lang="cs-CZ" dirty="0" smtClean="0"/>
                  <a:t>)                   (</a:t>
                </a:r>
                <a:r>
                  <a:rPr lang="cs-CZ" sz="2400" dirty="0" smtClean="0"/>
                  <a:t>jedna desetina dortu)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</a:t>
                </a:r>
                <a:r>
                  <a:rPr lang="cs-CZ" b="1" dirty="0" smtClean="0"/>
                  <a:t>1 celek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/>
                  <a:t>		           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25144"/>
              </a:xfrm>
              <a:blipFill rotWithShape="1">
                <a:blip r:embed="rId2"/>
                <a:stretch>
                  <a:fillRect l="-1630" t="-2602" r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profesor\AppData\Local\Microsoft\Windows\Temporary Internet Files\Content.IE5\MQRYM183\MP900427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216024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SN04JUDD\MP900399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169" y="2538327"/>
            <a:ext cx="2304256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779912" y="3068960"/>
            <a:ext cx="144016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55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836712"/>
                <a:ext cx="8229600" cy="5904656"/>
              </a:xfrm>
            </p:spPr>
            <p:txBody>
              <a:bodyPr/>
              <a:lstStyle/>
              <a:p>
                <a:r>
                  <a:rPr lang="cs-CZ" b="1" dirty="0" smtClean="0">
                    <a:solidFill>
                      <a:schemeClr val="tx2"/>
                    </a:solidFill>
                  </a:rPr>
                  <a:t>Zuzka dostala k svátku mléčnou čokoládu. Kamarádce ulomila 8 dílečků.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celá čokoláda		    ulomená čokoláda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1 celek = 24 dílků                          8 dílků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1 celek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𝟐𝟒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r>
                  <a:rPr lang="cs-CZ" b="1" dirty="0" smtClean="0"/>
                  <a:t>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dirty="0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b="1" i="0" dirty="0" smtClean="0"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r>
                  <a:rPr lang="cs-CZ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836712"/>
                <a:ext cx="8229600" cy="5904656"/>
              </a:xfrm>
              <a:blipFill rotWithShape="1">
                <a:blip r:embed="rId2"/>
                <a:stretch>
                  <a:fillRect l="-1704" t="-1342" r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profesor\AppData\Local\Microsoft\Windows\Temporary Internet Files\Content.IE5\JP5GCROC\MP9004483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3845"/>
            <a:ext cx="288032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4283968" y="229130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profesor\AppData\Local\Microsoft\Windows\Temporary Internet Files\Content.IE5\JP5GCROC\MP9004483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301" y="1933451"/>
            <a:ext cx="288032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6444208" y="1772816"/>
            <a:ext cx="1656184" cy="13077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515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548680"/>
                <a:ext cx="8229600" cy="5832648"/>
              </a:xfrm>
            </p:spPr>
            <p:txBody>
              <a:bodyPr>
                <a:normAutofit/>
              </a:bodyPr>
              <a:lstStyle/>
              <a:p>
                <a:r>
                  <a:rPr lang="cs-CZ" b="1" dirty="0" smtClean="0">
                    <a:solidFill>
                      <a:schemeClr val="tx2"/>
                    </a:solidFill>
                  </a:rPr>
                  <a:t>Maminka upekla pizzu, rozkrájela jí na 8 částí. Alenka snědla 3 kousky.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1 pizza = 1 celek			 3 snězené kousky</a:t>
                </a:r>
              </a:p>
              <a:p>
                <a:pPr marL="0" indent="0">
                  <a:buNone/>
                </a:pPr>
                <a:r>
                  <a:rPr lang="cs-CZ" dirty="0" smtClean="0"/>
                  <a:t>1 pizza = 8 kousků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dirty="0" smtClean="0"/>
                  <a:t>  celé pizzy </a:t>
                </a:r>
              </a:p>
              <a:p>
                <a:pPr marL="0" indent="0">
                  <a:buNone/>
                </a:pPr>
                <a:r>
                  <a:rPr lang="cs-CZ" dirty="0" smtClean="0"/>
                  <a:t>1 celek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548680"/>
                <a:ext cx="8229600" cy="5832648"/>
              </a:xfrm>
              <a:blipFill rotWithShape="1">
                <a:blip r:embed="rId2"/>
                <a:stretch>
                  <a:fillRect l="-1926" t="-1358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9" name="Picture 3" descr="C:\Users\profesor\AppData\Local\Microsoft\Windows\Temporary Internet Files\Content.IE5\SN04JUDD\MP9004222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03" y="1859075"/>
            <a:ext cx="331236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fesor\AppData\Local\Microsoft\Windows\Temporary Internet Files\Content.IE5\JP5GCROC\MP9004006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59075"/>
            <a:ext cx="1152129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rofesor\AppData\Local\Microsoft\Windows\Temporary Internet Files\Content.IE5\JP5GCROC\MP9004006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577" y="1859074"/>
            <a:ext cx="1152129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rofesor\AppData\Local\Microsoft\Windows\Temporary Internet Files\Content.IE5\JP5GCROC\MP9004006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212" y="1859073"/>
            <a:ext cx="1152129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923928" y="220253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98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orty, koláče, pizzy, čokolády … rozdělujeme obvykle na stejné díly</a:t>
            </a:r>
          </a:p>
          <a:p>
            <a:r>
              <a:rPr lang="cs-CZ" dirty="0"/>
              <a:t>p</a:t>
            </a:r>
            <a:r>
              <a:rPr lang="cs-CZ" dirty="0" smtClean="0"/>
              <a:t>ojmenováváme, jaká část jich chybí nebo naopak zbyla </a:t>
            </a:r>
            <a:r>
              <a:rPr lang="cs-CZ" dirty="0" smtClean="0">
                <a:sym typeface="Wingdings" panose="05000000000000000000" pitchFamily="2" charset="2"/>
              </a:rPr>
              <a:t> nejlépe pomocí zlomků</a:t>
            </a:r>
          </a:p>
          <a:p>
            <a:r>
              <a:rPr lang="cs-CZ" dirty="0">
                <a:sym typeface="Wingdings" panose="05000000000000000000" pitchFamily="2" charset="2"/>
              </a:rPr>
              <a:t>v</a:t>
            </a:r>
            <a:r>
              <a:rPr lang="cs-CZ" dirty="0" smtClean="0">
                <a:sym typeface="Wingdings" panose="05000000000000000000" pitchFamily="2" charset="2"/>
              </a:rPr>
              <a:t>e  3. stol. př. n. l. byla použita tzv. </a:t>
            </a:r>
            <a:r>
              <a:rPr lang="cs-CZ" dirty="0" err="1" smtClean="0">
                <a:sym typeface="Wingdings" panose="05000000000000000000" pitchFamily="2" charset="2"/>
              </a:rPr>
              <a:t>Salaminská</a:t>
            </a:r>
            <a:r>
              <a:rPr lang="cs-CZ" dirty="0" smtClean="0">
                <a:sym typeface="Wingdings" panose="05000000000000000000" pitchFamily="2" charset="2"/>
              </a:rPr>
              <a:t> deska  byly na ní vyryty čáry, na rýhách se posouvaly kamínky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63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340768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6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6000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6000" b="1" i="1" smtClean="0"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6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340768"/>
                <a:ext cx="8229600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187624" y="1314119"/>
            <a:ext cx="1078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čitatel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62765" y="3140968"/>
            <a:ext cx="1813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jmenovatel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2120653"/>
            <a:ext cx="2242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z</a:t>
            </a:r>
            <a:r>
              <a:rPr lang="cs-CZ" sz="2800" dirty="0" smtClean="0">
                <a:solidFill>
                  <a:srgbClr val="FF0000"/>
                </a:solidFill>
              </a:rPr>
              <a:t>lomková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čára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>
            <a:stCxn id="4" idx="3"/>
          </p:cNvCxnSpPr>
          <p:nvPr/>
        </p:nvCxnSpPr>
        <p:spPr>
          <a:xfrm>
            <a:off x="2266445" y="1575729"/>
            <a:ext cx="1945515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059832" y="2852936"/>
            <a:ext cx="1296144" cy="5496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788024" y="2382263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187624" y="4077072"/>
            <a:ext cx="78488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Jmenovatel</a:t>
            </a:r>
            <a:r>
              <a:rPr lang="cs-CZ" sz="2000" dirty="0" smtClean="0"/>
              <a:t> – vyjadřuje na kolik stejných částí je celek rozdělen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(př. čokoláda je rozdělena na 24 dílků)</a:t>
            </a:r>
          </a:p>
          <a:p>
            <a:r>
              <a:rPr lang="cs-CZ" sz="2000" b="1" dirty="0" smtClean="0"/>
              <a:t>Čitatel</a:t>
            </a:r>
            <a:r>
              <a:rPr lang="cs-CZ" sz="2000" dirty="0" smtClean="0"/>
              <a:t> – udává, z kolika stejných částí se zlomek skládá,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počet dílků, o kterých hovoříme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</a:t>
            </a:r>
            <a:r>
              <a:rPr lang="cs-CZ" sz="2000" dirty="0" smtClean="0"/>
              <a:t>(př. kolik dílků dívka ulomila kamarádce – 8 dílků čokolády)</a:t>
            </a:r>
          </a:p>
          <a:p>
            <a:r>
              <a:rPr lang="cs-CZ" sz="2000" b="1" dirty="0" smtClean="0"/>
              <a:t>Zlomková čára </a:t>
            </a:r>
            <a:r>
              <a:rPr lang="cs-CZ" sz="2000" dirty="0" smtClean="0"/>
              <a:t>– nahrazuje početní operaci dělení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2126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Cvičení: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5328592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Přečtěte zlomky: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4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1</m:t>
                        </m:r>
                        <m:r>
                          <a:rPr lang="cs-CZ" sz="4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4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3</m:t>
                        </m:r>
                        <m:r>
                          <a:rPr lang="cs-CZ" sz="4400" i="1">
                            <a:latin typeface="Cambria Math"/>
                          </a:rPr>
                          <m:t>1</m:t>
                        </m:r>
                        <m:r>
                          <a:rPr lang="cs-CZ" sz="4400" b="0" i="1" smtClean="0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4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i="1">
                            <a:latin typeface="Cambria Math"/>
                          </a:rPr>
                          <m:t>1</m:t>
                        </m:r>
                        <m:r>
                          <a:rPr lang="cs-CZ" sz="4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4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1</m:t>
                        </m:r>
                        <m:r>
                          <a:rPr lang="cs-CZ" sz="4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4</m:t>
                        </m:r>
                        <m:r>
                          <a:rPr lang="cs-CZ" sz="4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4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36</m:t>
                        </m:r>
                      </m:num>
                      <m:den>
                        <m:r>
                          <a:rPr lang="cs-CZ" sz="4400" i="1">
                            <a:latin typeface="Cambria Math"/>
                          </a:rPr>
                          <m:t>2</m:t>
                        </m:r>
                        <m:r>
                          <a:rPr lang="cs-CZ" sz="4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4400" dirty="0" smtClean="0"/>
              </a:p>
              <a:p>
                <a:pPr marL="0" indent="0">
                  <a:buNone/>
                </a:pPr>
                <a:r>
                  <a:rPr lang="cs-CZ" dirty="0" smtClean="0"/>
                  <a:t>2.  Zapište ve tvaru zlomku:</a:t>
                </a:r>
              </a:p>
              <a:p>
                <a:r>
                  <a:rPr lang="cs-CZ" dirty="0" smtClean="0"/>
                  <a:t>pět devítin</a:t>
                </a:r>
              </a:p>
              <a:p>
                <a:r>
                  <a:rPr lang="cs-CZ" dirty="0" smtClean="0"/>
                  <a:t>jedenáct dvaadvacetin</a:t>
                </a:r>
              </a:p>
              <a:p>
                <a:r>
                  <a:rPr lang="cs-CZ" dirty="0" smtClean="0"/>
                  <a:t>sedmdesát padesátin</a:t>
                </a:r>
              </a:p>
              <a:p>
                <a:r>
                  <a:rPr lang="cs-CZ" dirty="0" smtClean="0"/>
                  <a:t>šedesát osm čtyřicetin</a:t>
                </a:r>
              </a:p>
              <a:p>
                <a:r>
                  <a:rPr lang="cs-CZ" dirty="0" smtClean="0"/>
                  <a:t>padesát sedm </a:t>
                </a:r>
                <a:r>
                  <a:rPr lang="cs-CZ" dirty="0" err="1" smtClean="0"/>
                  <a:t>stodvacetin</a:t>
                </a:r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5328592"/>
              </a:xfrm>
              <a:blipFill rotWithShape="1">
                <a:blip r:embed="rId2"/>
                <a:stretch>
                  <a:fillRect l="-2000" t="-1716" b="-22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profesor\AppData\Local\Microsoft\Windows\Temporary Internet Files\Content.IE5\3MY0R3ID\MP90039008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56992"/>
            <a:ext cx="2473472" cy="32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40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8326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z="2800" dirty="0" smtClean="0"/>
              <a:t>Zapište zlomkem, jaká část útvarů je vybarvena: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71136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74032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88432" y="171136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73991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71141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85541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15616" y="3501008"/>
            <a:ext cx="1972816" cy="1922512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0" idx="3"/>
            <a:endCxn id="10" idx="7"/>
          </p:cNvCxnSpPr>
          <p:nvPr/>
        </p:nvCxnSpPr>
        <p:spPr>
          <a:xfrm flipV="1">
            <a:off x="1404528" y="3782553"/>
            <a:ext cx="1394992" cy="135942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10" idx="5"/>
          </p:cNvCxnSpPr>
          <p:nvPr/>
        </p:nvCxnSpPr>
        <p:spPr>
          <a:xfrm>
            <a:off x="1716832" y="3573016"/>
            <a:ext cx="1082688" cy="15689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0" idx="2"/>
            <a:endCxn id="10" idx="6"/>
          </p:cNvCxnSpPr>
          <p:nvPr/>
        </p:nvCxnSpPr>
        <p:spPr>
          <a:xfrm>
            <a:off x="1115616" y="4462264"/>
            <a:ext cx="197281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0" idx="0"/>
            <a:endCxn id="10" idx="4"/>
          </p:cNvCxnSpPr>
          <p:nvPr/>
        </p:nvCxnSpPr>
        <p:spPr>
          <a:xfrm>
            <a:off x="2102024" y="3501008"/>
            <a:ext cx="0" cy="19225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0" idx="1"/>
            <a:endCxn id="10" idx="5"/>
          </p:cNvCxnSpPr>
          <p:nvPr/>
        </p:nvCxnSpPr>
        <p:spPr>
          <a:xfrm>
            <a:off x="1404528" y="3782553"/>
            <a:ext cx="1394992" cy="135942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ravoúhlý trojúhelník 20"/>
          <p:cNvSpPr/>
          <p:nvPr/>
        </p:nvSpPr>
        <p:spPr>
          <a:xfrm>
            <a:off x="5004698" y="332345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>
            <a:off x="5935216" y="332345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>
            <a:off x="6850926" y="4258439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>
            <a:off x="6849616" y="332345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oúhlý trojúhelník 24"/>
          <p:cNvSpPr/>
          <p:nvPr/>
        </p:nvSpPr>
        <p:spPr>
          <a:xfrm>
            <a:off x="5004698" y="4255494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>
            <a:off x="5936526" y="425007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1" idx="0"/>
            <a:endCxn id="24" idx="0"/>
          </p:cNvCxnSpPr>
          <p:nvPr/>
        </p:nvCxnSpPr>
        <p:spPr>
          <a:xfrm>
            <a:off x="5004698" y="3323456"/>
            <a:ext cx="18449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4" idx="0"/>
          </p:cNvCxnSpPr>
          <p:nvPr/>
        </p:nvCxnSpPr>
        <p:spPr>
          <a:xfrm>
            <a:off x="6849616" y="3323456"/>
            <a:ext cx="9157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3" idx="4"/>
          </p:cNvCxnSpPr>
          <p:nvPr/>
        </p:nvCxnSpPr>
        <p:spPr>
          <a:xfrm>
            <a:off x="7765326" y="3323456"/>
            <a:ext cx="0" cy="1849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44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Autofit/>
              </a:bodyPr>
              <a:lstStyle/>
              <a:p>
                <a:pPr>
                  <a:buFont typeface="+mj-lt"/>
                  <a:buAutoNum type="arabicPeriod"/>
                </a:pPr>
                <a:r>
                  <a:rPr lang="cs-CZ" dirty="0" smtClean="0"/>
                  <a:t>jedna polovina, šest pětin,  jedna dvanáctina, třicet jedna sedmin,  patnáct setin, jedenáct dvaačtyřicetin,  třicet šest pětadvacetin</a:t>
                </a:r>
                <a:endParaRPr lang="cs-CZ" dirty="0"/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22</m:t>
                        </m:r>
                      </m:den>
                    </m:f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70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  <m:r>
                          <a:rPr lang="cs-CZ" b="0" i="0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120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514350" indent="-514350">
                  <a:buAutoNum type="arabicPeriod"/>
                </a:pPr>
                <a:endParaRPr lang="cs-CZ" dirty="0"/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1 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Veselý obličej 4"/>
          <p:cNvSpPr/>
          <p:nvPr/>
        </p:nvSpPr>
        <p:spPr>
          <a:xfrm>
            <a:off x="6876256" y="4581128"/>
            <a:ext cx="1562472" cy="15624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817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052737"/>
                <a:ext cx="8229600" cy="3384376"/>
              </a:xfrm>
            </p:spPr>
            <p:txBody>
              <a:bodyPr/>
              <a:lstStyle/>
              <a:p>
                <a:r>
                  <a:rPr lang="cs-CZ" dirty="0" smtClean="0"/>
                  <a:t>Znázorněte vhodným obrázkem zlomky:</a:t>
                </a:r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sz="5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5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5400" dirty="0"/>
                  <a:t>  </a:t>
                </a:r>
                <a:r>
                  <a:rPr lang="cs-CZ" sz="5400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5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5400" dirty="0"/>
                  <a:t>  </a:t>
                </a:r>
                <a:r>
                  <a:rPr lang="cs-CZ" sz="5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54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5400" dirty="0"/>
                  <a:t> </a:t>
                </a:r>
                <a:r>
                  <a:rPr lang="cs-CZ" sz="5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0" i="1" smtClean="0">
                            <a:latin typeface="Cambria Math"/>
                          </a:rPr>
                          <m:t>3</m:t>
                        </m:r>
                        <m:r>
                          <a:rPr lang="cs-CZ" sz="5400" i="1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5400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540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052737"/>
                <a:ext cx="8229600" cy="3384376"/>
              </a:xfrm>
              <a:blipFill rotWithShape="1">
                <a:blip r:embed="rId2"/>
                <a:stretch>
                  <a:fillRect l="-1704" t="-23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519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2010,Klipart</a:t>
            </a:r>
          </a:p>
          <a:p>
            <a:r>
              <a:rPr lang="cs-CZ" dirty="0"/>
              <a:t>PŮLPÁN, Zdeněk; ČIHÁK, Michal; MÜLLEROVÁ, Šárka. </a:t>
            </a:r>
            <a:r>
              <a:rPr lang="cs-CZ" i="1" dirty="0"/>
              <a:t>MATEMATIKA 7 pro základní školy aritmetika</a:t>
            </a:r>
            <a:r>
              <a:rPr lang="cs-CZ" dirty="0"/>
              <a:t>. Praha: SPN, 2008, ISBN 58401. 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</TotalTime>
  <Words>456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ZLOMKY</vt:lpstr>
      <vt:lpstr>ČÁSTI CELKŮ VYJADŘUJEME ZLOMKY</vt:lpstr>
      <vt:lpstr>Prezentace aplikace PowerPoint</vt:lpstr>
      <vt:lpstr>Prezentace aplikace PowerPoint</vt:lpstr>
      <vt:lpstr>Prezentace aplikace PowerPoint</vt:lpstr>
      <vt:lpstr>Základní pojmy:</vt:lpstr>
      <vt:lpstr>Cvičení:</vt:lpstr>
      <vt:lpstr>Prezentace aplikace PowerPoint</vt:lpstr>
      <vt:lpstr>Řešení: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85</cp:revision>
  <dcterms:created xsi:type="dcterms:W3CDTF">2013-03-05T19:40:32Z</dcterms:created>
  <dcterms:modified xsi:type="dcterms:W3CDTF">2013-12-13T08:50:12Z</dcterms:modified>
</cp:coreProperties>
</file>