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67" r:id="rId2"/>
    <p:sldId id="268" r:id="rId3"/>
    <p:sldId id="270" r:id="rId4"/>
    <p:sldId id="271" r:id="rId5"/>
    <p:sldId id="272" r:id="rId6"/>
    <p:sldId id="273" r:id="rId7"/>
    <p:sldId id="274" r:id="rId8"/>
    <p:sldId id="275" r:id="rId9"/>
    <p:sldId id="276" r:id="rId10"/>
    <p:sldId id="277" r:id="rId11"/>
    <p:sldId id="278" r:id="rId12"/>
    <p:sldId id="26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ED1E59F-2929-46FB-82DA-4738949BDBC4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40E7C83-8877-48BB-A00E-B6F242F0BC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5943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81339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90059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59906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70998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58229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00440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59836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05361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83071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61279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45125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B75E0A-4262-417A-86A9-EFB018A54784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49611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Popis: C:\Users\pc\Desktop\OPV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268761"/>
            <a:ext cx="5345096" cy="11197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36164627"/>
              </p:ext>
            </p:extLst>
          </p:nvPr>
        </p:nvGraphicFramePr>
        <p:xfrm>
          <a:off x="1403648" y="3573016"/>
          <a:ext cx="6522734" cy="160814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82443"/>
                <a:gridCol w="4940291"/>
              </a:tblGrid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Název školy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ZÁKLADNÍ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ŠKOLA PODBOŘANY, HUSOVA 276, OKRES LOUNY</a:t>
                      </a:r>
                      <a:endParaRPr lang="cs-CZ" sz="1100" dirty="0" smtClean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450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Autor: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b="1" dirty="0" smtClean="0">
                          <a:solidFill>
                            <a:srgbClr val="000000"/>
                          </a:solidFill>
                          <a:effectLst/>
                        </a:rPr>
                        <a:t>Mgr. </a:t>
                      </a:r>
                      <a:r>
                        <a:rPr lang="cs-CZ" sz="1100" b="1" baseline="0" dirty="0" smtClean="0">
                          <a:solidFill>
                            <a:srgbClr val="000000"/>
                          </a:solidFill>
                          <a:effectLst/>
                        </a:rPr>
                        <a:t> Lenka Hanušová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646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</a:rPr>
                        <a:t>Název</a:t>
                      </a: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smtClean="0">
                          <a:solidFill>
                            <a:srgbClr val="000000"/>
                          </a:solidFill>
                          <a:effectLst/>
                        </a:rPr>
                        <a:t>VY_32_INOVACE_1846_VĚTA_SUS _O_SHODNOSTI_TROJÚHELNÍKŮ   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589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Téma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</a:rPr>
                        <a:t>Procvičení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</a:rPr>
                        <a:t> věty  </a:t>
                      </a:r>
                      <a:r>
                        <a:rPr lang="cs-CZ" sz="1100" baseline="0" dirty="0" err="1" smtClean="0">
                          <a:solidFill>
                            <a:srgbClr val="000000"/>
                          </a:solidFill>
                          <a:effectLst/>
                        </a:rPr>
                        <a:t>sss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</a:rPr>
                        <a:t>, </a:t>
                      </a:r>
                      <a:r>
                        <a:rPr lang="cs-CZ" sz="1100" baseline="0" dirty="0" err="1" smtClean="0">
                          <a:solidFill>
                            <a:srgbClr val="000000"/>
                          </a:solidFill>
                          <a:effectLst/>
                        </a:rPr>
                        <a:t>sus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</a:rPr>
                        <a:t> o shodnosti trojúhelníků.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570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Číslo projektu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</a:rPr>
                        <a:t>CZ.1.07/1.4.00/21.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</a:rPr>
                        <a:t> 2975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909246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62068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chemeClr val="tx2"/>
                </a:solidFill>
              </a:rPr>
              <a:t>ANOTACE</a:t>
            </a: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4" name="Zástupný symbol pro obsah 1"/>
          <p:cNvSpPr>
            <a:spLocks noGrp="1"/>
          </p:cNvSpPr>
          <p:nvPr>
            <p:ph idx="1"/>
          </p:nvPr>
        </p:nvSpPr>
        <p:spPr>
          <a:xfrm>
            <a:off x="467544" y="2060848"/>
            <a:ext cx="8229600" cy="3456384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tx2"/>
                </a:solidFill>
              </a:rPr>
              <a:t>Prezentace je určena žákům 7. tříd, </a:t>
            </a:r>
            <a:r>
              <a:rPr lang="cs-CZ" b="1" dirty="0">
                <a:solidFill>
                  <a:schemeClr val="tx2"/>
                </a:solidFill>
              </a:rPr>
              <a:t>přechody snímků v prezentaci jsou kliknutím myši</a:t>
            </a:r>
            <a:r>
              <a:rPr lang="cs-CZ" sz="3200" b="1" dirty="0" smtClean="0">
                <a:solidFill>
                  <a:schemeClr val="tx2"/>
                </a:solidFill>
              </a:rPr>
              <a:t>.</a:t>
            </a:r>
          </a:p>
          <a:p>
            <a:r>
              <a:rPr lang="cs-CZ" sz="3200" b="1" dirty="0" smtClean="0">
                <a:solidFill>
                  <a:schemeClr val="tx2"/>
                </a:solidFill>
              </a:rPr>
              <a:t>Je zaměřena na procvičení věty </a:t>
            </a:r>
            <a:r>
              <a:rPr lang="cs-CZ" sz="3200" b="1" i="1" dirty="0" err="1" smtClean="0">
                <a:solidFill>
                  <a:schemeClr val="tx2"/>
                </a:solidFill>
              </a:rPr>
              <a:t>sss</a:t>
            </a:r>
            <a:r>
              <a:rPr lang="cs-CZ" sz="3200" b="1" dirty="0" smtClean="0">
                <a:solidFill>
                  <a:schemeClr val="tx2"/>
                </a:solidFill>
              </a:rPr>
              <a:t> a </a:t>
            </a:r>
            <a:r>
              <a:rPr lang="cs-CZ" sz="3200" b="1" i="1" dirty="0" err="1" smtClean="0">
                <a:solidFill>
                  <a:schemeClr val="tx2"/>
                </a:solidFill>
              </a:rPr>
              <a:t>sus</a:t>
            </a:r>
            <a:r>
              <a:rPr lang="cs-CZ" sz="3200" b="1" dirty="0" smtClean="0">
                <a:solidFill>
                  <a:schemeClr val="tx2"/>
                </a:solidFill>
              </a:rPr>
              <a:t>         o shodnosti trojúhelníků a konstrukce trojúhelníku, provedení rozboru a zápisu postupu konstrukce.</a:t>
            </a:r>
          </a:p>
          <a:p>
            <a:endParaRPr lang="cs-CZ" sz="32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0804268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b="1" dirty="0" smtClean="0"/>
              <a:t>Datum vytvoření</a:t>
            </a:r>
            <a:r>
              <a:rPr lang="cs-CZ" sz="3600" dirty="0" smtClean="0"/>
              <a:t>:  22. 10. 2013</a:t>
            </a:r>
          </a:p>
          <a:p>
            <a:pPr marL="0" indent="0">
              <a:buNone/>
            </a:pPr>
            <a:endParaRPr lang="cs-CZ" sz="3600" dirty="0"/>
          </a:p>
          <a:p>
            <a:pPr marL="0" indent="0">
              <a:buNone/>
            </a:pPr>
            <a:r>
              <a:rPr lang="cs-CZ" sz="3600" b="1" dirty="0" smtClean="0"/>
              <a:t>Klíčová slova</a:t>
            </a:r>
            <a:r>
              <a:rPr lang="cs-CZ" sz="3600" dirty="0" smtClean="0"/>
              <a:t>: shodnost trojúhelníků, věta </a:t>
            </a:r>
            <a:r>
              <a:rPr lang="cs-CZ" sz="3600" i="1" dirty="0" err="1" smtClean="0"/>
              <a:t>sss</a:t>
            </a:r>
            <a:r>
              <a:rPr lang="cs-CZ" sz="3600" dirty="0" smtClean="0"/>
              <a:t> a </a:t>
            </a:r>
            <a:r>
              <a:rPr lang="cs-CZ" sz="3600" i="1" dirty="0" err="1" smtClean="0"/>
              <a:t>sus</a:t>
            </a:r>
            <a:r>
              <a:rPr lang="cs-CZ" sz="3600" dirty="0" smtClean="0"/>
              <a:t>, pravoúhlý trojúhelník, konstrukční úloha</a:t>
            </a:r>
          </a:p>
          <a:p>
            <a:pPr marL="0" indent="0">
              <a:buNone/>
            </a:pP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011986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Shodnost trojúhelníků - věta </a:t>
            </a:r>
            <a:r>
              <a:rPr lang="cs-CZ" b="1" i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sss</a:t>
            </a:r>
            <a:endParaRPr lang="cs-CZ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88295" y="1196752"/>
            <a:ext cx="8655705" cy="1728192"/>
          </a:xfrm>
        </p:spPr>
        <p:txBody>
          <a:bodyPr/>
          <a:lstStyle/>
          <a:p>
            <a:r>
              <a:rPr lang="cs-CZ" sz="2400" u="sng" dirty="0" smtClean="0">
                <a:solidFill>
                  <a:srgbClr val="FF0000"/>
                </a:solidFill>
              </a:rPr>
              <a:t>Věta </a:t>
            </a:r>
            <a:r>
              <a:rPr lang="cs-CZ" sz="2400" i="1" u="sng" dirty="0" err="1" smtClean="0">
                <a:solidFill>
                  <a:srgbClr val="FF0000"/>
                </a:solidFill>
              </a:rPr>
              <a:t>sss</a:t>
            </a:r>
            <a:r>
              <a:rPr lang="cs-CZ" sz="2400" u="sng" dirty="0" smtClean="0">
                <a:solidFill>
                  <a:srgbClr val="FF0000"/>
                </a:solidFill>
              </a:rPr>
              <a:t> (strana, strana, strana):</a:t>
            </a:r>
          </a:p>
          <a:p>
            <a:pPr marL="0" indent="0">
              <a:buNone/>
            </a:pPr>
            <a:r>
              <a:rPr lang="cs-CZ" sz="2400" b="1" dirty="0" smtClean="0">
                <a:solidFill>
                  <a:srgbClr val="FF0000"/>
                </a:solidFill>
              </a:rPr>
              <a:t>Shodují-li se trojúhelníky ve všech třech stranách, jsou shodné.</a:t>
            </a:r>
          </a:p>
          <a:p>
            <a:r>
              <a:rPr lang="cs-CZ" sz="2400" b="1" dirty="0" smtClean="0"/>
              <a:t>Z obrázku vyber dvojice shodných trojúhelníků. Shodnost zapiš (v zápisu dej pozor na pořadí vrcholů).</a:t>
            </a:r>
            <a:endParaRPr lang="cs-CZ" sz="2400" b="1" dirty="0"/>
          </a:p>
        </p:txBody>
      </p:sp>
      <p:sp>
        <p:nvSpPr>
          <p:cNvPr id="4" name="Rovnoramenný trojúhelník 3"/>
          <p:cNvSpPr/>
          <p:nvPr/>
        </p:nvSpPr>
        <p:spPr>
          <a:xfrm rot="21377653">
            <a:off x="959800" y="3627953"/>
            <a:ext cx="1823798" cy="1922095"/>
          </a:xfrm>
          <a:prstGeom prst="triangle">
            <a:avLst>
              <a:gd name="adj" fmla="val 1957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Rovnoramenný trojúhelník 4"/>
          <p:cNvSpPr/>
          <p:nvPr/>
        </p:nvSpPr>
        <p:spPr>
          <a:xfrm rot="1111290">
            <a:off x="4465798" y="2634919"/>
            <a:ext cx="1836204" cy="1872208"/>
          </a:xfrm>
          <a:prstGeom prst="triangle">
            <a:avLst>
              <a:gd name="adj" fmla="val 9940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Rovnoramenný trojúhelník 5"/>
          <p:cNvSpPr/>
          <p:nvPr/>
        </p:nvSpPr>
        <p:spPr>
          <a:xfrm rot="20091427">
            <a:off x="3695657" y="4767594"/>
            <a:ext cx="2135655" cy="1435480"/>
          </a:xfrm>
          <a:prstGeom prst="triangle">
            <a:avLst>
              <a:gd name="adj" fmla="val 205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Rovnoramenný trojúhelník 6"/>
          <p:cNvSpPr/>
          <p:nvPr/>
        </p:nvSpPr>
        <p:spPr>
          <a:xfrm rot="845991">
            <a:off x="6972824" y="4128707"/>
            <a:ext cx="1805018" cy="1607197"/>
          </a:xfrm>
          <a:prstGeom prst="triangle">
            <a:avLst>
              <a:gd name="adj" fmla="val 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906911" y="5617950"/>
            <a:ext cx="2824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736596" y="5491192"/>
            <a:ext cx="3818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048136" y="3234902"/>
            <a:ext cx="3337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870335" y="6488668"/>
            <a:ext cx="3032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614511" y="4918537"/>
            <a:ext cx="309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035088" y="5557719"/>
            <a:ext cx="2904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870335" y="4085710"/>
            <a:ext cx="2584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865602" y="4768045"/>
            <a:ext cx="3048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325552" y="2708920"/>
            <a:ext cx="3289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654488" y="5606978"/>
            <a:ext cx="3161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8460432" y="5964007"/>
            <a:ext cx="3321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U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7023366" y="3563722"/>
            <a:ext cx="2968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95536" y="4589000"/>
            <a:ext cx="7537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35 cm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1619672" y="5622435"/>
            <a:ext cx="7537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20 cm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123728" y="4455042"/>
            <a:ext cx="7537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43 cm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304209" y="5860968"/>
            <a:ext cx="7537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30 cm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989910" y="6135002"/>
            <a:ext cx="7537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40 cm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549583" y="4980593"/>
            <a:ext cx="7537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20 cm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4630168" y="4524641"/>
            <a:ext cx="7537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30 cm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4763484" y="3273961"/>
            <a:ext cx="7537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20 cm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6227976" y="3620141"/>
            <a:ext cx="7537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40 cm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7177755" y="5802616"/>
            <a:ext cx="7537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35 cm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7758613" y="4589136"/>
            <a:ext cx="7537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20 cm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 flipH="1">
            <a:off x="6325552" y="4455042"/>
            <a:ext cx="9570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43 cm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411088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l</a:t>
            </a:r>
            <a:r>
              <a:rPr lang="cs-CZ" dirty="0" smtClean="0"/>
              <a:t>  = u  </a:t>
            </a:r>
            <a:r>
              <a:rPr lang="cs-CZ" dirty="0" smtClean="0">
                <a:sym typeface="Wingdings" panose="05000000000000000000" pitchFamily="2" charset="2"/>
              </a:rPr>
              <a:t>  L = U</a:t>
            </a:r>
          </a:p>
          <a:p>
            <a:pPr marL="0" indent="0">
              <a:buNone/>
            </a:pPr>
            <a:r>
              <a:rPr lang="cs-CZ" dirty="0">
                <a:sym typeface="Wingdings" panose="05000000000000000000" pitchFamily="2" charset="2"/>
              </a:rPr>
              <a:t>m</a:t>
            </a:r>
            <a:r>
              <a:rPr lang="cs-CZ" dirty="0" smtClean="0">
                <a:sym typeface="Wingdings" panose="05000000000000000000" pitchFamily="2" charset="2"/>
              </a:rPr>
              <a:t> = t  M = T</a:t>
            </a:r>
          </a:p>
          <a:p>
            <a:pPr marL="0" indent="0">
              <a:buNone/>
            </a:pPr>
            <a:r>
              <a:rPr lang="cs-CZ" dirty="0" smtClean="0">
                <a:sym typeface="Wingdings" panose="05000000000000000000" pitchFamily="2" charset="2"/>
              </a:rPr>
              <a:t>n = v    N = V</a:t>
            </a:r>
            <a:endParaRPr lang="cs-CZ" dirty="0"/>
          </a:p>
        </p:txBody>
      </p:sp>
      <p:sp>
        <p:nvSpPr>
          <p:cNvPr id="5" name="Pravá složená závorka 4"/>
          <p:cNvSpPr/>
          <p:nvPr/>
        </p:nvSpPr>
        <p:spPr>
          <a:xfrm>
            <a:off x="3203848" y="1844824"/>
            <a:ext cx="576064" cy="1296144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4377680" y="2169730"/>
                <a:ext cx="4010744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600" b="1" dirty="0" smtClean="0"/>
                  <a:t>∆ LMN </a:t>
                </a:r>
                <a14:m>
                  <m:oMath xmlns:m="http://schemas.openxmlformats.org/officeDocument/2006/math">
                    <m:r>
                      <a:rPr lang="cs-CZ" sz="3600" b="1" i="1" smtClean="0">
                        <a:latin typeface="Cambria Math"/>
                        <a:ea typeface="Cambria Math"/>
                      </a:rPr>
                      <m:t>≅</m:t>
                    </m:r>
                    <m:r>
                      <m:rPr>
                        <m:nor/>
                      </m:rPr>
                      <a:rPr lang="cs-CZ" sz="3600" b="1" dirty="0"/>
                      <m:t>∆ </m:t>
                    </m:r>
                    <m:r>
                      <m:rPr>
                        <m:nor/>
                      </m:rPr>
                      <a:rPr lang="cs-CZ" sz="3600" b="1" i="0" dirty="0" smtClean="0"/>
                      <m:t>UTV</m:t>
                    </m:r>
                  </m:oMath>
                </a14:m>
                <a:endParaRPr lang="cs-CZ" sz="3600" b="1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77680" y="2169730"/>
                <a:ext cx="4010744" cy="646331"/>
              </a:xfrm>
              <a:prstGeom prst="rect">
                <a:avLst/>
              </a:prstGeom>
              <a:blipFill rotWithShape="1">
                <a:blip r:embed="rId2"/>
                <a:stretch>
                  <a:fillRect l="-4559" t="-14151" b="-3490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TextovéPole 6"/>
          <p:cNvSpPr txBox="1"/>
          <p:nvPr/>
        </p:nvSpPr>
        <p:spPr>
          <a:xfrm>
            <a:off x="539552" y="4006164"/>
            <a:ext cx="2614818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j</a:t>
            </a:r>
            <a:r>
              <a:rPr lang="cs-CZ" sz="3200" dirty="0" smtClean="0"/>
              <a:t> =  r   </a:t>
            </a:r>
            <a:r>
              <a:rPr lang="cs-CZ" sz="3200" dirty="0" smtClean="0">
                <a:sym typeface="Wingdings" panose="05000000000000000000" pitchFamily="2" charset="2"/>
              </a:rPr>
              <a:t>  J = R</a:t>
            </a:r>
            <a:endParaRPr lang="cs-CZ" sz="3200" dirty="0" smtClean="0"/>
          </a:p>
          <a:p>
            <a:r>
              <a:rPr lang="cs-CZ" sz="3200" dirty="0" smtClean="0"/>
              <a:t>k = p  </a:t>
            </a:r>
            <a:r>
              <a:rPr lang="cs-CZ" sz="3200" dirty="0" smtClean="0">
                <a:sym typeface="Wingdings" panose="05000000000000000000" pitchFamily="2" charset="2"/>
              </a:rPr>
              <a:t>  K = P</a:t>
            </a:r>
            <a:endParaRPr lang="cs-CZ" sz="3200" dirty="0" smtClean="0"/>
          </a:p>
          <a:p>
            <a:r>
              <a:rPr lang="cs-CZ" sz="3200" dirty="0"/>
              <a:t>h</a:t>
            </a:r>
            <a:r>
              <a:rPr lang="cs-CZ" sz="3200" dirty="0" smtClean="0"/>
              <a:t> = s  </a:t>
            </a:r>
            <a:r>
              <a:rPr lang="cs-CZ" sz="3200" dirty="0" smtClean="0">
                <a:sym typeface="Wingdings" panose="05000000000000000000" pitchFamily="2" charset="2"/>
              </a:rPr>
              <a:t>  H = S</a:t>
            </a:r>
            <a:endParaRPr lang="cs-CZ" sz="3200" dirty="0"/>
          </a:p>
        </p:txBody>
      </p:sp>
      <p:sp>
        <p:nvSpPr>
          <p:cNvPr id="8" name="Pravá složená závorka 7"/>
          <p:cNvSpPr/>
          <p:nvPr/>
        </p:nvSpPr>
        <p:spPr>
          <a:xfrm>
            <a:off x="3347864" y="4142922"/>
            <a:ext cx="576064" cy="1296144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4377680" y="4492858"/>
                <a:ext cx="3017173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3600" b="1" dirty="0" smtClean="0"/>
                  <a:t>∆ JKH </a:t>
                </a:r>
                <a14:m>
                  <m:oMath xmlns:m="http://schemas.openxmlformats.org/officeDocument/2006/math">
                    <m:r>
                      <a:rPr lang="cs-CZ" sz="3600" b="1" i="1" dirty="0" smtClean="0">
                        <a:latin typeface="Cambria Math"/>
                        <a:ea typeface="Cambria Math"/>
                      </a:rPr>
                      <m:t>≅ </m:t>
                    </m:r>
                  </m:oMath>
                </a14:m>
                <a:r>
                  <a:rPr lang="cs-CZ" sz="3600" b="1" dirty="0" smtClean="0"/>
                  <a:t>∆</a:t>
                </a:r>
                <a14:m>
                  <m:oMath xmlns:m="http://schemas.openxmlformats.org/officeDocument/2006/math">
                    <m:r>
                      <a:rPr lang="cs-CZ" sz="3600" b="1" i="0" smtClean="0">
                        <a:latin typeface="Cambria Math"/>
                        <a:ea typeface="Cambria Math"/>
                      </a:rPr>
                      <m:t> </m:t>
                    </m:r>
                    <m:r>
                      <a:rPr lang="cs-CZ" sz="3600" b="1" i="0" smtClean="0">
                        <a:latin typeface="Cambria Math"/>
                        <a:ea typeface="Cambria Math"/>
                      </a:rPr>
                      <m:t>𝐑𝐏𝐒</m:t>
                    </m:r>
                  </m:oMath>
                </a14:m>
                <a:endParaRPr lang="cs-CZ" sz="3600" b="1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77680" y="4492858"/>
                <a:ext cx="3017173" cy="646331"/>
              </a:xfrm>
              <a:prstGeom prst="rect">
                <a:avLst/>
              </a:prstGeom>
              <a:blipFill rotWithShape="1">
                <a:blip r:embed="rId3"/>
                <a:stretch>
                  <a:fillRect l="-6061" t="-14151" b="-3490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1368790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Shodnost trojúhelníků – věta </a:t>
            </a:r>
            <a:r>
              <a:rPr lang="cs-CZ" b="1" i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sus</a:t>
            </a:r>
            <a:endParaRPr lang="cs-CZ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Věta </a:t>
            </a:r>
            <a:r>
              <a:rPr lang="cs-CZ" i="1" dirty="0" err="1" smtClean="0">
                <a:solidFill>
                  <a:srgbClr val="FF0000"/>
                </a:solidFill>
              </a:rPr>
              <a:t>sus</a:t>
            </a:r>
            <a:r>
              <a:rPr lang="cs-CZ" dirty="0" smtClean="0">
                <a:solidFill>
                  <a:srgbClr val="FF0000"/>
                </a:solidFill>
              </a:rPr>
              <a:t> (strana, úhel, strana):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Shodují-li se dva trojúhelníky ve dvou stranách a úhlu jimi sevřeném, jsou shodné.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" name="Rovnoramenný trojúhelník 3"/>
          <p:cNvSpPr/>
          <p:nvPr/>
        </p:nvSpPr>
        <p:spPr>
          <a:xfrm>
            <a:off x="2195736" y="3717032"/>
            <a:ext cx="4392488" cy="2232248"/>
          </a:xfrm>
          <a:prstGeom prst="triangl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878020" y="6034088"/>
            <a:ext cx="3177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577390" y="5988907"/>
            <a:ext cx="309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237931" y="3347700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059832" y="4405754"/>
            <a:ext cx="34977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b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432826" y="4419200"/>
            <a:ext cx="33695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a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231151" y="3842651"/>
            <a:ext cx="32893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l-GR" sz="2400" b="1" dirty="0" smtClean="0"/>
              <a:t>γ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2236448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080120"/>
          </a:xfrm>
        </p:spPr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Které trojúhelníky jsou shodné?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Rovnoramenný trojúhelník 3"/>
          <p:cNvSpPr/>
          <p:nvPr/>
        </p:nvSpPr>
        <p:spPr>
          <a:xfrm>
            <a:off x="1115616" y="2420888"/>
            <a:ext cx="2016224" cy="2808312"/>
          </a:xfrm>
          <a:prstGeom prst="triangle">
            <a:avLst>
              <a:gd name="adj" fmla="val 16539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Rovnoramenný trojúhelník 4"/>
          <p:cNvSpPr/>
          <p:nvPr/>
        </p:nvSpPr>
        <p:spPr>
          <a:xfrm>
            <a:off x="3347864" y="2117367"/>
            <a:ext cx="2098033" cy="2362588"/>
          </a:xfrm>
          <a:prstGeom prst="triangle">
            <a:avLst>
              <a:gd name="adj" fmla="val 75066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Rovnoramenný trojúhelník 5"/>
          <p:cNvSpPr/>
          <p:nvPr/>
        </p:nvSpPr>
        <p:spPr>
          <a:xfrm rot="889842">
            <a:off x="6281785" y="3292063"/>
            <a:ext cx="1978342" cy="2364221"/>
          </a:xfrm>
          <a:prstGeom prst="triangle">
            <a:avLst>
              <a:gd name="adj" fmla="val 77314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956758" y="5344317"/>
            <a:ext cx="3177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038164" y="5316098"/>
            <a:ext cx="309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274474" y="2051556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763688" y="5500764"/>
            <a:ext cx="8114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5,1 cm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169408" y="3298661"/>
            <a:ext cx="8114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5,8 cm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326503" y="4725144"/>
            <a:ext cx="4972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66°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207449" y="4540478"/>
            <a:ext cx="3048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304672" y="4540478"/>
            <a:ext cx="2824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738459" y="1682224"/>
            <a:ext cx="3818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540050" y="4110623"/>
            <a:ext cx="4972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62°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339639" y="2893585"/>
            <a:ext cx="8402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51 mm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171865" y="2943905"/>
            <a:ext cx="8402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58 mm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702874" y="5302753"/>
            <a:ext cx="3305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G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686065" y="5980638"/>
            <a:ext cx="2968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8027168" y="3121815"/>
            <a:ext cx="2904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F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218718" y="5100236"/>
            <a:ext cx="4972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66°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430661" y="3925957"/>
            <a:ext cx="8402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51 mm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467344" y="5723272"/>
            <a:ext cx="8402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64 mm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4871669" y="4092750"/>
            <a:ext cx="4972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52°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1447582" y="1187460"/>
            <a:ext cx="59307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Proveď náčrtky trojúhelníků do sešitu, vyznač uvedené údaje.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36335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Konstrukční úloha: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>
                <a:solidFill>
                  <a:schemeClr val="tx2"/>
                </a:solidFill>
              </a:rPr>
              <a:t>Sestrojte trojúhelník ABC, je-li dáno:</a:t>
            </a:r>
          </a:p>
          <a:p>
            <a:pPr marL="0" indent="0">
              <a:buNone/>
            </a:pPr>
            <a:r>
              <a:rPr lang="cs-CZ" sz="4400" b="1" dirty="0">
                <a:solidFill>
                  <a:schemeClr val="tx2"/>
                </a:solidFill>
              </a:rPr>
              <a:t> </a:t>
            </a:r>
            <a:r>
              <a:rPr lang="cs-CZ" sz="4400" b="1" dirty="0" smtClean="0">
                <a:solidFill>
                  <a:schemeClr val="tx2"/>
                </a:solidFill>
              </a:rPr>
              <a:t>    a = 7,4 cm</a:t>
            </a:r>
          </a:p>
          <a:p>
            <a:pPr marL="0" indent="0">
              <a:buNone/>
            </a:pPr>
            <a:r>
              <a:rPr lang="cs-CZ" sz="4400" b="1" dirty="0">
                <a:solidFill>
                  <a:schemeClr val="tx2"/>
                </a:solidFill>
              </a:rPr>
              <a:t> </a:t>
            </a:r>
            <a:r>
              <a:rPr lang="cs-CZ" sz="4400" b="1" dirty="0" smtClean="0">
                <a:solidFill>
                  <a:schemeClr val="tx2"/>
                </a:solidFill>
              </a:rPr>
              <a:t>    b = 60 mm</a:t>
            </a:r>
          </a:p>
          <a:p>
            <a:pPr marL="0" indent="0">
              <a:buNone/>
            </a:pPr>
            <a:r>
              <a:rPr lang="cs-CZ" sz="4400" b="1" dirty="0">
                <a:solidFill>
                  <a:schemeClr val="tx2"/>
                </a:solidFill>
              </a:rPr>
              <a:t> </a:t>
            </a:r>
            <a:r>
              <a:rPr lang="cs-CZ" sz="4400" b="1" dirty="0" smtClean="0">
                <a:solidFill>
                  <a:schemeClr val="tx2"/>
                </a:solidFill>
              </a:rPr>
              <a:t>    </a:t>
            </a:r>
            <a:r>
              <a:rPr lang="el-GR" sz="4400" b="1" dirty="0" smtClean="0">
                <a:solidFill>
                  <a:schemeClr val="tx2"/>
                </a:solidFill>
              </a:rPr>
              <a:t>γ</a:t>
            </a:r>
            <a:r>
              <a:rPr lang="cs-CZ" sz="4400" b="1" dirty="0" smtClean="0">
                <a:solidFill>
                  <a:schemeClr val="tx2"/>
                </a:solidFill>
              </a:rPr>
              <a:t> = 45°</a:t>
            </a:r>
            <a:endParaRPr lang="cs-CZ" sz="4400" b="1" dirty="0">
              <a:solidFill>
                <a:schemeClr val="tx2"/>
              </a:solidFill>
            </a:endParaRPr>
          </a:p>
        </p:txBody>
      </p:sp>
      <p:pic>
        <p:nvPicPr>
          <p:cNvPr id="1026" name="Picture 2" descr="C:\Users\profesor\AppData\Local\Microsoft\Windows\Temporary Internet Files\Content.IE5\SN04JUDD\MP90039008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2996952"/>
            <a:ext cx="2609088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8539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Rozbor:</a:t>
            </a:r>
            <a:endParaRPr lang="cs-CZ" dirty="0"/>
          </a:p>
        </p:txBody>
      </p:sp>
      <p:sp>
        <p:nvSpPr>
          <p:cNvPr id="4" name="Rovnoramenný trojúhelník 3"/>
          <p:cNvSpPr/>
          <p:nvPr/>
        </p:nvSpPr>
        <p:spPr>
          <a:xfrm>
            <a:off x="1115616" y="2348880"/>
            <a:ext cx="3600400" cy="3024336"/>
          </a:xfrm>
          <a:prstGeom prst="triangl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956758" y="5435932"/>
            <a:ext cx="3177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561166" y="5459294"/>
            <a:ext cx="309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761767" y="2006513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067944" y="3573016"/>
            <a:ext cx="11432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 = 7,4 cm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87317" y="3491716"/>
            <a:ext cx="18565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b</a:t>
            </a:r>
            <a:r>
              <a:rPr lang="cs-CZ" dirty="0" smtClean="0"/>
              <a:t> = 60 mm = 6 cm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500477" y="2924944"/>
            <a:ext cx="8306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l-GR" dirty="0"/>
              <a:t>ϒ</a:t>
            </a:r>
            <a:r>
              <a:rPr lang="cs-CZ" dirty="0" smtClean="0"/>
              <a:t> = 45°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4052308" y="5805264"/>
                <a:ext cx="504056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Protože </a:t>
                </a:r>
                <a:r>
                  <a:rPr lang="el-GR" dirty="0" smtClean="0"/>
                  <a:t>ϒ</a:t>
                </a:r>
                <a:r>
                  <a:rPr lang="cs-CZ" dirty="0" smtClean="0"/>
                  <a:t> </a:t>
                </a:r>
                <a:r>
                  <a:rPr lang="cs-CZ" dirty="0"/>
                  <a:t>= </a:t>
                </a:r>
                <a:r>
                  <a:rPr lang="cs-CZ" dirty="0" smtClean="0"/>
                  <a:t>45° 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&lt;</m:t>
                    </m:r>
                  </m:oMath>
                </a14:m>
                <a:r>
                  <a:rPr lang="cs-CZ" dirty="0" smtClean="0"/>
                  <a:t> 180°  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→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∆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𝐴𝐵𝐶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</m:t>
                    </m:r>
                  </m:oMath>
                </a14:m>
                <a:r>
                  <a:rPr lang="cs-CZ" dirty="0" smtClean="0">
                    <a:ea typeface="Cambria Math"/>
                  </a:rPr>
                  <a:t> l</a:t>
                </a:r>
                <a:r>
                  <a:rPr lang="cs-CZ" b="0" dirty="0" smtClean="0">
                    <a:ea typeface="Cambria Math"/>
                  </a:rPr>
                  <a:t>ze sestrojit.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ea typeface="Cambria Math"/>
                      </a:rPr>
                      <m:t> </m:t>
                    </m:r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52308" y="5805264"/>
                <a:ext cx="5040560" cy="369332"/>
              </a:xfrm>
              <a:prstGeom prst="rect">
                <a:avLst/>
              </a:prstGeom>
              <a:blipFill rotWithShape="1">
                <a:blip r:embed="rId2"/>
                <a:stretch>
                  <a:fillRect l="-1088"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3545196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0" grpId="0"/>
      <p:bldP spid="1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Postup konstrukce: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pPr marL="514350" indent="-514350">
                  <a:buFont typeface="+mj-lt"/>
                  <a:buAutoNum type="arabicPeriod"/>
                </a:pPr>
                <a:r>
                  <a:rPr lang="cs-CZ" sz="4800" dirty="0" smtClean="0"/>
                  <a:t>AC, </a:t>
                </a:r>
                <a14:m>
                  <m:oMath xmlns:m="http://schemas.openxmlformats.org/officeDocument/2006/math">
                    <m:r>
                      <a:rPr lang="cs-CZ" sz="4800" i="1" smtClean="0">
                        <a:latin typeface="Cambria Math"/>
                      </a:rPr>
                      <m:t>|</m:t>
                    </m:r>
                    <m:r>
                      <m:rPr>
                        <m:sty m:val="p"/>
                      </m:rPr>
                      <a:rPr lang="cs-CZ" sz="4800" b="0" i="0" smtClean="0">
                        <a:latin typeface="Cambria Math"/>
                      </a:rPr>
                      <m:t>AC</m:t>
                    </m:r>
                    <m:r>
                      <a:rPr lang="cs-CZ" sz="4800" i="1" smtClean="0">
                        <a:latin typeface="Cambria Math"/>
                      </a:rPr>
                      <m:t>|</m:t>
                    </m:r>
                  </m:oMath>
                </a14:m>
                <a:r>
                  <a:rPr lang="cs-CZ" sz="4800" dirty="0" smtClean="0"/>
                  <a:t> = 6 cm</a:t>
                </a:r>
              </a:p>
              <a:p>
                <a:pPr marL="514350" indent="-514350">
                  <a:buFont typeface="+mj-lt"/>
                  <a:buAutoNum type="arabicPeriod"/>
                </a:pPr>
                <a:r>
                  <a:rPr lang="el-GR" sz="4800" dirty="0" smtClean="0"/>
                  <a:t>ϒ</a:t>
                </a:r>
                <a:r>
                  <a:rPr lang="cs-CZ" sz="4800" dirty="0" smtClean="0"/>
                  <a:t>, </a:t>
                </a:r>
                <a:r>
                  <a:rPr lang="el-GR" sz="4800" dirty="0" smtClean="0"/>
                  <a:t>ϒ</a:t>
                </a:r>
                <a:r>
                  <a:rPr lang="cs-CZ" sz="4800" dirty="0" smtClean="0"/>
                  <a:t> = 45°</a:t>
                </a:r>
              </a:p>
              <a:p>
                <a:pPr marL="514350" indent="-514350">
                  <a:buFont typeface="+mj-lt"/>
                  <a:buAutoNum type="arabicPeriod"/>
                </a:pPr>
                <a:r>
                  <a:rPr lang="cs-CZ" sz="4800" dirty="0" smtClean="0"/>
                  <a:t>CB, </a:t>
                </a:r>
                <a:r>
                  <a:rPr lang="cs-CZ" sz="4800" dirty="0"/>
                  <a:t>|</a:t>
                </a:r>
                <a:r>
                  <a:rPr lang="cs-CZ" sz="4800" dirty="0" smtClean="0"/>
                  <a:t>CB| = 7,4 cm </a:t>
                </a:r>
              </a:p>
              <a:p>
                <a:pPr marL="514350" indent="-514350">
                  <a:buFont typeface="+mj-lt"/>
                  <a:buAutoNum type="arabicPeriod"/>
                </a:pPr>
                <a14:m>
                  <m:oMath xmlns:m="http://schemas.openxmlformats.org/officeDocument/2006/math">
                    <m:r>
                      <a:rPr lang="cs-CZ" sz="4800" i="0" smtClean="0">
                        <a:latin typeface="Cambria Math"/>
                        <a:ea typeface="Cambria Math"/>
                      </a:rPr>
                      <m:t>∆</m:t>
                    </m:r>
                  </m:oMath>
                </a14:m>
                <a:r>
                  <a:rPr lang="cs-CZ" sz="4800" dirty="0" smtClean="0"/>
                  <a:t> ABC</a:t>
                </a:r>
              </a:p>
              <a:p>
                <a:pPr marL="0" indent="0">
                  <a:buNone/>
                </a:pPr>
                <a:endParaRPr lang="cs-CZ" sz="2800" dirty="0" smtClean="0"/>
              </a:p>
              <a:p>
                <a:pPr marL="0" indent="0">
                  <a:buNone/>
                </a:pPr>
                <a:r>
                  <a:rPr lang="cs-CZ" sz="2400" dirty="0" smtClean="0">
                    <a:solidFill>
                      <a:schemeClr val="tx2"/>
                    </a:solidFill>
                  </a:rPr>
                  <a:t>Pomocí postupu provedeme konstrukci na tabuli a do sešitů.</a:t>
                </a:r>
                <a:endParaRPr lang="cs-CZ" sz="2400" dirty="0">
                  <a:solidFill>
                    <a:schemeClr val="tx2"/>
                  </a:solidFill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3407" t="-3235" b="-40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9250531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tx2"/>
                </a:solidFill>
              </a:rPr>
              <a:t>Úloha:</a:t>
            </a: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8229600" cy="5328592"/>
          </a:xfrm>
        </p:spPr>
        <p:txBody>
          <a:bodyPr/>
          <a:lstStyle/>
          <a:p>
            <a:r>
              <a:rPr lang="cs-CZ" b="1" dirty="0" smtClean="0">
                <a:solidFill>
                  <a:schemeClr val="tx2"/>
                </a:solidFill>
              </a:rPr>
              <a:t>Sestrojte pravoúhlý trojúhelník PQR s pravým úhlem při vrcholu P a s odvěsnami  r = 4,9 cm, q = 8 cm.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tx2"/>
                </a:solidFill>
              </a:rPr>
              <a:t> </a:t>
            </a:r>
            <a:r>
              <a:rPr lang="cs-CZ" b="1" dirty="0" smtClean="0">
                <a:solidFill>
                  <a:schemeClr val="tx2"/>
                </a:solidFill>
              </a:rPr>
              <a:t>  (Proveď rozbor, postup a přesnou konstrukci.)</a:t>
            </a:r>
          </a:p>
          <a:p>
            <a:pPr marL="0" indent="0">
              <a:buNone/>
            </a:pPr>
            <a:endParaRPr lang="cs-CZ" b="1" dirty="0">
              <a:solidFill>
                <a:schemeClr val="tx2"/>
              </a:solidFill>
            </a:endParaRPr>
          </a:p>
          <a:p>
            <a:r>
              <a:rPr lang="cs-CZ" b="1" dirty="0" smtClean="0">
                <a:solidFill>
                  <a:schemeClr val="tx2"/>
                </a:solidFill>
              </a:rPr>
              <a:t>Připomeňte si vlastnosti pravoúhlého trojúhelníku.</a:t>
            </a: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4" name="Pravoúhlý trojúhelník 3"/>
          <p:cNvSpPr/>
          <p:nvPr/>
        </p:nvSpPr>
        <p:spPr>
          <a:xfrm>
            <a:off x="4917472" y="5157192"/>
            <a:ext cx="2390831" cy="914400"/>
          </a:xfrm>
          <a:prstGeom prst="rtTriangl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4884649" y="5705027"/>
            <a:ext cx="4972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90°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49578" y="5428470"/>
            <a:ext cx="9678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odvěsna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81046" y="6074359"/>
            <a:ext cx="9678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odvěsna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724128" y="5140826"/>
            <a:ext cx="9751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přepona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464488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  <p:bldP spid="6" grpId="0"/>
      <p:bldP spid="7" grpId="0"/>
      <p:bldP spid="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POUŽITÉ ZDROJE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Program Microsoft Office </a:t>
            </a:r>
            <a:r>
              <a:rPr lang="cs-CZ" dirty="0" smtClean="0"/>
              <a:t>2010</a:t>
            </a:r>
            <a:r>
              <a:rPr lang="cs-CZ" smtClean="0"/>
              <a:t>, Klipart</a:t>
            </a:r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56251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839</TotalTime>
  <Words>439</Words>
  <Application>Microsoft Office PowerPoint</Application>
  <PresentationFormat>Předvádění na obrazovce (4:3)</PresentationFormat>
  <Paragraphs>116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ANOTACE</vt:lpstr>
      <vt:lpstr>Prezentace aplikace PowerPoint</vt:lpstr>
      <vt:lpstr>Shodnost trojúhelníků - věta sss</vt:lpstr>
      <vt:lpstr>Řešení:</vt:lpstr>
      <vt:lpstr>Shodnost trojúhelníků – věta sus</vt:lpstr>
      <vt:lpstr>Které trojúhelníky jsou shodné?</vt:lpstr>
      <vt:lpstr>Konstrukční úloha:</vt:lpstr>
      <vt:lpstr>Rozbor:</vt:lpstr>
      <vt:lpstr>Postup konstrukce:</vt:lpstr>
      <vt:lpstr>Úloha: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FUNKCE</dc:title>
  <dc:creator>profesor</dc:creator>
  <cp:lastModifiedBy>profesor</cp:lastModifiedBy>
  <cp:revision>96</cp:revision>
  <dcterms:created xsi:type="dcterms:W3CDTF">2013-03-05T19:40:32Z</dcterms:created>
  <dcterms:modified xsi:type="dcterms:W3CDTF">2013-12-13T08:58:58Z</dcterms:modified>
</cp:coreProperties>
</file>