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8"/>
  </p:notesMasterIdLst>
  <p:sldIdLst>
    <p:sldId id="267" r:id="rId2"/>
    <p:sldId id="268" r:id="rId3"/>
    <p:sldId id="270" r:id="rId4"/>
    <p:sldId id="273" r:id="rId5"/>
    <p:sldId id="275" r:id="rId6"/>
    <p:sldId id="276" r:id="rId7"/>
    <p:sldId id="277" r:id="rId8"/>
    <p:sldId id="278" r:id="rId9"/>
    <p:sldId id="279" r:id="rId10"/>
    <p:sldId id="280" r:id="rId11"/>
    <p:sldId id="281" r:id="rId12"/>
    <p:sldId id="282" r:id="rId13"/>
    <p:sldId id="283" r:id="rId14"/>
    <p:sldId id="284" r:id="rId15"/>
    <p:sldId id="285" r:id="rId16"/>
    <p:sldId id="269" r:id="rId1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74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ED1E59F-2929-46FB-82DA-4738949BDBC4}" type="datetimeFigureOut">
              <a:rPr lang="cs-CZ" smtClean="0"/>
              <a:t>13.12.2013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40E7C83-8877-48BB-A00E-B6F242F0BC7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7259433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B75E0A-4262-417A-86A9-EFB018A54784}" type="datetimeFigureOut">
              <a:rPr lang="cs-CZ" smtClean="0"/>
              <a:t>13.12.2013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7F33B1-6ED5-47EE-89D8-C690D8AD5C6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6813399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B75E0A-4262-417A-86A9-EFB018A54784}" type="datetimeFigureOut">
              <a:rPr lang="cs-CZ" smtClean="0"/>
              <a:t>13.12.2013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7F33B1-6ED5-47EE-89D8-C690D8AD5C6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2900597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B75E0A-4262-417A-86A9-EFB018A54784}" type="datetimeFigureOut">
              <a:rPr lang="cs-CZ" smtClean="0"/>
              <a:t>13.12.2013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7F33B1-6ED5-47EE-89D8-C690D8AD5C6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5599063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B75E0A-4262-417A-86A9-EFB018A54784}" type="datetimeFigureOut">
              <a:rPr lang="cs-CZ" smtClean="0"/>
              <a:t>13.12.2013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7F33B1-6ED5-47EE-89D8-C690D8AD5C6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4709989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B75E0A-4262-417A-86A9-EFB018A54784}" type="datetimeFigureOut">
              <a:rPr lang="cs-CZ" smtClean="0"/>
              <a:t>13.12.2013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7F33B1-6ED5-47EE-89D8-C690D8AD5C6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8582299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B75E0A-4262-417A-86A9-EFB018A54784}" type="datetimeFigureOut">
              <a:rPr lang="cs-CZ" smtClean="0"/>
              <a:t>13.12.2013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7F33B1-6ED5-47EE-89D8-C690D8AD5C6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3004409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B75E0A-4262-417A-86A9-EFB018A54784}" type="datetimeFigureOut">
              <a:rPr lang="cs-CZ" smtClean="0"/>
              <a:t>13.12.2013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7F33B1-6ED5-47EE-89D8-C690D8AD5C6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6598365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B75E0A-4262-417A-86A9-EFB018A54784}" type="datetimeFigureOut">
              <a:rPr lang="cs-CZ" smtClean="0"/>
              <a:t>13.12.2013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7F33B1-6ED5-47EE-89D8-C690D8AD5C6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9053616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B75E0A-4262-417A-86A9-EFB018A54784}" type="datetimeFigureOut">
              <a:rPr lang="cs-CZ" smtClean="0"/>
              <a:t>13.12.2013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7F33B1-6ED5-47EE-89D8-C690D8AD5C6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0830717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B75E0A-4262-417A-86A9-EFB018A54784}" type="datetimeFigureOut">
              <a:rPr lang="cs-CZ" smtClean="0"/>
              <a:t>13.12.2013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7F33B1-6ED5-47EE-89D8-C690D8AD5C6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7612792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B75E0A-4262-417A-86A9-EFB018A54784}" type="datetimeFigureOut">
              <a:rPr lang="cs-CZ" smtClean="0"/>
              <a:t>13.12.2013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7F33B1-6ED5-47EE-89D8-C690D8AD5C6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9451258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CB75E0A-4262-417A-86A9-EFB018A54784}" type="datetimeFigureOut">
              <a:rPr lang="cs-CZ" smtClean="0"/>
              <a:t>13.12.2013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07F33B1-6ED5-47EE-89D8-C690D8AD5C6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8496117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Obrázek 4" descr="Popis: C:\Users\pc\Desktop\OPVK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95736" y="1268761"/>
            <a:ext cx="5345096" cy="11197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007995921"/>
              </p:ext>
            </p:extLst>
          </p:nvPr>
        </p:nvGraphicFramePr>
        <p:xfrm>
          <a:off x="1403648" y="3573016"/>
          <a:ext cx="6522734" cy="1608148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582443"/>
                <a:gridCol w="4940291"/>
              </a:tblGrid>
              <a:tr h="274063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</a:rPr>
                        <a:t>Název školy</a:t>
                      </a:r>
                      <a:r>
                        <a:rPr lang="en-US" sz="1100" dirty="0">
                          <a:solidFill>
                            <a:srgbClr val="000000"/>
                          </a:solidFill>
                          <a:effectLst/>
                        </a:rPr>
                        <a:t>:</a:t>
                      </a:r>
                      <a:endParaRPr lang="cs-CZ" sz="1100" dirty="0">
                        <a:solidFill>
                          <a:srgbClr val="00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</a:rPr>
                        <a:t> </a:t>
                      </a:r>
                      <a:r>
                        <a:rPr lang="cs-CZ" sz="11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ZÁKLADNÍ</a:t>
                      </a:r>
                      <a:r>
                        <a:rPr lang="cs-CZ" sz="1100" baseline="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ŠKOLA PODBOŘANY, HUSOVA 276, OKRES LOUNY</a:t>
                      </a:r>
                      <a:endParaRPr lang="cs-CZ" sz="1100" dirty="0" smtClean="0">
                        <a:solidFill>
                          <a:srgbClr val="00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solidFill>
                          <a:srgbClr val="00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34508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</a:rPr>
                        <a:t>Autor:</a:t>
                      </a:r>
                      <a:endParaRPr lang="cs-CZ" sz="1100" dirty="0">
                        <a:solidFill>
                          <a:srgbClr val="00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</a:rPr>
                        <a:t> </a:t>
                      </a:r>
                      <a:r>
                        <a:rPr lang="cs-CZ" sz="1100" b="1" dirty="0" smtClean="0">
                          <a:solidFill>
                            <a:srgbClr val="000000"/>
                          </a:solidFill>
                          <a:effectLst/>
                        </a:rPr>
                        <a:t>Mgr. </a:t>
                      </a:r>
                      <a:r>
                        <a:rPr lang="cs-CZ" sz="1100" b="1" baseline="0" dirty="0" smtClean="0">
                          <a:solidFill>
                            <a:srgbClr val="000000"/>
                          </a:solidFill>
                          <a:effectLst/>
                        </a:rPr>
                        <a:t> Lenka Hanušová</a:t>
                      </a:r>
                      <a:endParaRPr lang="cs-CZ" sz="1100" dirty="0">
                        <a:solidFill>
                          <a:srgbClr val="00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7646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solidFill>
                            <a:srgbClr val="000000"/>
                          </a:solidFill>
                          <a:effectLst/>
                        </a:rPr>
                        <a:t>Název</a:t>
                      </a:r>
                      <a:r>
                        <a:rPr lang="en-US" sz="1100">
                          <a:solidFill>
                            <a:srgbClr val="000000"/>
                          </a:solidFill>
                          <a:effectLst/>
                        </a:rPr>
                        <a:t>:</a:t>
                      </a:r>
                      <a:endParaRPr lang="cs-CZ" sz="1100">
                        <a:solidFill>
                          <a:srgbClr val="00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smtClean="0">
                          <a:solidFill>
                            <a:srgbClr val="000000"/>
                          </a:solidFill>
                          <a:effectLst/>
                        </a:rPr>
                        <a:t>VY_32_INOVACE_1847_VĚTA_USU_O_SHODNOSTI_TROJÚHELNÍKŮ   </a:t>
                      </a:r>
                      <a:endParaRPr lang="cs-CZ" sz="1100" dirty="0">
                        <a:solidFill>
                          <a:srgbClr val="00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75895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</a:rPr>
                        <a:t>Téma</a:t>
                      </a:r>
                      <a:r>
                        <a:rPr lang="en-US" sz="1100" dirty="0">
                          <a:solidFill>
                            <a:srgbClr val="000000"/>
                          </a:solidFill>
                          <a:effectLst/>
                        </a:rPr>
                        <a:t>:</a:t>
                      </a:r>
                      <a:endParaRPr lang="cs-CZ" sz="1100" dirty="0">
                        <a:solidFill>
                          <a:srgbClr val="00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</a:rPr>
                        <a:t> </a:t>
                      </a:r>
                      <a:r>
                        <a:rPr lang="cs-CZ" sz="1100" dirty="0" smtClean="0">
                          <a:solidFill>
                            <a:srgbClr val="000000"/>
                          </a:solidFill>
                          <a:effectLst/>
                        </a:rPr>
                        <a:t>Procvičení</a:t>
                      </a:r>
                      <a:r>
                        <a:rPr lang="cs-CZ" sz="1100" baseline="0" dirty="0" smtClean="0">
                          <a:solidFill>
                            <a:srgbClr val="000000"/>
                          </a:solidFill>
                          <a:effectLst/>
                        </a:rPr>
                        <a:t> věty  </a:t>
                      </a:r>
                      <a:r>
                        <a:rPr lang="cs-CZ" sz="1100" baseline="0" dirty="0" err="1" smtClean="0">
                          <a:solidFill>
                            <a:srgbClr val="000000"/>
                          </a:solidFill>
                          <a:effectLst/>
                        </a:rPr>
                        <a:t>sus</a:t>
                      </a:r>
                      <a:r>
                        <a:rPr lang="cs-CZ" sz="1100" baseline="0" dirty="0" smtClean="0">
                          <a:solidFill>
                            <a:srgbClr val="000000"/>
                          </a:solidFill>
                          <a:effectLst/>
                        </a:rPr>
                        <a:t>  a usu o </a:t>
                      </a:r>
                      <a:r>
                        <a:rPr lang="cs-CZ" sz="1100" baseline="0" smtClean="0">
                          <a:solidFill>
                            <a:srgbClr val="000000"/>
                          </a:solidFill>
                          <a:effectLst/>
                        </a:rPr>
                        <a:t>shodnosti </a:t>
                      </a:r>
                      <a:r>
                        <a:rPr lang="cs-CZ" sz="1100" baseline="0" smtClean="0">
                          <a:solidFill>
                            <a:srgbClr val="000000"/>
                          </a:solidFill>
                          <a:effectLst/>
                        </a:rPr>
                        <a:t>trojúhelníků</a:t>
                      </a:r>
                      <a:endParaRPr lang="cs-CZ" sz="1100" dirty="0">
                        <a:solidFill>
                          <a:srgbClr val="00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35704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</a:rPr>
                        <a:t>Číslo projektu</a:t>
                      </a:r>
                      <a:r>
                        <a:rPr lang="en-US" sz="1100" dirty="0">
                          <a:solidFill>
                            <a:srgbClr val="000000"/>
                          </a:solidFill>
                          <a:effectLst/>
                        </a:rPr>
                        <a:t>:</a:t>
                      </a:r>
                      <a:endParaRPr lang="cs-CZ" sz="1100" dirty="0">
                        <a:solidFill>
                          <a:srgbClr val="00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</a:rPr>
                        <a:t> </a:t>
                      </a:r>
                      <a:r>
                        <a:rPr lang="cs-CZ" sz="1100" dirty="0" smtClean="0">
                          <a:solidFill>
                            <a:srgbClr val="000000"/>
                          </a:solidFill>
                          <a:effectLst/>
                        </a:rPr>
                        <a:t>CZ.1.07/1.4.00/21.</a:t>
                      </a:r>
                      <a:r>
                        <a:rPr lang="cs-CZ" sz="1100" baseline="0" dirty="0" smtClean="0">
                          <a:solidFill>
                            <a:srgbClr val="000000"/>
                          </a:solidFill>
                          <a:effectLst/>
                        </a:rPr>
                        <a:t> 2975</a:t>
                      </a:r>
                      <a:endParaRPr lang="cs-CZ" sz="1100" dirty="0">
                        <a:solidFill>
                          <a:srgbClr val="00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2909246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620688"/>
            <a:ext cx="8229600" cy="1143000"/>
          </a:xfrm>
        </p:spPr>
        <p:txBody>
          <a:bodyPr/>
          <a:lstStyle/>
          <a:p>
            <a:r>
              <a:rPr lang="cs-CZ" b="1" dirty="0" smtClean="0">
                <a:solidFill>
                  <a:schemeClr val="tx2"/>
                </a:solidFill>
              </a:rPr>
              <a:t>ANOTACE</a:t>
            </a:r>
            <a:endParaRPr lang="cs-CZ" b="1" dirty="0">
              <a:solidFill>
                <a:schemeClr val="tx2"/>
              </a:solidFill>
            </a:endParaRPr>
          </a:p>
        </p:txBody>
      </p:sp>
      <p:sp>
        <p:nvSpPr>
          <p:cNvPr id="4" name="Zástupný symbol pro obsah 1"/>
          <p:cNvSpPr>
            <a:spLocks noGrp="1"/>
          </p:cNvSpPr>
          <p:nvPr>
            <p:ph idx="1"/>
          </p:nvPr>
        </p:nvSpPr>
        <p:spPr>
          <a:xfrm>
            <a:off x="467544" y="2060848"/>
            <a:ext cx="8229600" cy="3456384"/>
          </a:xfrm>
        </p:spPr>
        <p:txBody>
          <a:bodyPr>
            <a:normAutofit/>
          </a:bodyPr>
          <a:lstStyle/>
          <a:p>
            <a:r>
              <a:rPr lang="cs-CZ" sz="3200" b="1" dirty="0" smtClean="0">
                <a:solidFill>
                  <a:schemeClr val="tx2"/>
                </a:solidFill>
              </a:rPr>
              <a:t>Prezentace je určena žákům 7. tříd, </a:t>
            </a:r>
            <a:r>
              <a:rPr lang="cs-CZ" b="1" dirty="0">
                <a:solidFill>
                  <a:schemeClr val="tx2"/>
                </a:solidFill>
              </a:rPr>
              <a:t>přechody snímků v prezentaci jsou kliknutím myši</a:t>
            </a:r>
            <a:r>
              <a:rPr lang="cs-CZ" sz="3200" b="1" dirty="0" smtClean="0">
                <a:solidFill>
                  <a:schemeClr val="tx2"/>
                </a:solidFill>
              </a:rPr>
              <a:t>.</a:t>
            </a:r>
          </a:p>
          <a:p>
            <a:r>
              <a:rPr lang="cs-CZ" sz="3200" b="1" dirty="0" smtClean="0">
                <a:solidFill>
                  <a:schemeClr val="tx2"/>
                </a:solidFill>
              </a:rPr>
              <a:t>Je zaměřena na procvičení věty </a:t>
            </a:r>
            <a:r>
              <a:rPr lang="cs-CZ" sz="3200" b="1" i="1" dirty="0" err="1" smtClean="0">
                <a:solidFill>
                  <a:schemeClr val="tx2"/>
                </a:solidFill>
              </a:rPr>
              <a:t>sus</a:t>
            </a:r>
            <a:r>
              <a:rPr lang="cs-CZ" sz="3200" b="1" dirty="0" smtClean="0">
                <a:solidFill>
                  <a:schemeClr val="tx2"/>
                </a:solidFill>
              </a:rPr>
              <a:t> a </a:t>
            </a:r>
            <a:r>
              <a:rPr lang="cs-CZ" sz="3200" b="1" i="1" dirty="0" smtClean="0">
                <a:solidFill>
                  <a:schemeClr val="tx2"/>
                </a:solidFill>
              </a:rPr>
              <a:t>usu</a:t>
            </a:r>
            <a:r>
              <a:rPr lang="cs-CZ" sz="3200" b="1" dirty="0" smtClean="0">
                <a:solidFill>
                  <a:schemeClr val="tx2"/>
                </a:solidFill>
              </a:rPr>
              <a:t>         o shodnosti trojúhelníků a konstrukce trojúhelníku, provedení rozboru a zápisu postupu konstrukce.</a:t>
            </a:r>
          </a:p>
          <a:p>
            <a:endParaRPr lang="cs-CZ" sz="3200" b="1" dirty="0">
              <a:solidFill>
                <a:srgbClr val="00206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0804268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3600" b="1" dirty="0" smtClean="0"/>
              <a:t>Datum vytvoření</a:t>
            </a:r>
            <a:r>
              <a:rPr lang="cs-CZ" sz="3600" dirty="0" smtClean="0"/>
              <a:t>:  22. 10. 2013</a:t>
            </a:r>
          </a:p>
          <a:p>
            <a:pPr marL="0" indent="0">
              <a:buNone/>
            </a:pPr>
            <a:endParaRPr lang="cs-CZ" sz="3600" dirty="0"/>
          </a:p>
          <a:p>
            <a:pPr marL="0" indent="0">
              <a:buNone/>
            </a:pPr>
            <a:r>
              <a:rPr lang="cs-CZ" sz="3600" b="1" dirty="0" smtClean="0"/>
              <a:t>Klíčová slova</a:t>
            </a:r>
            <a:r>
              <a:rPr lang="cs-CZ" sz="3600" dirty="0" smtClean="0"/>
              <a:t>: shodnost trojúhelníků, věta </a:t>
            </a:r>
            <a:r>
              <a:rPr lang="cs-CZ" sz="3600" i="1" dirty="0" smtClean="0"/>
              <a:t>usu</a:t>
            </a:r>
            <a:r>
              <a:rPr lang="cs-CZ" sz="3600" dirty="0" smtClean="0"/>
              <a:t> a </a:t>
            </a:r>
            <a:r>
              <a:rPr lang="cs-CZ" sz="3600" i="1" dirty="0" err="1" smtClean="0"/>
              <a:t>sus</a:t>
            </a:r>
            <a:r>
              <a:rPr lang="cs-CZ" sz="3600" dirty="0" smtClean="0"/>
              <a:t>, konstrukční úloha</a:t>
            </a:r>
          </a:p>
          <a:p>
            <a:pPr marL="0" indent="0">
              <a:buNone/>
            </a:pP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val="20119861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Shodnost trojúhelníků – věta </a:t>
            </a:r>
            <a:r>
              <a:rPr lang="cs-CZ" b="1" i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sus</a:t>
            </a:r>
            <a:endParaRPr lang="cs-CZ" b="1" i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Věta </a:t>
            </a:r>
            <a:r>
              <a:rPr lang="cs-CZ" i="1" dirty="0" err="1" smtClean="0">
                <a:solidFill>
                  <a:srgbClr val="FF0000"/>
                </a:solidFill>
              </a:rPr>
              <a:t>sus</a:t>
            </a:r>
            <a:r>
              <a:rPr lang="cs-CZ" dirty="0" smtClean="0">
                <a:solidFill>
                  <a:srgbClr val="FF0000"/>
                </a:solidFill>
              </a:rPr>
              <a:t> (strana, úhel, strana):</a:t>
            </a:r>
          </a:p>
          <a:p>
            <a:pPr marL="0" indent="0">
              <a:buNone/>
            </a:pPr>
            <a:r>
              <a:rPr lang="cs-CZ" b="1" dirty="0" smtClean="0">
                <a:solidFill>
                  <a:srgbClr val="FF0000"/>
                </a:solidFill>
              </a:rPr>
              <a:t>Shodují-li se dva trojúhelníky ve dvou stranách a úhlu jimi sevřeném, jsou shodné.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4" name="Rovnoramenný trojúhelník 3"/>
          <p:cNvSpPr/>
          <p:nvPr/>
        </p:nvSpPr>
        <p:spPr>
          <a:xfrm>
            <a:off x="2195736" y="3717032"/>
            <a:ext cx="4392488" cy="2232248"/>
          </a:xfrm>
          <a:prstGeom prst="triangl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TextovéPole 4"/>
          <p:cNvSpPr txBox="1"/>
          <p:nvPr/>
        </p:nvSpPr>
        <p:spPr>
          <a:xfrm>
            <a:off x="1878020" y="6034088"/>
            <a:ext cx="31771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A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6577390" y="5988907"/>
            <a:ext cx="30970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B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4237931" y="3347700"/>
            <a:ext cx="30809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C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3059832" y="4405754"/>
            <a:ext cx="34977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b</a:t>
            </a:r>
            <a:endParaRPr lang="cs-CZ" sz="2400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5432826" y="4419200"/>
            <a:ext cx="33695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a</a:t>
            </a:r>
            <a:endParaRPr lang="cs-CZ" sz="2400" b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4231151" y="3842651"/>
            <a:ext cx="32893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l-GR" sz="2400" b="1" dirty="0" smtClean="0"/>
              <a:t>γ</a:t>
            </a:r>
            <a:endParaRPr lang="cs-CZ" sz="2400" b="1" dirty="0"/>
          </a:p>
        </p:txBody>
      </p:sp>
    </p:spTree>
    <p:extLst>
      <p:ext uri="{BB962C8B-B14F-4D97-AF65-F5344CB8AC3E}">
        <p14:creationId xmlns:p14="http://schemas.microsoft.com/office/powerpoint/2010/main" val="32236448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Konstrukční úloha: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4400" b="1" dirty="0" smtClean="0">
                <a:solidFill>
                  <a:schemeClr val="tx2"/>
                </a:solidFill>
              </a:rPr>
              <a:t>Sestrojte trojúhelník EFG, je-li dáno:</a:t>
            </a:r>
          </a:p>
          <a:p>
            <a:pPr marL="0" indent="0">
              <a:buNone/>
            </a:pPr>
            <a:r>
              <a:rPr lang="cs-CZ" sz="4400" b="1" dirty="0">
                <a:solidFill>
                  <a:schemeClr val="tx2"/>
                </a:solidFill>
              </a:rPr>
              <a:t> </a:t>
            </a:r>
            <a:r>
              <a:rPr lang="cs-CZ" sz="4400" b="1" dirty="0" smtClean="0">
                <a:solidFill>
                  <a:schemeClr val="tx2"/>
                </a:solidFill>
              </a:rPr>
              <a:t>    </a:t>
            </a:r>
            <a:r>
              <a:rPr lang="cs-CZ" sz="4400" b="1" dirty="0">
                <a:solidFill>
                  <a:schemeClr val="tx2"/>
                </a:solidFill>
              </a:rPr>
              <a:t>g</a:t>
            </a:r>
            <a:r>
              <a:rPr lang="cs-CZ" sz="4400" b="1" dirty="0" smtClean="0">
                <a:solidFill>
                  <a:schemeClr val="tx2"/>
                </a:solidFill>
              </a:rPr>
              <a:t> = 45 mm</a:t>
            </a:r>
          </a:p>
          <a:p>
            <a:pPr marL="0" indent="0">
              <a:buNone/>
            </a:pPr>
            <a:r>
              <a:rPr lang="cs-CZ" sz="4400" b="1" dirty="0">
                <a:solidFill>
                  <a:schemeClr val="tx2"/>
                </a:solidFill>
              </a:rPr>
              <a:t> </a:t>
            </a:r>
            <a:r>
              <a:rPr lang="cs-CZ" sz="4400" b="1" dirty="0" smtClean="0">
                <a:solidFill>
                  <a:schemeClr val="tx2"/>
                </a:solidFill>
              </a:rPr>
              <a:t>    f  = 6 </a:t>
            </a:r>
            <a:r>
              <a:rPr lang="cs-CZ" sz="4400" b="1" dirty="0">
                <a:solidFill>
                  <a:schemeClr val="tx2"/>
                </a:solidFill>
              </a:rPr>
              <a:t>c</a:t>
            </a:r>
            <a:r>
              <a:rPr lang="cs-CZ" sz="4400" b="1" dirty="0" smtClean="0">
                <a:solidFill>
                  <a:schemeClr val="tx2"/>
                </a:solidFill>
              </a:rPr>
              <a:t>m</a:t>
            </a:r>
          </a:p>
          <a:p>
            <a:pPr marL="0" indent="0">
              <a:buNone/>
            </a:pPr>
            <a:r>
              <a:rPr lang="cs-CZ" sz="4400" b="1" dirty="0" smtClean="0">
                <a:solidFill>
                  <a:schemeClr val="tx2"/>
                </a:solidFill>
              </a:rPr>
              <a:t>     </a:t>
            </a:r>
            <a:r>
              <a:rPr lang="el-GR" sz="4400" b="1" dirty="0" smtClean="0">
                <a:solidFill>
                  <a:schemeClr val="tx2"/>
                </a:solidFill>
              </a:rPr>
              <a:t>ε</a:t>
            </a:r>
            <a:r>
              <a:rPr lang="cs-CZ" sz="4400" b="1" dirty="0" smtClean="0">
                <a:solidFill>
                  <a:schemeClr val="tx2"/>
                </a:solidFill>
              </a:rPr>
              <a:t> = </a:t>
            </a:r>
            <a:r>
              <a:rPr lang="cs-CZ" sz="4400" b="1" dirty="0">
                <a:solidFill>
                  <a:schemeClr val="tx2"/>
                </a:solidFill>
              </a:rPr>
              <a:t>7</a:t>
            </a:r>
            <a:r>
              <a:rPr lang="cs-CZ" sz="4400" b="1" dirty="0" smtClean="0">
                <a:solidFill>
                  <a:schemeClr val="tx2"/>
                </a:solidFill>
              </a:rPr>
              <a:t>5°</a:t>
            </a:r>
            <a:endParaRPr lang="cs-CZ" sz="4400" b="1" dirty="0">
              <a:solidFill>
                <a:schemeClr val="tx2"/>
              </a:solidFill>
            </a:endParaRPr>
          </a:p>
        </p:txBody>
      </p:sp>
      <p:pic>
        <p:nvPicPr>
          <p:cNvPr id="1027" name="Picture 3" descr="C:\Users\profesor\AppData\Local\Microsoft\Windows\Temporary Internet Files\Content.IE5\LXNY4RFK\MP900390083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56176" y="2852936"/>
            <a:ext cx="2609088" cy="3657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38539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Rozbor:</a:t>
            </a:r>
            <a:endParaRPr lang="cs-CZ" dirty="0"/>
          </a:p>
        </p:txBody>
      </p:sp>
      <p:sp>
        <p:nvSpPr>
          <p:cNvPr id="4" name="Rovnoramenný trojúhelník 3"/>
          <p:cNvSpPr/>
          <p:nvPr/>
        </p:nvSpPr>
        <p:spPr>
          <a:xfrm>
            <a:off x="1115616" y="2348880"/>
            <a:ext cx="3600400" cy="3024336"/>
          </a:xfrm>
          <a:prstGeom prst="triangl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TextovéPole 4"/>
          <p:cNvSpPr txBox="1"/>
          <p:nvPr/>
        </p:nvSpPr>
        <p:spPr>
          <a:xfrm>
            <a:off x="956758" y="5435932"/>
            <a:ext cx="29687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E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4561166" y="5459294"/>
            <a:ext cx="29046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F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2761767" y="2006513"/>
            <a:ext cx="33054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G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2355406" y="5485546"/>
            <a:ext cx="114165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g</a:t>
            </a:r>
            <a:r>
              <a:rPr lang="cs-CZ" dirty="0" smtClean="0"/>
              <a:t> = 4,5 cm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1105196" y="3491716"/>
            <a:ext cx="92845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f</a:t>
            </a:r>
            <a:r>
              <a:rPr lang="cs-CZ" dirty="0" smtClean="0"/>
              <a:t> = 6 cm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1403648" y="4869160"/>
            <a:ext cx="82426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l-GR" dirty="0" smtClean="0"/>
              <a:t>ε</a:t>
            </a:r>
            <a:r>
              <a:rPr lang="cs-CZ" dirty="0" smtClean="0"/>
              <a:t> = 75°</a:t>
            </a:r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1" name="TextovéPole 10"/>
              <p:cNvSpPr txBox="1"/>
              <p:nvPr/>
            </p:nvSpPr>
            <p:spPr>
              <a:xfrm>
                <a:off x="5148064" y="3168550"/>
                <a:ext cx="3445692" cy="830997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2400" dirty="0" smtClean="0"/>
                  <a:t>Protože </a:t>
                </a:r>
                <a:r>
                  <a:rPr lang="el-GR" sz="2400" dirty="0"/>
                  <a:t>ε</a:t>
                </a:r>
                <a:r>
                  <a:rPr lang="cs-CZ" sz="2400" dirty="0" smtClean="0"/>
                  <a:t> </a:t>
                </a:r>
                <a:r>
                  <a:rPr lang="cs-CZ" sz="2400" dirty="0"/>
                  <a:t>= </a:t>
                </a:r>
                <a:r>
                  <a:rPr lang="cs-CZ" sz="2400" dirty="0" smtClean="0"/>
                  <a:t>75° </a:t>
                </a:r>
                <a14:m>
                  <m:oMath xmlns:m="http://schemas.openxmlformats.org/officeDocument/2006/math">
                    <m:r>
                      <a:rPr lang="cs-CZ" sz="2400" i="1" smtClean="0">
                        <a:latin typeface="Cambria Math"/>
                        <a:ea typeface="Cambria Math"/>
                      </a:rPr>
                      <m:t>&lt;</m:t>
                    </m:r>
                  </m:oMath>
                </a14:m>
                <a:r>
                  <a:rPr lang="cs-CZ" sz="2400" dirty="0" smtClean="0"/>
                  <a:t> 180°  </a:t>
                </a:r>
              </a:p>
              <a:p>
                <a14:m>
                  <m:oMath xmlns:m="http://schemas.openxmlformats.org/officeDocument/2006/math">
                    <m:r>
                      <a:rPr lang="cs-CZ" sz="2400" i="1" smtClean="0">
                        <a:latin typeface="Cambria Math"/>
                        <a:ea typeface="Cambria Math"/>
                      </a:rPr>
                      <m:t>→</m:t>
                    </m:r>
                    <m:r>
                      <a:rPr lang="cs-CZ" sz="2400" b="0" i="1" smtClean="0">
                        <a:latin typeface="Cambria Math"/>
                        <a:ea typeface="Cambria Math"/>
                      </a:rPr>
                      <m:t> ∆ </m:t>
                    </m:r>
                    <m:r>
                      <a:rPr lang="cs-CZ" sz="2400" b="0" i="1" smtClean="0">
                        <a:latin typeface="Cambria Math"/>
                        <a:ea typeface="Cambria Math"/>
                      </a:rPr>
                      <m:t>𝐸𝐹𝐺</m:t>
                    </m:r>
                    <m:r>
                      <a:rPr lang="cs-CZ" sz="2400" b="0" i="1" smtClean="0">
                        <a:latin typeface="Cambria Math"/>
                        <a:ea typeface="Cambria Math"/>
                      </a:rPr>
                      <m:t> </m:t>
                    </m:r>
                  </m:oMath>
                </a14:m>
                <a:r>
                  <a:rPr lang="cs-CZ" sz="2400" dirty="0" smtClean="0">
                    <a:ea typeface="Cambria Math"/>
                  </a:rPr>
                  <a:t> l</a:t>
                </a:r>
                <a:r>
                  <a:rPr lang="cs-CZ" sz="2400" b="0" dirty="0" smtClean="0">
                    <a:ea typeface="Cambria Math"/>
                  </a:rPr>
                  <a:t>ze sestrojit</a:t>
                </a:r>
                <a:r>
                  <a:rPr lang="cs-CZ" b="0" dirty="0" smtClean="0">
                    <a:ea typeface="Cambria Math"/>
                  </a:rPr>
                  <a:t>.</a:t>
                </a:r>
                <a14:m>
                  <m:oMath xmlns:m="http://schemas.openxmlformats.org/officeDocument/2006/math">
                    <m:r>
                      <a:rPr lang="cs-CZ" b="0" i="1" smtClean="0">
                        <a:latin typeface="Cambria Math"/>
                        <a:ea typeface="Cambria Math"/>
                      </a:rPr>
                      <m:t> </m:t>
                    </m:r>
                  </m:oMath>
                </a14:m>
                <a:endParaRPr lang="cs-CZ" dirty="0"/>
              </a:p>
            </p:txBody>
          </p:sp>
        </mc:Choice>
        <mc:Fallback xmlns="">
          <p:sp>
            <p:nvSpPr>
              <p:cNvPr id="11" name="TextovéPole 1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148064" y="3168550"/>
                <a:ext cx="3445692" cy="830997"/>
              </a:xfrm>
              <a:prstGeom prst="rect">
                <a:avLst/>
              </a:prstGeom>
              <a:blipFill rotWithShape="1">
                <a:blip r:embed="rId2"/>
                <a:stretch>
                  <a:fillRect l="-2650" t="-5882" b="-16176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335451967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9" grpId="0"/>
      <p:bldP spid="10" grpId="0"/>
      <p:bldP spid="11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Postup konstrukce:</a:t>
            </a:r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Zástupný symbol pro obsah 2"/>
              <p:cNvSpPr>
                <a:spLocks noGrp="1"/>
              </p:cNvSpPr>
              <p:nvPr>
                <p:ph idx="1"/>
              </p:nvPr>
            </p:nvSpPr>
            <p:spPr/>
            <p:txBody>
              <a:bodyPr>
                <a:normAutofit/>
              </a:bodyPr>
              <a:lstStyle/>
              <a:p>
                <a:pPr marL="514350" indent="-514350">
                  <a:buFont typeface="+mj-lt"/>
                  <a:buAutoNum type="arabicPeriod"/>
                </a:pPr>
                <a:r>
                  <a:rPr lang="cs-CZ" sz="4800" dirty="0" smtClean="0"/>
                  <a:t>EF, </a:t>
                </a:r>
                <a14:m>
                  <m:oMath xmlns:m="http://schemas.openxmlformats.org/officeDocument/2006/math">
                    <m:r>
                      <a:rPr lang="cs-CZ" sz="4800" i="1" smtClean="0">
                        <a:latin typeface="Cambria Math"/>
                      </a:rPr>
                      <m:t>|</m:t>
                    </m:r>
                    <m:r>
                      <m:rPr>
                        <m:sty m:val="p"/>
                      </m:rPr>
                      <a:rPr lang="cs-CZ" sz="4800" b="0" i="0" smtClean="0">
                        <a:latin typeface="Cambria Math"/>
                      </a:rPr>
                      <m:t>EF</m:t>
                    </m:r>
                    <m:r>
                      <a:rPr lang="cs-CZ" sz="4800" i="1" smtClean="0">
                        <a:latin typeface="Cambria Math"/>
                      </a:rPr>
                      <m:t>|</m:t>
                    </m:r>
                  </m:oMath>
                </a14:m>
                <a:r>
                  <a:rPr lang="cs-CZ" sz="4800" dirty="0" smtClean="0"/>
                  <a:t> = 4,5 cm</a:t>
                </a:r>
              </a:p>
              <a:p>
                <a:pPr marL="514350" indent="-514350">
                  <a:buFont typeface="+mj-lt"/>
                  <a:buAutoNum type="arabicPeriod"/>
                </a:pPr>
                <a:r>
                  <a:rPr lang="el-GR" sz="4800" dirty="0" smtClean="0"/>
                  <a:t>ε</a:t>
                </a:r>
                <a:r>
                  <a:rPr lang="cs-CZ" sz="4800" dirty="0" smtClean="0"/>
                  <a:t>, </a:t>
                </a:r>
                <a:r>
                  <a:rPr lang="el-GR" sz="4800" dirty="0" smtClean="0"/>
                  <a:t>ε</a:t>
                </a:r>
                <a:r>
                  <a:rPr lang="cs-CZ" sz="4800" dirty="0" smtClean="0"/>
                  <a:t> = 75°</a:t>
                </a:r>
              </a:p>
              <a:p>
                <a:pPr marL="514350" indent="-514350">
                  <a:buFont typeface="+mj-lt"/>
                  <a:buAutoNum type="arabicPeriod"/>
                </a:pPr>
                <a:r>
                  <a:rPr lang="cs-CZ" sz="4800" dirty="0" smtClean="0"/>
                  <a:t>E</a:t>
                </a:r>
                <a:r>
                  <a:rPr lang="cs-CZ" sz="4800" dirty="0"/>
                  <a:t>G</a:t>
                </a:r>
                <a:r>
                  <a:rPr lang="cs-CZ" sz="4800" dirty="0" smtClean="0"/>
                  <a:t>, |E</a:t>
                </a:r>
                <a:r>
                  <a:rPr lang="cs-CZ" sz="4800" dirty="0"/>
                  <a:t>G</a:t>
                </a:r>
                <a:r>
                  <a:rPr lang="cs-CZ" sz="4800" dirty="0" smtClean="0"/>
                  <a:t>| = </a:t>
                </a:r>
                <a:r>
                  <a:rPr lang="cs-CZ" sz="4800" dirty="0"/>
                  <a:t>6</a:t>
                </a:r>
                <a:r>
                  <a:rPr lang="cs-CZ" sz="4800" dirty="0" smtClean="0"/>
                  <a:t> cm </a:t>
                </a:r>
              </a:p>
              <a:p>
                <a:pPr marL="514350" indent="-514350">
                  <a:buFont typeface="+mj-lt"/>
                  <a:buAutoNum type="arabicPeriod"/>
                </a:pPr>
                <a14:m>
                  <m:oMath xmlns:m="http://schemas.openxmlformats.org/officeDocument/2006/math">
                    <m:r>
                      <a:rPr lang="cs-CZ" sz="4800" i="0" smtClean="0">
                        <a:latin typeface="Cambria Math"/>
                        <a:ea typeface="Cambria Math"/>
                      </a:rPr>
                      <m:t>∆</m:t>
                    </m:r>
                  </m:oMath>
                </a14:m>
                <a:r>
                  <a:rPr lang="cs-CZ" sz="4800" dirty="0" smtClean="0"/>
                  <a:t> EFG</a:t>
                </a:r>
              </a:p>
              <a:p>
                <a:pPr marL="0" indent="0">
                  <a:buNone/>
                </a:pPr>
                <a:endParaRPr lang="cs-CZ" sz="2800" dirty="0" smtClean="0"/>
              </a:p>
              <a:p>
                <a:pPr marL="0" indent="0">
                  <a:buNone/>
                </a:pPr>
                <a:r>
                  <a:rPr lang="cs-CZ" sz="2400" dirty="0" smtClean="0">
                    <a:solidFill>
                      <a:schemeClr val="tx2"/>
                    </a:solidFill>
                  </a:rPr>
                  <a:t>Pomocí postupu provedeme konstrukci na tabuli a do sešitů.</a:t>
                </a:r>
                <a:endParaRPr lang="cs-CZ" sz="2400" dirty="0">
                  <a:solidFill>
                    <a:schemeClr val="tx2"/>
                  </a:solidFill>
                </a:endParaRPr>
              </a:p>
            </p:txBody>
          </p:sp>
        </mc:Choice>
        <mc:Fallback xmlns="">
          <p:sp>
            <p:nvSpPr>
              <p:cNvPr id="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blipFill rotWithShape="1">
                <a:blip r:embed="rId2"/>
                <a:stretch>
                  <a:fillRect l="-3407" t="-3235" b="-404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192505318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Shodnost trojúhelníků – věta </a:t>
            </a:r>
            <a:r>
              <a:rPr lang="cs-CZ" b="1" i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usu</a:t>
            </a:r>
            <a:endParaRPr lang="cs-CZ" b="1" i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Věta </a:t>
            </a:r>
            <a:r>
              <a:rPr lang="cs-CZ" i="1" dirty="0" smtClean="0">
                <a:solidFill>
                  <a:srgbClr val="FF0000"/>
                </a:solidFill>
              </a:rPr>
              <a:t>usu</a:t>
            </a:r>
            <a:r>
              <a:rPr lang="cs-CZ" dirty="0" smtClean="0">
                <a:solidFill>
                  <a:srgbClr val="FF0000"/>
                </a:solidFill>
              </a:rPr>
              <a:t> (úhel, strana, úhel):</a:t>
            </a:r>
          </a:p>
          <a:p>
            <a:pPr marL="0" indent="0">
              <a:buNone/>
            </a:pPr>
            <a:r>
              <a:rPr lang="cs-CZ" b="1" dirty="0" smtClean="0">
                <a:solidFill>
                  <a:srgbClr val="FF0000"/>
                </a:solidFill>
              </a:rPr>
              <a:t>Shodují-li se dva trojúhelníky v jedné straně a dvou úhlech k ní přilehlých, jsou shodné.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4" name="Rovnoramenný trojúhelník 3"/>
          <p:cNvSpPr/>
          <p:nvPr/>
        </p:nvSpPr>
        <p:spPr>
          <a:xfrm>
            <a:off x="2483768" y="3609020"/>
            <a:ext cx="3168352" cy="1944216"/>
          </a:xfrm>
          <a:prstGeom prst="triangl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TextovéPole 4"/>
          <p:cNvSpPr txBox="1"/>
          <p:nvPr/>
        </p:nvSpPr>
        <p:spPr>
          <a:xfrm>
            <a:off x="2308614" y="5583890"/>
            <a:ext cx="31771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A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5540749" y="5586010"/>
            <a:ext cx="30970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B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3913895" y="3260381"/>
            <a:ext cx="30809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C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3878832" y="5553236"/>
            <a:ext cx="31451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c</a:t>
            </a:r>
            <a:endParaRPr lang="cs-CZ" sz="2400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2771800" y="5070651"/>
            <a:ext cx="36580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l-GR" sz="2400" b="1" dirty="0" smtClean="0"/>
              <a:t>α</a:t>
            </a:r>
            <a:endParaRPr lang="cs-CZ" sz="2400" b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4915094" y="5070651"/>
            <a:ext cx="35298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l-GR" sz="2400" b="1" dirty="0" smtClean="0"/>
              <a:t>β</a:t>
            </a:r>
            <a:endParaRPr lang="cs-CZ" sz="2400" b="1" dirty="0"/>
          </a:p>
        </p:txBody>
      </p:sp>
    </p:spTree>
    <p:extLst>
      <p:ext uri="{BB962C8B-B14F-4D97-AF65-F5344CB8AC3E}">
        <p14:creationId xmlns:p14="http://schemas.microsoft.com/office/powerpoint/2010/main" val="41653350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Rozhodni, které trojúhelníky jsou shodné: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" name="Rovnoramenný trojúhelník 3"/>
          <p:cNvSpPr/>
          <p:nvPr/>
        </p:nvSpPr>
        <p:spPr>
          <a:xfrm rot="20098154">
            <a:off x="2094308" y="1390155"/>
            <a:ext cx="2042520" cy="2016224"/>
          </a:xfrm>
          <a:prstGeom prst="triangl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5724128" y="1600201"/>
            <a:ext cx="2962672" cy="2404864"/>
          </a:xfrm>
          <a:prstGeom prst="triangl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cs-CZ" dirty="0"/>
          </a:p>
        </p:txBody>
      </p:sp>
      <p:sp>
        <p:nvSpPr>
          <p:cNvPr id="6" name="Rovnoramenný trojúhelník 5"/>
          <p:cNvSpPr/>
          <p:nvPr/>
        </p:nvSpPr>
        <p:spPr>
          <a:xfrm rot="20562069">
            <a:off x="3410846" y="3609020"/>
            <a:ext cx="2304256" cy="2282552"/>
          </a:xfrm>
          <a:prstGeom prst="triangl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7" name="Rovnoramenný trojúhelník 6"/>
          <p:cNvSpPr/>
          <p:nvPr/>
        </p:nvSpPr>
        <p:spPr>
          <a:xfrm rot="5400000">
            <a:off x="467544" y="3623320"/>
            <a:ext cx="2304256" cy="2253952"/>
          </a:xfrm>
          <a:prstGeom prst="triangl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TextovéPole 7"/>
          <p:cNvSpPr txBox="1"/>
          <p:nvPr/>
        </p:nvSpPr>
        <p:spPr>
          <a:xfrm>
            <a:off x="451523" y="5997875"/>
            <a:ext cx="31771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A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2805868" y="4684494"/>
            <a:ext cx="30970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B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492696" y="3318051"/>
            <a:ext cx="30809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C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380646" y="5239621"/>
            <a:ext cx="60305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  35°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1495938" y="5576687"/>
            <a:ext cx="84029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24 mm</a:t>
            </a:r>
            <a:endParaRPr lang="cs-CZ" dirty="0"/>
          </a:p>
        </p:txBody>
      </p:sp>
      <p:sp>
        <p:nvSpPr>
          <p:cNvPr id="14" name="Obdélník 13"/>
          <p:cNvSpPr/>
          <p:nvPr/>
        </p:nvSpPr>
        <p:spPr>
          <a:xfrm>
            <a:off x="1922371" y="4565630"/>
            <a:ext cx="550151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/>
              <a:t> </a:t>
            </a:r>
            <a:r>
              <a:rPr lang="cs-CZ" dirty="0" smtClean="0"/>
              <a:t>98°</a:t>
            </a:r>
            <a:endParaRPr lang="cs-CZ" dirty="0"/>
          </a:p>
        </p:txBody>
      </p:sp>
      <p:sp>
        <p:nvSpPr>
          <p:cNvPr id="15" name="TextovéPole 14"/>
          <p:cNvSpPr txBox="1"/>
          <p:nvPr/>
        </p:nvSpPr>
        <p:spPr>
          <a:xfrm flipH="1">
            <a:off x="2239323" y="1268760"/>
            <a:ext cx="33323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O</a:t>
            </a:r>
          </a:p>
        </p:txBody>
      </p:sp>
      <p:sp>
        <p:nvSpPr>
          <p:cNvPr id="16" name="TextovéPole 15"/>
          <p:cNvSpPr txBox="1"/>
          <p:nvPr/>
        </p:nvSpPr>
        <p:spPr>
          <a:xfrm>
            <a:off x="2125404" y="3502717"/>
            <a:ext cx="30328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P</a:t>
            </a:r>
          </a:p>
        </p:txBody>
      </p:sp>
      <p:sp>
        <p:nvSpPr>
          <p:cNvPr id="17" name="TextovéPole 16"/>
          <p:cNvSpPr txBox="1"/>
          <p:nvPr/>
        </p:nvSpPr>
        <p:spPr>
          <a:xfrm>
            <a:off x="4476886" y="2708920"/>
            <a:ext cx="34015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Q</a:t>
            </a:r>
          </a:p>
        </p:txBody>
      </p:sp>
      <p:sp>
        <p:nvSpPr>
          <p:cNvPr id="18" name="Obdélník 17"/>
          <p:cNvSpPr/>
          <p:nvPr/>
        </p:nvSpPr>
        <p:spPr>
          <a:xfrm>
            <a:off x="3797049" y="2708920"/>
            <a:ext cx="667850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 </a:t>
            </a:r>
            <a:r>
              <a:rPr lang="cs-CZ" dirty="0" smtClean="0"/>
              <a:t>98°</a:t>
            </a:r>
            <a:endParaRPr lang="cs-CZ" dirty="0"/>
          </a:p>
        </p:txBody>
      </p:sp>
      <p:sp>
        <p:nvSpPr>
          <p:cNvPr id="19" name="Obdélník 18"/>
          <p:cNvSpPr/>
          <p:nvPr/>
        </p:nvSpPr>
        <p:spPr>
          <a:xfrm>
            <a:off x="2617861" y="3244334"/>
            <a:ext cx="550151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/>
              <a:t> </a:t>
            </a:r>
            <a:r>
              <a:rPr lang="cs-CZ" dirty="0" smtClean="0"/>
              <a:t>47°</a:t>
            </a:r>
            <a:endParaRPr lang="cs-CZ" dirty="0"/>
          </a:p>
        </p:txBody>
      </p:sp>
      <p:sp>
        <p:nvSpPr>
          <p:cNvPr id="20" name="Obdélník 19"/>
          <p:cNvSpPr/>
          <p:nvPr/>
        </p:nvSpPr>
        <p:spPr>
          <a:xfrm>
            <a:off x="3640326" y="1916832"/>
            <a:ext cx="811441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2,4 cm</a:t>
            </a:r>
            <a:endParaRPr lang="cs-CZ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3571262" y="6136711"/>
            <a:ext cx="33054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G</a:t>
            </a:r>
            <a:endParaRPr lang="cs-CZ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6009582" y="5392021"/>
            <a:ext cx="29687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E</a:t>
            </a:r>
            <a:endParaRPr lang="cs-CZ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4130974" y="3283415"/>
            <a:ext cx="29046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F</a:t>
            </a:r>
            <a:endParaRPr lang="cs-CZ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5688920" y="4148181"/>
            <a:ext cx="30970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R</a:t>
            </a:r>
            <a:endParaRPr lang="cs-CZ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8495603" y="4144555"/>
            <a:ext cx="29046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S</a:t>
            </a:r>
            <a:endParaRPr lang="cs-CZ" dirty="0"/>
          </a:p>
        </p:txBody>
      </p:sp>
      <p:sp>
        <p:nvSpPr>
          <p:cNvPr id="26" name="TextovéPole 25"/>
          <p:cNvSpPr txBox="1"/>
          <p:nvPr/>
        </p:nvSpPr>
        <p:spPr>
          <a:xfrm>
            <a:off x="7015850" y="1268760"/>
            <a:ext cx="29687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T</a:t>
            </a:r>
            <a:endParaRPr lang="cs-CZ" dirty="0"/>
          </a:p>
        </p:txBody>
      </p:sp>
      <p:sp>
        <p:nvSpPr>
          <p:cNvPr id="27" name="TextovéPole 26"/>
          <p:cNvSpPr txBox="1"/>
          <p:nvPr/>
        </p:nvSpPr>
        <p:spPr>
          <a:xfrm>
            <a:off x="3916933" y="5630630"/>
            <a:ext cx="49725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35°</a:t>
            </a:r>
            <a:endParaRPr lang="cs-CZ" dirty="0"/>
          </a:p>
        </p:txBody>
      </p:sp>
      <p:sp>
        <p:nvSpPr>
          <p:cNvPr id="28" name="TextovéPole 27"/>
          <p:cNvSpPr txBox="1"/>
          <p:nvPr/>
        </p:nvSpPr>
        <p:spPr>
          <a:xfrm>
            <a:off x="4149713" y="3959889"/>
            <a:ext cx="49725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98°</a:t>
            </a:r>
            <a:endParaRPr lang="cs-CZ" dirty="0"/>
          </a:p>
        </p:txBody>
      </p:sp>
      <p:sp>
        <p:nvSpPr>
          <p:cNvPr id="29" name="TextovéPole 28"/>
          <p:cNvSpPr txBox="1"/>
          <p:nvPr/>
        </p:nvSpPr>
        <p:spPr>
          <a:xfrm>
            <a:off x="4784071" y="5815296"/>
            <a:ext cx="81144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3,3 cm</a:t>
            </a:r>
            <a:endParaRPr lang="cs-CZ" dirty="0"/>
          </a:p>
        </p:txBody>
      </p:sp>
      <p:sp>
        <p:nvSpPr>
          <p:cNvPr id="30" name="TextovéPole 29"/>
          <p:cNvSpPr txBox="1"/>
          <p:nvPr/>
        </p:nvSpPr>
        <p:spPr>
          <a:xfrm>
            <a:off x="6758567" y="3970675"/>
            <a:ext cx="81144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3,3 cm</a:t>
            </a:r>
            <a:endParaRPr lang="cs-CZ" dirty="0"/>
          </a:p>
        </p:txBody>
      </p:sp>
      <p:sp>
        <p:nvSpPr>
          <p:cNvPr id="31" name="TextovéPole 30"/>
          <p:cNvSpPr txBox="1"/>
          <p:nvPr/>
        </p:nvSpPr>
        <p:spPr>
          <a:xfrm>
            <a:off x="5977691" y="3559132"/>
            <a:ext cx="49725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35°</a:t>
            </a:r>
            <a:endParaRPr lang="cs-CZ" dirty="0"/>
          </a:p>
        </p:txBody>
      </p:sp>
      <p:sp>
        <p:nvSpPr>
          <p:cNvPr id="32" name="TextovéPole 31"/>
          <p:cNvSpPr txBox="1"/>
          <p:nvPr/>
        </p:nvSpPr>
        <p:spPr>
          <a:xfrm>
            <a:off x="7956752" y="3559132"/>
            <a:ext cx="49725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47°</a:t>
            </a:r>
            <a:endParaRPr lang="cs-CZ" dirty="0"/>
          </a:p>
        </p:txBody>
      </p:sp>
      <p:sp>
        <p:nvSpPr>
          <p:cNvPr id="33" name="TextovéPole 32"/>
          <p:cNvSpPr txBox="1"/>
          <p:nvPr/>
        </p:nvSpPr>
        <p:spPr>
          <a:xfrm>
            <a:off x="4124525" y="6513131"/>
            <a:ext cx="4934299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dirty="0" smtClean="0"/>
              <a:t>Proveď nákresy do </a:t>
            </a:r>
            <a:r>
              <a:rPr lang="cs-CZ" sz="1200" dirty="0" err="1" smtClean="0"/>
              <a:t>šk</a:t>
            </a:r>
            <a:r>
              <a:rPr lang="cs-CZ" sz="1200" dirty="0" smtClean="0"/>
              <a:t>. sešitů a odůvodni svá tvrzení. Shodnost správně zapiš.</a:t>
            </a:r>
            <a:endParaRPr lang="cs-CZ" sz="1200" dirty="0"/>
          </a:p>
        </p:txBody>
      </p:sp>
    </p:spTree>
    <p:extLst>
      <p:ext uri="{BB962C8B-B14F-4D97-AF65-F5344CB8AC3E}">
        <p14:creationId xmlns:p14="http://schemas.microsoft.com/office/powerpoint/2010/main" val="24232322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Konstrukční úloha: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4800" b="1" dirty="0" smtClean="0">
                <a:solidFill>
                  <a:schemeClr val="tx2"/>
                </a:solidFill>
              </a:rPr>
              <a:t>Sestroj trojúhelník ABC, je-li dáno:</a:t>
            </a:r>
          </a:p>
          <a:p>
            <a:pPr marL="0" indent="0">
              <a:buNone/>
            </a:pPr>
            <a:r>
              <a:rPr lang="cs-CZ" sz="4800" b="1" dirty="0">
                <a:solidFill>
                  <a:schemeClr val="tx2"/>
                </a:solidFill>
              </a:rPr>
              <a:t> </a:t>
            </a:r>
            <a:r>
              <a:rPr lang="cs-CZ" sz="4800" b="1" dirty="0" smtClean="0">
                <a:solidFill>
                  <a:schemeClr val="tx2"/>
                </a:solidFill>
              </a:rPr>
              <a:t>   c = 8 cm</a:t>
            </a:r>
          </a:p>
          <a:p>
            <a:pPr marL="0" indent="0">
              <a:buNone/>
            </a:pPr>
            <a:r>
              <a:rPr lang="cs-CZ" sz="4800" b="1" dirty="0">
                <a:solidFill>
                  <a:schemeClr val="tx2"/>
                </a:solidFill>
              </a:rPr>
              <a:t> </a:t>
            </a:r>
            <a:r>
              <a:rPr lang="cs-CZ" sz="4800" b="1" dirty="0" smtClean="0">
                <a:solidFill>
                  <a:schemeClr val="tx2"/>
                </a:solidFill>
              </a:rPr>
              <a:t>   </a:t>
            </a:r>
            <a:r>
              <a:rPr lang="el-GR" sz="4800" b="1" dirty="0" smtClean="0">
                <a:solidFill>
                  <a:schemeClr val="tx2"/>
                </a:solidFill>
              </a:rPr>
              <a:t>β</a:t>
            </a:r>
            <a:r>
              <a:rPr lang="cs-CZ" sz="4800" b="1" dirty="0" smtClean="0">
                <a:solidFill>
                  <a:schemeClr val="tx2"/>
                </a:solidFill>
              </a:rPr>
              <a:t> = 45°</a:t>
            </a:r>
          </a:p>
          <a:p>
            <a:pPr marL="0" indent="0">
              <a:buNone/>
            </a:pPr>
            <a:r>
              <a:rPr lang="cs-CZ" sz="4800" b="1" dirty="0" smtClean="0">
                <a:solidFill>
                  <a:schemeClr val="tx2"/>
                </a:solidFill>
              </a:rPr>
              <a:t>    </a:t>
            </a:r>
            <a:r>
              <a:rPr lang="el-GR" sz="4800" b="1" dirty="0" smtClean="0">
                <a:solidFill>
                  <a:schemeClr val="tx2"/>
                </a:solidFill>
              </a:rPr>
              <a:t>α</a:t>
            </a:r>
            <a:r>
              <a:rPr lang="cs-CZ" sz="4800" b="1" dirty="0" smtClean="0">
                <a:solidFill>
                  <a:schemeClr val="tx2"/>
                </a:solidFill>
              </a:rPr>
              <a:t> = 55°</a:t>
            </a:r>
            <a:endParaRPr lang="cs-CZ" sz="4800" b="1" dirty="0">
              <a:solidFill>
                <a:schemeClr val="tx2"/>
              </a:solidFill>
            </a:endParaRPr>
          </a:p>
        </p:txBody>
      </p:sp>
      <p:pic>
        <p:nvPicPr>
          <p:cNvPr id="2050" name="Picture 2" descr="C:\Users\profesor\AppData\Local\Microsoft\Windows\Temporary Internet Files\Content.IE5\LXNY4RFK\MP900390083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12160" y="2924944"/>
            <a:ext cx="2609088" cy="3657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7953590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Rozbor:</a:t>
            </a:r>
            <a:endParaRPr lang="cs-CZ" dirty="0"/>
          </a:p>
        </p:txBody>
      </p:sp>
      <p:cxnSp>
        <p:nvCxnSpPr>
          <p:cNvPr id="5" name="Přímá spojnice 4"/>
          <p:cNvCxnSpPr/>
          <p:nvPr/>
        </p:nvCxnSpPr>
        <p:spPr>
          <a:xfrm>
            <a:off x="2699792" y="4653136"/>
            <a:ext cx="252028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nice 6"/>
          <p:cNvCxnSpPr/>
          <p:nvPr/>
        </p:nvCxnSpPr>
        <p:spPr>
          <a:xfrm flipV="1">
            <a:off x="2699792" y="2060848"/>
            <a:ext cx="3168352" cy="259228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8"/>
          <p:cNvCxnSpPr/>
          <p:nvPr/>
        </p:nvCxnSpPr>
        <p:spPr>
          <a:xfrm flipH="1" flipV="1">
            <a:off x="4644008" y="2060848"/>
            <a:ext cx="576064" cy="259228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TextovéPole 11"/>
          <p:cNvSpPr txBox="1"/>
          <p:nvPr/>
        </p:nvSpPr>
        <p:spPr>
          <a:xfrm>
            <a:off x="2540934" y="4826341"/>
            <a:ext cx="31771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A</a:t>
            </a:r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5209238" y="4828510"/>
            <a:ext cx="30970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B</a:t>
            </a:r>
            <a:endParaRPr lang="cs-CZ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4427984" y="2780928"/>
            <a:ext cx="30809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C</a:t>
            </a:r>
            <a:endParaRPr lang="cs-CZ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5518938" y="1772816"/>
            <a:ext cx="30489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X</a:t>
            </a:r>
            <a:endParaRPr lang="cs-CZ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4283968" y="2060848"/>
            <a:ext cx="29687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Y</a:t>
            </a:r>
            <a:endParaRPr lang="cs-CZ" dirty="0"/>
          </a:p>
        </p:txBody>
      </p:sp>
      <p:cxnSp>
        <p:nvCxnSpPr>
          <p:cNvPr id="18" name="Přímá spojnice 17"/>
          <p:cNvCxnSpPr/>
          <p:nvPr/>
        </p:nvCxnSpPr>
        <p:spPr>
          <a:xfrm flipV="1">
            <a:off x="4582033" y="2245514"/>
            <a:ext cx="350007" cy="18466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nice 19"/>
          <p:cNvCxnSpPr/>
          <p:nvPr/>
        </p:nvCxnSpPr>
        <p:spPr>
          <a:xfrm>
            <a:off x="5518938" y="2142148"/>
            <a:ext cx="152446" cy="28803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1" name="TextovéPole 20"/>
          <p:cNvSpPr txBox="1"/>
          <p:nvPr/>
        </p:nvSpPr>
        <p:spPr>
          <a:xfrm>
            <a:off x="3675472" y="4687402"/>
            <a:ext cx="96853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c = 8 cm</a:t>
            </a:r>
            <a:endParaRPr lang="cs-CZ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4427984" y="4283804"/>
            <a:ext cx="84189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l-GR" dirty="0" smtClean="0"/>
              <a:t>β</a:t>
            </a:r>
            <a:r>
              <a:rPr lang="cs-CZ" dirty="0" smtClean="0"/>
              <a:t> = 45°</a:t>
            </a:r>
            <a:endParaRPr lang="cs-CZ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2938063" y="4267393"/>
            <a:ext cx="84991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l-GR" dirty="0"/>
              <a:t>α</a:t>
            </a:r>
            <a:r>
              <a:rPr lang="cs-CZ" dirty="0" smtClean="0"/>
              <a:t> = 55°</a:t>
            </a:r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24" name="TextovéPole 23"/>
              <p:cNvSpPr txBox="1"/>
              <p:nvPr/>
            </p:nvSpPr>
            <p:spPr>
              <a:xfrm>
                <a:off x="5819607" y="4129792"/>
                <a:ext cx="3393878" cy="707886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el-GR" sz="2000" dirty="0" smtClean="0"/>
                  <a:t>α</a:t>
                </a:r>
                <a:r>
                  <a:rPr lang="cs-CZ" sz="2000" dirty="0" smtClean="0"/>
                  <a:t> + </a:t>
                </a:r>
                <a:r>
                  <a:rPr lang="el-GR" sz="2000" dirty="0" smtClean="0"/>
                  <a:t>β</a:t>
                </a:r>
                <a:r>
                  <a:rPr lang="cs-CZ" sz="2000" dirty="0" smtClean="0"/>
                  <a:t> = 55°+ 45°= 100°</a:t>
                </a:r>
                <a14:m>
                  <m:oMath xmlns:m="http://schemas.openxmlformats.org/officeDocument/2006/math">
                    <m:r>
                      <a:rPr lang="cs-CZ" sz="2000" i="1" smtClean="0">
                        <a:latin typeface="Cambria Math"/>
                        <a:ea typeface="Cambria Math"/>
                      </a:rPr>
                      <m:t>&lt;</m:t>
                    </m:r>
                  </m:oMath>
                </a14:m>
                <a:r>
                  <a:rPr lang="cs-CZ" sz="2000" dirty="0" smtClean="0"/>
                  <a:t>  180°  </a:t>
                </a:r>
              </a:p>
              <a:p>
                <a:r>
                  <a:rPr lang="cs-CZ" sz="2000" dirty="0" smtClean="0">
                    <a:sym typeface="Wingdings" panose="05000000000000000000" pitchFamily="2" charset="2"/>
                  </a:rPr>
                  <a:t> </a:t>
                </a:r>
                <a14:m>
                  <m:oMath xmlns:m="http://schemas.openxmlformats.org/officeDocument/2006/math">
                    <m:r>
                      <a:rPr lang="cs-CZ" sz="2000" i="1" smtClean="0">
                        <a:latin typeface="Cambria Math"/>
                        <a:ea typeface="Cambria Math"/>
                        <a:sym typeface="Wingdings" panose="05000000000000000000" pitchFamily="2" charset="2"/>
                      </a:rPr>
                      <m:t>∆</m:t>
                    </m:r>
                    <m:r>
                      <a:rPr lang="cs-CZ" sz="2000" b="0" i="0" smtClean="0">
                        <a:latin typeface="Cambria Math"/>
                        <a:ea typeface="Cambria Math"/>
                        <a:sym typeface="Wingdings" panose="05000000000000000000" pitchFamily="2" charset="2"/>
                      </a:rPr>
                      <m:t> </m:t>
                    </m:r>
                    <m:r>
                      <m:rPr>
                        <m:sty m:val="p"/>
                      </m:rPr>
                      <a:rPr lang="cs-CZ" sz="2000" b="0" i="0" smtClean="0">
                        <a:latin typeface="Cambria Math"/>
                        <a:ea typeface="Cambria Math"/>
                        <a:sym typeface="Wingdings" panose="05000000000000000000" pitchFamily="2" charset="2"/>
                      </a:rPr>
                      <m:t>ABC</m:t>
                    </m:r>
                    <m:r>
                      <a:rPr lang="cs-CZ" sz="2000" b="0" i="0" smtClean="0">
                        <a:latin typeface="Cambria Math"/>
                        <a:ea typeface="Cambria Math"/>
                        <a:sym typeface="Wingdings" panose="05000000000000000000" pitchFamily="2" charset="2"/>
                      </a:rPr>
                      <m:t> </m:t>
                    </m:r>
                    <m:r>
                      <m:rPr>
                        <m:sty m:val="p"/>
                      </m:rPr>
                      <a:rPr lang="cs-CZ" sz="2000" b="0" i="0" smtClean="0">
                        <a:latin typeface="Cambria Math"/>
                        <a:ea typeface="Cambria Math"/>
                        <a:sym typeface="Wingdings" panose="05000000000000000000" pitchFamily="2" charset="2"/>
                      </a:rPr>
                      <m:t>lze</m:t>
                    </m:r>
                    <m:r>
                      <a:rPr lang="cs-CZ" sz="2000" b="0" i="0" smtClean="0">
                        <a:latin typeface="Cambria Math"/>
                        <a:ea typeface="Cambria Math"/>
                        <a:sym typeface="Wingdings" panose="05000000000000000000" pitchFamily="2" charset="2"/>
                      </a:rPr>
                      <m:t> </m:t>
                    </m:r>
                    <m:r>
                      <m:rPr>
                        <m:sty m:val="p"/>
                      </m:rPr>
                      <a:rPr lang="cs-CZ" sz="2000" b="0" i="0" smtClean="0">
                        <a:latin typeface="Cambria Math"/>
                        <a:ea typeface="Cambria Math"/>
                        <a:sym typeface="Wingdings" panose="05000000000000000000" pitchFamily="2" charset="2"/>
                      </a:rPr>
                      <m:t>sestrojit</m:t>
                    </m:r>
                    <m:r>
                      <a:rPr lang="cs-CZ" sz="2000" b="0" i="0" smtClean="0">
                        <a:latin typeface="Cambria Math"/>
                        <a:ea typeface="Cambria Math"/>
                        <a:sym typeface="Wingdings" panose="05000000000000000000" pitchFamily="2" charset="2"/>
                      </a:rPr>
                      <m:t>.</m:t>
                    </m:r>
                    <m:r>
                      <a:rPr lang="cs-CZ" sz="2000" b="0" i="1" smtClean="0">
                        <a:latin typeface="Cambria Math"/>
                        <a:ea typeface="Cambria Math"/>
                        <a:sym typeface="Wingdings" panose="05000000000000000000" pitchFamily="2" charset="2"/>
                      </a:rPr>
                      <m:t> </m:t>
                    </m:r>
                  </m:oMath>
                </a14:m>
                <a:endParaRPr lang="cs-CZ" sz="2000" b="0" i="0" dirty="0" smtClean="0">
                  <a:latin typeface="Cambria Math"/>
                  <a:ea typeface="Cambria Math"/>
                  <a:sym typeface="Wingdings" panose="05000000000000000000" pitchFamily="2" charset="2"/>
                </a:endParaRPr>
              </a:p>
            </p:txBody>
          </p:sp>
        </mc:Choice>
        <mc:Fallback xmlns="">
          <p:sp>
            <p:nvSpPr>
              <p:cNvPr id="24" name="TextovéPole 2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819607" y="4129792"/>
                <a:ext cx="3393878" cy="707886"/>
              </a:xfrm>
              <a:prstGeom prst="rect">
                <a:avLst/>
              </a:prstGeom>
              <a:blipFill rotWithShape="1">
                <a:blip r:embed="rId2"/>
                <a:stretch>
                  <a:fillRect l="-1978" t="-4274" b="-12821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371028246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" grpId="0"/>
      <p:bldP spid="16" grpId="0"/>
      <p:bldP spid="21" grpId="0"/>
      <p:bldP spid="22" grpId="0"/>
      <p:bldP spid="23" grpId="0"/>
      <p:bldP spid="24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Postup konstrukce:</a:t>
            </a:r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Zástupný symbol pro obsah 2"/>
              <p:cNvSpPr>
                <a:spLocks noGrp="1"/>
              </p:cNvSpPr>
              <p:nvPr>
                <p:ph idx="1"/>
              </p:nvPr>
            </p:nvSpPr>
            <p:spPr>
              <a:xfrm>
                <a:off x="457200" y="1600200"/>
                <a:ext cx="8229600" cy="4853136"/>
              </a:xfrm>
            </p:spPr>
            <p:txBody>
              <a:bodyPr>
                <a:normAutofit/>
              </a:bodyPr>
              <a:lstStyle/>
              <a:p>
                <a:pPr marL="514350" indent="-514350">
                  <a:buFont typeface="+mj-lt"/>
                  <a:buAutoNum type="arabicPeriod"/>
                </a:pPr>
                <a:r>
                  <a:rPr lang="cs-CZ" sz="4400" dirty="0" smtClean="0"/>
                  <a:t>AB, |AB| = 8 cm</a:t>
                </a:r>
              </a:p>
              <a:p>
                <a:pPr marL="514350" indent="-514350">
                  <a:buFont typeface="+mj-lt"/>
                  <a:buAutoNum type="arabicPeriod"/>
                </a:pPr>
                <a:r>
                  <a:rPr lang="cs-CZ" sz="4400" dirty="0" smtClean="0"/>
                  <a:t>α, </a:t>
                </a:r>
                <a:r>
                  <a:rPr lang="el-GR" sz="4400" dirty="0" smtClean="0"/>
                  <a:t>α</a:t>
                </a:r>
                <a:r>
                  <a:rPr lang="cs-CZ" sz="4400" dirty="0" smtClean="0"/>
                  <a:t> = 55°</a:t>
                </a:r>
              </a:p>
              <a:p>
                <a:pPr marL="514350" indent="-514350">
                  <a:buFont typeface="+mj-lt"/>
                  <a:buAutoNum type="arabicPeriod"/>
                </a:pPr>
                <a:r>
                  <a:rPr lang="cs-CZ" sz="4400" dirty="0" smtClean="0"/>
                  <a:t>β, </a:t>
                </a:r>
                <a:r>
                  <a:rPr lang="el-GR" sz="4400" dirty="0" smtClean="0"/>
                  <a:t>β</a:t>
                </a:r>
                <a:r>
                  <a:rPr lang="cs-CZ" sz="4400" dirty="0" smtClean="0"/>
                  <a:t> = 45°</a:t>
                </a:r>
              </a:p>
              <a:p>
                <a:pPr marL="514350" indent="-514350">
                  <a:buFont typeface="+mj-lt"/>
                  <a:buAutoNum type="arabicPeriod"/>
                </a:pPr>
                <a:r>
                  <a:rPr lang="cs-CZ" sz="4400" dirty="0" smtClean="0"/>
                  <a:t>C, C </a:t>
                </a:r>
                <a14:m>
                  <m:oMath xmlns:m="http://schemas.openxmlformats.org/officeDocument/2006/math">
                    <m:r>
                      <a:rPr lang="cs-CZ" sz="4400" i="1" smtClean="0">
                        <a:latin typeface="Cambria Math"/>
                        <a:ea typeface="Cambria Math"/>
                      </a:rPr>
                      <m:t>∈</m:t>
                    </m:r>
                  </m:oMath>
                </a14:m>
                <a:r>
                  <a:rPr lang="cs-CZ" sz="4400" dirty="0" smtClean="0"/>
                  <a:t> </a:t>
                </a:r>
                <a14:m>
                  <m:oMath xmlns:m="http://schemas.openxmlformats.org/officeDocument/2006/math">
                    <m:r>
                      <a:rPr lang="cs-CZ" sz="4400" i="1" dirty="0" smtClean="0">
                        <a:latin typeface="Cambria Math"/>
                        <a:ea typeface="Cambria Math"/>
                      </a:rPr>
                      <m:t>→</m:t>
                    </m:r>
                  </m:oMath>
                </a14:m>
                <a:r>
                  <a:rPr lang="cs-CZ" sz="4400" dirty="0" smtClean="0"/>
                  <a:t> AX </a:t>
                </a:r>
                <a14:m>
                  <m:oMath xmlns:m="http://schemas.openxmlformats.org/officeDocument/2006/math">
                    <m:r>
                      <a:rPr lang="cs-CZ" sz="4400" i="1" smtClean="0">
                        <a:latin typeface="Cambria Math"/>
                        <a:ea typeface="Cambria Math"/>
                      </a:rPr>
                      <m:t>∩</m:t>
                    </m:r>
                  </m:oMath>
                </a14:m>
                <a:r>
                  <a:rPr lang="cs-CZ" sz="4400" dirty="0" smtClean="0"/>
                  <a:t> </a:t>
                </a:r>
                <a14:m>
                  <m:oMath xmlns:m="http://schemas.openxmlformats.org/officeDocument/2006/math">
                    <m:r>
                      <a:rPr lang="cs-CZ" sz="4400" i="1" dirty="0" smtClean="0">
                        <a:latin typeface="Cambria Math"/>
                        <a:ea typeface="Cambria Math"/>
                      </a:rPr>
                      <m:t>→</m:t>
                    </m:r>
                  </m:oMath>
                </a14:m>
                <a:r>
                  <a:rPr lang="cs-CZ" sz="4400" dirty="0" smtClean="0"/>
                  <a:t>BY</a:t>
                </a:r>
              </a:p>
              <a:p>
                <a:pPr marL="514350" indent="-514350">
                  <a:buFont typeface="+mj-lt"/>
                  <a:buAutoNum type="arabicPeriod"/>
                </a:pPr>
                <a14:m>
                  <m:oMath xmlns:m="http://schemas.openxmlformats.org/officeDocument/2006/math">
                    <m:r>
                      <a:rPr lang="cs-CZ" sz="4400" i="0" smtClean="0">
                        <a:latin typeface="Cambria Math"/>
                        <a:ea typeface="Cambria Math"/>
                      </a:rPr>
                      <m:t>∆</m:t>
                    </m:r>
                  </m:oMath>
                </a14:m>
                <a:r>
                  <a:rPr lang="cs-CZ" sz="4400" dirty="0" smtClean="0"/>
                  <a:t> ABC</a:t>
                </a:r>
              </a:p>
              <a:p>
                <a:pPr marL="0" indent="0">
                  <a:buNone/>
                </a:pPr>
                <a:r>
                  <a:rPr lang="cs-CZ" sz="2400" dirty="0">
                    <a:solidFill>
                      <a:schemeClr val="tx2"/>
                    </a:solidFill>
                  </a:rPr>
                  <a:t>Pomocí postupu provedeme konstrukci na tabuli a do sešitů.</a:t>
                </a:r>
              </a:p>
              <a:p>
                <a:pPr marL="0" indent="0">
                  <a:buNone/>
                </a:pPr>
                <a:endParaRPr lang="cs-CZ" sz="4400" dirty="0" smtClean="0"/>
              </a:p>
              <a:p>
                <a:pPr marL="0" indent="0">
                  <a:buNone/>
                </a:pPr>
                <a:endParaRPr lang="cs-CZ" sz="4400" dirty="0" smtClean="0"/>
              </a:p>
              <a:p>
                <a:pPr marL="514350" indent="-514350">
                  <a:buFont typeface="+mj-lt"/>
                  <a:buAutoNum type="arabicPeriod"/>
                </a:pPr>
                <a:endParaRPr lang="cs-CZ" sz="4400" dirty="0"/>
              </a:p>
            </p:txBody>
          </p:sp>
        </mc:Choice>
        <mc:Fallback xmlns="">
          <p:sp>
            <p:nvSpPr>
              <p:cNvPr id="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457200" y="1600200"/>
                <a:ext cx="8229600" cy="4853136"/>
              </a:xfrm>
              <a:blipFill rotWithShape="1">
                <a:blip r:embed="rId2"/>
                <a:stretch>
                  <a:fillRect l="-3037" t="-2889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42523004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Konstrukční úlohy pro samostatnou práci: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Sestrojte pravoúhlý trojúhelník ABC                   s přeponou c = 68 mm a úhlem </a:t>
            </a:r>
            <a:r>
              <a:rPr lang="el-GR" dirty="0" smtClean="0"/>
              <a:t>β</a:t>
            </a:r>
            <a:r>
              <a:rPr lang="cs-CZ" dirty="0" smtClean="0"/>
              <a:t> = 64°.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(Připomeň si vlastnosti pravoúhlého trojúhelníku. </a:t>
            </a:r>
            <a:r>
              <a:rPr lang="cs-CZ" dirty="0" err="1" smtClean="0"/>
              <a:t>Prověď</a:t>
            </a:r>
            <a:r>
              <a:rPr lang="cs-CZ" dirty="0" smtClean="0"/>
              <a:t> rozbor, přesnou konstrukci a zapiš její postup pomocí geometrické symboliky.)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4537765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1520" y="620688"/>
            <a:ext cx="8229600" cy="1143000"/>
          </a:xfrm>
        </p:spPr>
        <p:txBody>
          <a:bodyPr/>
          <a:lstStyle/>
          <a:p>
            <a:r>
              <a:rPr lang="cs-CZ" dirty="0" smtClean="0"/>
              <a:t>Rozbor:</a:t>
            </a:r>
            <a:endParaRPr lang="cs-CZ" dirty="0"/>
          </a:p>
        </p:txBody>
      </p:sp>
      <p:sp>
        <p:nvSpPr>
          <p:cNvPr id="4" name="Pravoúhlý trojúhelník 3"/>
          <p:cNvSpPr/>
          <p:nvPr/>
        </p:nvSpPr>
        <p:spPr>
          <a:xfrm>
            <a:off x="2123728" y="2636912"/>
            <a:ext cx="3888432" cy="2592288"/>
          </a:xfrm>
          <a:prstGeom prst="rtTriangl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TextovéPole 4"/>
          <p:cNvSpPr txBox="1"/>
          <p:nvPr/>
        </p:nvSpPr>
        <p:spPr>
          <a:xfrm>
            <a:off x="2123728" y="4859868"/>
            <a:ext cx="77777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l-GR" dirty="0" smtClean="0"/>
              <a:t>ϒ</a:t>
            </a:r>
            <a:r>
              <a:rPr lang="cs-CZ" dirty="0" smtClean="0"/>
              <a:t>= 90°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6069423" y="5164877"/>
            <a:ext cx="31771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A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1896870" y="2267580"/>
            <a:ext cx="30970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B</a:t>
            </a:r>
          </a:p>
        </p:txBody>
      </p:sp>
      <p:sp>
        <p:nvSpPr>
          <p:cNvPr id="8" name="TextovéPole 7"/>
          <p:cNvSpPr txBox="1"/>
          <p:nvPr/>
        </p:nvSpPr>
        <p:spPr>
          <a:xfrm>
            <a:off x="1815630" y="5212686"/>
            <a:ext cx="30809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C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3779912" y="3375039"/>
            <a:ext cx="211307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c</a:t>
            </a:r>
            <a:r>
              <a:rPr lang="cs-CZ" dirty="0" smtClean="0"/>
              <a:t> = 68 mm = 6,8 cm  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2051720" y="3005707"/>
            <a:ext cx="84189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 </a:t>
            </a:r>
            <a:r>
              <a:rPr lang="el-GR" dirty="0" smtClean="0"/>
              <a:t>β</a:t>
            </a:r>
            <a:r>
              <a:rPr lang="cs-CZ" dirty="0" smtClean="0"/>
              <a:t>= 64°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4810230" y="4795545"/>
            <a:ext cx="59182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l-GR" dirty="0" smtClean="0"/>
              <a:t>α</a:t>
            </a:r>
            <a:r>
              <a:rPr lang="cs-CZ" dirty="0" smtClean="0"/>
              <a:t>= ?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7003654" y="4935687"/>
            <a:ext cx="1233030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l-GR" dirty="0" smtClean="0"/>
              <a:t>α</a:t>
            </a:r>
            <a:r>
              <a:rPr lang="cs-CZ" dirty="0" smtClean="0"/>
              <a:t>= 90°- </a:t>
            </a:r>
            <a:r>
              <a:rPr lang="el-GR" dirty="0" smtClean="0"/>
              <a:t>β</a:t>
            </a:r>
            <a:endParaRPr lang="cs-CZ" dirty="0" smtClean="0"/>
          </a:p>
          <a:p>
            <a:r>
              <a:rPr lang="el-GR" dirty="0" smtClean="0"/>
              <a:t>α</a:t>
            </a:r>
            <a:r>
              <a:rPr lang="cs-CZ" dirty="0" smtClean="0"/>
              <a:t>= 90°- 64°</a:t>
            </a:r>
          </a:p>
          <a:p>
            <a:r>
              <a:rPr lang="cs-CZ" b="1" u="sng" dirty="0" smtClean="0"/>
              <a:t>α= 26°</a:t>
            </a:r>
            <a:endParaRPr lang="cs-CZ" b="1" u="sng" dirty="0"/>
          </a:p>
        </p:txBody>
      </p:sp>
      <p:cxnSp>
        <p:nvCxnSpPr>
          <p:cNvPr id="14" name="Přímá spojnice 13"/>
          <p:cNvCxnSpPr>
            <a:stCxn id="4" idx="2"/>
          </p:cNvCxnSpPr>
          <p:nvPr/>
        </p:nvCxnSpPr>
        <p:spPr>
          <a:xfrm>
            <a:off x="2123728" y="5229200"/>
            <a:ext cx="0" cy="122413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nice 15"/>
          <p:cNvCxnSpPr>
            <a:stCxn id="4" idx="2"/>
          </p:cNvCxnSpPr>
          <p:nvPr/>
        </p:nvCxnSpPr>
        <p:spPr>
          <a:xfrm flipH="1">
            <a:off x="755576" y="5229200"/>
            <a:ext cx="1368152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nice 17"/>
          <p:cNvCxnSpPr/>
          <p:nvPr/>
        </p:nvCxnSpPr>
        <p:spPr>
          <a:xfrm>
            <a:off x="1115616" y="5044534"/>
            <a:ext cx="0" cy="305009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nice 19"/>
          <p:cNvCxnSpPr/>
          <p:nvPr/>
        </p:nvCxnSpPr>
        <p:spPr>
          <a:xfrm>
            <a:off x="1969679" y="6093296"/>
            <a:ext cx="370073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3" name="TextovéPole 22"/>
          <p:cNvSpPr txBox="1"/>
          <p:nvPr/>
        </p:nvSpPr>
        <p:spPr>
          <a:xfrm>
            <a:off x="984277" y="4618788"/>
            <a:ext cx="30489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X</a:t>
            </a:r>
            <a:endParaRPr lang="cs-CZ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1547664" y="6005948"/>
            <a:ext cx="29687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865002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Postup konstrukce:</a:t>
            </a:r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Zástupný symbol pro obsah 2"/>
              <p:cNvSpPr>
                <a:spLocks noGrp="1"/>
              </p:cNvSpPr>
              <p:nvPr>
                <p:ph idx="1"/>
              </p:nvPr>
            </p:nvSpPr>
            <p:spPr/>
            <p:txBody>
              <a:bodyPr/>
              <a:lstStyle/>
              <a:p>
                <a:pPr marL="514350" indent="-514350">
                  <a:buFont typeface="+mj-lt"/>
                  <a:buAutoNum type="arabicPeriod"/>
                </a:pPr>
                <a:r>
                  <a:rPr lang="cs-CZ" dirty="0" smtClean="0"/>
                  <a:t>AB, </a:t>
                </a:r>
                <a14:m>
                  <m:oMath xmlns:m="http://schemas.openxmlformats.org/officeDocument/2006/math">
                    <m:r>
                      <a:rPr lang="cs-CZ" i="1" smtClean="0">
                        <a:latin typeface="Cambria Math"/>
                      </a:rPr>
                      <m:t>|</m:t>
                    </m:r>
                    <m:r>
                      <m:rPr>
                        <m:sty m:val="p"/>
                      </m:rPr>
                      <a:rPr lang="cs-CZ" b="0" i="0" smtClean="0">
                        <a:latin typeface="Cambria Math"/>
                      </a:rPr>
                      <m:t>AB</m:t>
                    </m:r>
                    <m:r>
                      <a:rPr lang="cs-CZ" i="1" smtClean="0">
                        <a:latin typeface="Cambria Math"/>
                      </a:rPr>
                      <m:t>|</m:t>
                    </m:r>
                  </m:oMath>
                </a14:m>
                <a:r>
                  <a:rPr lang="cs-CZ" dirty="0" smtClean="0"/>
                  <a:t>= 6,8 cm</a:t>
                </a:r>
              </a:p>
              <a:p>
                <a:pPr marL="514350" indent="-514350">
                  <a:buFont typeface="+mj-lt"/>
                  <a:buAutoNum type="arabicPeriod"/>
                </a:pPr>
                <a:r>
                  <a:rPr lang="el-GR" dirty="0" smtClean="0"/>
                  <a:t>α</a:t>
                </a:r>
                <a:r>
                  <a:rPr lang="cs-CZ" dirty="0" smtClean="0"/>
                  <a:t>, </a:t>
                </a:r>
                <a:r>
                  <a:rPr lang="el-GR" dirty="0" smtClean="0"/>
                  <a:t>α</a:t>
                </a:r>
                <a:r>
                  <a:rPr lang="cs-CZ" dirty="0" smtClean="0"/>
                  <a:t> =26°</a:t>
                </a:r>
              </a:p>
              <a:p>
                <a:pPr marL="514350" indent="-514350">
                  <a:buFont typeface="+mj-lt"/>
                  <a:buAutoNum type="arabicPeriod"/>
                </a:pPr>
                <a:r>
                  <a:rPr lang="el-GR" dirty="0" smtClean="0"/>
                  <a:t>β</a:t>
                </a:r>
                <a:r>
                  <a:rPr lang="cs-CZ" dirty="0" smtClean="0"/>
                  <a:t>, </a:t>
                </a:r>
                <a:r>
                  <a:rPr lang="el-GR" dirty="0" smtClean="0"/>
                  <a:t>β</a:t>
                </a:r>
                <a:r>
                  <a:rPr lang="cs-CZ" dirty="0" smtClean="0"/>
                  <a:t> = 64°</a:t>
                </a:r>
              </a:p>
              <a:p>
                <a:pPr marL="514350" indent="-514350">
                  <a:buFont typeface="+mj-lt"/>
                  <a:buAutoNum type="arabicPeriod"/>
                </a:pPr>
                <a:r>
                  <a:rPr lang="cs-CZ" dirty="0" smtClean="0"/>
                  <a:t>C, C</a:t>
                </a:r>
                <a14:m>
                  <m:oMath xmlns:m="http://schemas.openxmlformats.org/officeDocument/2006/math">
                    <m:r>
                      <a:rPr lang="cs-CZ" b="0" i="0" smtClean="0">
                        <a:latin typeface="Cambria Math"/>
                        <a:ea typeface="Cambria Math"/>
                      </a:rPr>
                      <m:t> </m:t>
                    </m:r>
                    <m:r>
                      <a:rPr lang="cs-CZ" i="1" smtClean="0">
                        <a:latin typeface="Cambria Math"/>
                        <a:ea typeface="Cambria Math"/>
                      </a:rPr>
                      <m:t>∈</m:t>
                    </m:r>
                  </m:oMath>
                </a14:m>
                <a:r>
                  <a:rPr lang="cs-CZ" dirty="0" smtClean="0"/>
                  <a:t> </a:t>
                </a:r>
                <a14:m>
                  <m:oMath xmlns:m="http://schemas.openxmlformats.org/officeDocument/2006/math">
                    <m:r>
                      <a:rPr lang="cs-CZ" i="1" dirty="0" smtClean="0">
                        <a:latin typeface="Cambria Math"/>
                        <a:ea typeface="Cambria Math"/>
                      </a:rPr>
                      <m:t>→</m:t>
                    </m:r>
                  </m:oMath>
                </a14:m>
                <a:r>
                  <a:rPr lang="cs-CZ" dirty="0" smtClean="0"/>
                  <a:t>AX </a:t>
                </a:r>
                <a14:m>
                  <m:oMath xmlns:m="http://schemas.openxmlformats.org/officeDocument/2006/math">
                    <m:r>
                      <a:rPr lang="cs-CZ" i="1" smtClean="0">
                        <a:latin typeface="Cambria Math"/>
                        <a:ea typeface="Cambria Math"/>
                      </a:rPr>
                      <m:t>∩</m:t>
                    </m:r>
                  </m:oMath>
                </a14:m>
                <a:r>
                  <a:rPr lang="cs-CZ" dirty="0" smtClean="0"/>
                  <a:t> </a:t>
                </a:r>
                <a14:m>
                  <m:oMath xmlns:m="http://schemas.openxmlformats.org/officeDocument/2006/math">
                    <m:r>
                      <a:rPr lang="cs-CZ" i="1" dirty="0" smtClean="0">
                        <a:latin typeface="Cambria Math"/>
                        <a:ea typeface="Cambria Math"/>
                      </a:rPr>
                      <m:t>→</m:t>
                    </m:r>
                  </m:oMath>
                </a14:m>
                <a:r>
                  <a:rPr lang="cs-CZ" dirty="0" smtClean="0"/>
                  <a:t>BY</a:t>
                </a:r>
              </a:p>
              <a:p>
                <a:pPr marL="514350" indent="-514350">
                  <a:buFont typeface="+mj-lt"/>
                  <a:buAutoNum type="arabicPeriod"/>
                </a:pPr>
                <a14:m>
                  <m:oMath xmlns:m="http://schemas.openxmlformats.org/officeDocument/2006/math">
                    <m:r>
                      <a:rPr lang="cs-CZ" i="0" smtClean="0">
                        <a:latin typeface="Cambria Math"/>
                        <a:ea typeface="Cambria Math"/>
                      </a:rPr>
                      <m:t>∆</m:t>
                    </m:r>
                  </m:oMath>
                </a14:m>
                <a:r>
                  <a:rPr lang="cs-CZ" dirty="0" smtClean="0"/>
                  <a:t> ABC</a:t>
                </a:r>
              </a:p>
              <a:p>
                <a:pPr marL="514350" indent="-514350">
                  <a:buFont typeface="+mj-lt"/>
                  <a:buAutoNum type="arabicPeriod"/>
                </a:pPr>
                <a:endParaRPr lang="cs-CZ" dirty="0"/>
              </a:p>
              <a:p>
                <a:pPr marL="0" indent="0">
                  <a:buNone/>
                </a:pPr>
                <a:endParaRPr lang="cs-CZ" dirty="0"/>
              </a:p>
            </p:txBody>
          </p:sp>
        </mc:Choice>
        <mc:Fallback xmlns="">
          <p:sp>
            <p:nvSpPr>
              <p:cNvPr id="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blipFill rotWithShape="1">
                <a:blip r:embed="rId2"/>
                <a:stretch>
                  <a:fillRect l="-1926" t="-188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" name="Veselý obličej 3"/>
          <p:cNvSpPr/>
          <p:nvPr/>
        </p:nvSpPr>
        <p:spPr>
          <a:xfrm>
            <a:off x="5580112" y="4077072"/>
            <a:ext cx="2808312" cy="2376264"/>
          </a:xfrm>
          <a:prstGeom prst="smileyFac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89665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/>
              <a:t>POUŽITÉ ZDROJE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Program Microsoft Office </a:t>
            </a:r>
            <a:r>
              <a:rPr lang="cs-CZ" dirty="0" smtClean="0"/>
              <a:t>2010, Klipart</a:t>
            </a:r>
            <a:endParaRPr lang="cs-CZ" dirty="0"/>
          </a:p>
          <a:p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156251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915</TotalTime>
  <Words>530</Words>
  <Application>Microsoft Office PowerPoint</Application>
  <PresentationFormat>Předvádění na obrazovce (4:3)</PresentationFormat>
  <Paragraphs>132</Paragraphs>
  <Slides>16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16</vt:i4>
      </vt:variant>
    </vt:vector>
  </HeadingPairs>
  <TitlesOfParts>
    <vt:vector size="17" baseType="lpstr">
      <vt:lpstr>Motiv systému Office</vt:lpstr>
      <vt:lpstr>Prezentace aplikace PowerPoint</vt:lpstr>
      <vt:lpstr>ANOTACE</vt:lpstr>
      <vt:lpstr>Prezentace aplikace PowerPoint</vt:lpstr>
      <vt:lpstr>Shodnost trojúhelníků – věta sus</vt:lpstr>
      <vt:lpstr>Konstrukční úloha:</vt:lpstr>
      <vt:lpstr>Rozbor:</vt:lpstr>
      <vt:lpstr>Postup konstrukce:</vt:lpstr>
      <vt:lpstr>Shodnost trojúhelníků – věta usu</vt:lpstr>
      <vt:lpstr>Rozhodni, které trojúhelníky jsou shodné:</vt:lpstr>
      <vt:lpstr>Konstrukční úloha:</vt:lpstr>
      <vt:lpstr>Rozbor:</vt:lpstr>
      <vt:lpstr>Postup konstrukce:</vt:lpstr>
      <vt:lpstr>Konstrukční úlohy pro samostatnou práci:</vt:lpstr>
      <vt:lpstr>Rozbor:</vt:lpstr>
      <vt:lpstr>Postup konstrukce:</vt:lpstr>
      <vt:lpstr>POUŽITÉ 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FUNKCE</dc:title>
  <dc:creator>profesor</dc:creator>
  <cp:lastModifiedBy>profesor</cp:lastModifiedBy>
  <cp:revision>106</cp:revision>
  <dcterms:created xsi:type="dcterms:W3CDTF">2013-03-05T19:40:32Z</dcterms:created>
  <dcterms:modified xsi:type="dcterms:W3CDTF">2013-12-13T09:06:43Z</dcterms:modified>
</cp:coreProperties>
</file>