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70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5850868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VY_32_INOVACE_1849_ROZŠIŘOVÁNÍ_ZLOMKŮ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Vyvození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a procvičení pojmu rozšiřování zlomků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b="1" dirty="0">
                <a:solidFill>
                  <a:schemeClr val="tx2"/>
                </a:solidFill>
              </a:rPr>
              <a:t>zopakování </a:t>
            </a:r>
            <a:r>
              <a:rPr lang="cs-CZ" b="1" dirty="0" smtClean="0">
                <a:solidFill>
                  <a:schemeClr val="tx2"/>
                </a:solidFill>
              </a:rPr>
              <a:t> znázorňování </a:t>
            </a:r>
            <a:r>
              <a:rPr lang="cs-CZ" sz="3200" b="1" dirty="0" smtClean="0">
                <a:solidFill>
                  <a:schemeClr val="tx2"/>
                </a:solidFill>
              </a:rPr>
              <a:t>zlomků na číselné ose, vyvození a procvičení příkladů na rozšiřování zlomků.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30. 10.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čitatel, jmenovatel, číselná osa, rozšiřování zlomků, násobení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ZNÁZORNĚNÍ ZLOMKŮ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ČÍSELNÉ OSE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obrázku máme dřevěnou lištu = 1 celek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6538" y="2276872"/>
            <a:ext cx="7128792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6538" y="2780095"/>
            <a:ext cx="3564396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6538" y="3333324"/>
            <a:ext cx="1782198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16538" y="3845841"/>
            <a:ext cx="891099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16538" y="4421118"/>
            <a:ext cx="445549" cy="36004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916538" y="5517232"/>
            <a:ext cx="761590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899592" y="4781158"/>
            <a:ext cx="16946" cy="52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62087" y="4781158"/>
            <a:ext cx="0" cy="5200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807637" y="4205881"/>
            <a:ext cx="0" cy="1095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98736" y="3693364"/>
            <a:ext cx="0" cy="16078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480934" y="3140135"/>
            <a:ext cx="0" cy="21610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8028384" y="2636912"/>
            <a:ext cx="0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916538" y="551723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916538" y="537321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364225" y="535701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802466" y="537321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698736" y="5360137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470706" y="535701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8028384" y="5417903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765695" y="578414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0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138029" y="5784149"/>
                <a:ext cx="402674" cy="43922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1" smtClean="0">
                              <a:latin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8029" y="5784149"/>
                <a:ext cx="402674" cy="43922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679149" y="5784149"/>
                <a:ext cx="311303" cy="4392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0" smtClean="0"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9149" y="5784149"/>
                <a:ext cx="311303" cy="43928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546290" y="5790100"/>
                <a:ext cx="311303" cy="4380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6290" y="5790100"/>
                <a:ext cx="311303" cy="4380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318260" y="5804592"/>
                <a:ext cx="311303" cy="4380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200" b="1" i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200" b="1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8260" y="5804592"/>
                <a:ext cx="311303" cy="4380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7877541" y="5838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3142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404664"/>
                <a:ext cx="8229600" cy="61926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Na číselné ose můžeme zobrazit číslo zapsané ve tvaru zlomku: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ym typeface="Wingdings" panose="05000000000000000000" pitchFamily="2" charset="2"/>
                  </a:rPr>
                  <a:t> úsečku s krajními body 0 a 1 rozpůlíme</a:t>
                </a:r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ym typeface="Wingdings" panose="05000000000000000000" pitchFamily="2" charset="2"/>
                  </a:rPr>
                  <a:t> úsečku s krajními body 0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rozpůlíme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obraz  čísla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bude totožný s obrazem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ym typeface="Wingdings" panose="05000000000000000000" pitchFamily="2" charset="2"/>
                  </a:rPr>
                  <a:t> úsečku s krajními body 0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rozpůlíme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obraz  </a:t>
                </a:r>
                <a:r>
                  <a:rPr lang="cs-CZ" dirty="0">
                    <a:solidFill>
                      <a:srgbClr val="FF0000"/>
                    </a:solidFill>
                  </a:rPr>
                  <a:t>čísla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>
                    <a:solidFill>
                      <a:srgbClr val="FF0000"/>
                    </a:solidFill>
                  </a:rPr>
                  <a:t>bude totožný s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obrazem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>
                            <a:solidFill>
                              <a:srgbClr val="FF0000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 smtClean="0">
                    <a:sym typeface="Wingdings" panose="05000000000000000000" pitchFamily="2" charset="2"/>
                  </a:rPr>
                  <a:t> úsečku s krajními body 0 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rozpůlíme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404664"/>
                <a:ext cx="8229600" cy="6192688"/>
              </a:xfrm>
              <a:blipFill rotWithShape="1">
                <a:blip r:embed="rId2"/>
                <a:stretch>
                  <a:fillRect l="-1926" t="-1280" r="-20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1567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Tedy platí: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96752"/>
                <a:ext cx="8229600" cy="5544616"/>
              </a:xfrm>
            </p:spPr>
            <p:txBody>
              <a:bodyPr>
                <a:normAutofit fontScale="92500" lnSpcReduction="10000"/>
              </a:bodyPr>
              <a:lstStyle/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>
                  <a:solidFill>
                    <a:srgbClr val="FF0000"/>
                  </a:solidFill>
                </a:endParaRPr>
              </a:p>
              <a:p>
                <a:pPr algn="ctr"/>
                <a:endParaRPr lang="cs-CZ" sz="4000" b="1" dirty="0" smtClean="0">
                  <a:solidFill>
                    <a:srgbClr val="FF0000"/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000" b="1" dirty="0"/>
                  <a:t> </a:t>
                </a:r>
                <a:r>
                  <a:rPr lang="cs-CZ" sz="4000" b="1" dirty="0">
                    <a:solidFill>
                      <a:srgbClr val="FF0000"/>
                    </a:solidFill>
                  </a:rPr>
                  <a:t>=</a:t>
                </a:r>
                <a:r>
                  <a:rPr lang="cs-CZ" sz="4000" b="1" dirty="0"/>
                  <a:t> </a:t>
                </a:r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 smtClean="0">
                  <a:solidFill>
                    <a:srgbClr val="FF0000"/>
                  </a:solidFill>
                </a:endParaRPr>
              </a:p>
              <a:p>
                <a:pPr algn="ctr"/>
                <a:endParaRPr lang="cs-CZ" sz="4000" b="1" dirty="0">
                  <a:solidFill>
                    <a:srgbClr val="FF0000"/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4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4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4000" b="1" dirty="0"/>
                  <a:t> </a:t>
                </a:r>
                <a:r>
                  <a:rPr lang="cs-CZ" sz="4000" b="1" dirty="0">
                    <a:solidFill>
                      <a:srgbClr val="FF0000"/>
                    </a:solidFill>
                  </a:rPr>
                  <a:t>=</a:t>
                </a:r>
                <a:r>
                  <a:rPr lang="cs-CZ" sz="4000" b="1" dirty="0"/>
                  <a:t> </a:t>
                </a:r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 =</a:t>
                </a:r>
                <a:r>
                  <a:rPr lang="cs-CZ" sz="4000" b="1" dirty="0" smtClean="0"/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4000" b="1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Všechny zlomky představují totéž číslo </a:t>
                </a:r>
                <a:r>
                  <a:rPr lang="cs-CZ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Wingdings" panose="05000000000000000000" pitchFamily="2" charset="2"/>
                  </a:rPr>
                  <a:t> mají týž obraz na číselné ose  </a:t>
                </a:r>
                <a:r>
                  <a:rPr lang="cs-CZ" u="sng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sym typeface="Wingdings" panose="05000000000000000000" pitchFamily="2" charset="2"/>
                  </a:rPr>
                  <a:t>mají stejnou hodnotu</a:t>
                </a:r>
                <a:endParaRPr lang="cs-CZ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96752"/>
                <a:ext cx="8229600" cy="5544616"/>
              </a:xfrm>
              <a:blipFill rotWithShape="1">
                <a:blip r:embed="rId2"/>
                <a:stretch>
                  <a:fillRect l="-1852" t="-3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8986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67544" y="620688"/>
                <a:ext cx="8229600" cy="1575048"/>
              </a:xfrm>
            </p:spPr>
            <p:txBody>
              <a:bodyPr>
                <a:normAutofit fontScale="90000"/>
              </a:bodyPr>
              <a:lstStyle/>
              <a:p>
                <a:pPr algn="l"/>
                <a:r>
                  <a:rPr lang="cs-CZ" sz="2800" dirty="0" smtClean="0"/>
                  <a:t>Narýsujte si číselnou osu tak, aby jednotková úsečka  (vzdálenost mezi 0 a 1) byla 12 cm a zobrazte na ní zlomky: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0" i="0" smtClean="0">
                        <a:solidFill>
                          <a:schemeClr val="tx1"/>
                        </a:solidFill>
                        <a:latin typeface="Cambria Math"/>
                      </a:rPr>
                      <m:t> , 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/>
                </a:r>
                <a:br>
                  <a:rPr lang="cs-CZ" sz="2400" dirty="0">
                    <a:solidFill>
                      <a:schemeClr val="tx1"/>
                    </a:solidFill>
                  </a:rPr>
                </a:br>
                <a:endParaRPr lang="cs-CZ" sz="2800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67544" y="620688"/>
                <a:ext cx="8229600" cy="1575048"/>
              </a:xfrm>
              <a:blipFill rotWithShape="1">
                <a:blip r:embed="rId2"/>
                <a:stretch>
                  <a:fillRect l="-1259" t="-7364" r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899592" y="2636912"/>
            <a:ext cx="6480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99592" y="249289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52120" y="250582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8749" y="27809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14597" y="276779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87341" y="3789040"/>
                <a:ext cx="5776453" cy="22104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</a:rPr>
                      <m:t>  </m:t>
                    </m:r>
                  </m:oMath>
                </a14:m>
                <a:r>
                  <a:rPr lang="cs-CZ" sz="2000" dirty="0" smtClean="0">
                    <a:latin typeface="Cambria Math"/>
                  </a:rPr>
                  <a:t>…..  4 cm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</a:rPr>
                      <m:t>  </m:t>
                    </m:r>
                    <m:r>
                      <a:rPr lang="cs-CZ" sz="2000" b="1" i="1" smtClean="0">
                        <a:solidFill>
                          <a:schemeClr val="tx1"/>
                        </a:solidFill>
                        <a:latin typeface="Cambria Math"/>
                      </a:rPr>
                      <m:t>…</m:t>
                    </m:r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..  2 cm</a:t>
                </a:r>
                <a:r>
                  <a:rPr lang="cs-CZ" sz="2000" dirty="0">
                    <a:solidFill>
                      <a:srgbClr val="FF0000"/>
                    </a:solidFill>
                  </a:rPr>
                  <a:t> 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0"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2000" dirty="0" smtClean="0"/>
                  <a:t>  …..  1 cm</a:t>
                </a:r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JAKÝM ZLOMKEM MŮŽE BÝT  VYJÁDŘEN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𝟏𝟐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dirty="0" smtClean="0"/>
                  <a:t> ?</a:t>
                </a:r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7341" y="3789040"/>
                <a:ext cx="5776453" cy="2210413"/>
              </a:xfrm>
              <a:prstGeom prst="rect">
                <a:avLst/>
              </a:prstGeom>
              <a:blipFill rotWithShape="1">
                <a:blip r:embed="rId3"/>
                <a:stretch>
                  <a:fillRect l="-1162" r="-211" b="-13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151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poznáte, že některé zlomky představují stejné číslo?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  <m:r>
                          <a:rPr lang="cs-CZ" b="1" i="1">
                            <a:latin typeface="Cambria Math"/>
                          </a:rPr>
                          <m:t>.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= …..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= …..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---&gt; 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b="1" i="1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dirty="0" smtClean="0"/>
                  <a:t> jsme postupně rozšířili 2, 3, 4, 5, …..</a:t>
                </a:r>
              </a:p>
              <a:p>
                <a:pPr marL="0" indent="0">
                  <a:buNone/>
                </a:pPr>
                <a:r>
                  <a:rPr lang="cs-CZ" dirty="0" smtClean="0"/>
                  <a:t>-</a:t>
                </a:r>
                <a:r>
                  <a:rPr lang="cs-CZ" dirty="0" smtClean="0">
                    <a:sym typeface="Wingdings" panose="05000000000000000000" pitchFamily="2" charset="2"/>
                  </a:rPr>
                  <a:t>--&gt;  vynásobili čitatele i jmenovatele 2, 3, 4, 5, …..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525963"/>
              </a:xfrm>
              <a:blipFill rotWithShape="1">
                <a:blip r:embed="rId2"/>
                <a:stretch>
                  <a:fillRect l="-1806" r="-14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63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ROZŠIŘOVÁNÍ ZLOMKŮ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0800000">
            <a:off x="611560" y="1556792"/>
            <a:ext cx="1060704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84712" y="53012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010335" y="2438886"/>
            <a:ext cx="680724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Zlomek rozšíříme, když </a:t>
            </a:r>
            <a:r>
              <a:rPr lang="cs-CZ" sz="3600" b="1" u="sng" dirty="0" smtClean="0">
                <a:solidFill>
                  <a:schemeClr val="tx2"/>
                </a:solidFill>
              </a:rPr>
              <a:t>čitatele</a:t>
            </a:r>
          </a:p>
          <a:p>
            <a:r>
              <a:rPr lang="cs-CZ" sz="3600" b="1" u="sng" dirty="0" smtClean="0">
                <a:solidFill>
                  <a:schemeClr val="tx2"/>
                </a:solidFill>
              </a:rPr>
              <a:t>i jmenovatele </a:t>
            </a:r>
            <a:r>
              <a:rPr lang="cs-CZ" sz="3600" b="1" dirty="0" smtClean="0">
                <a:solidFill>
                  <a:schemeClr val="tx2"/>
                </a:solidFill>
              </a:rPr>
              <a:t>zlomku </a:t>
            </a:r>
            <a:r>
              <a:rPr lang="cs-CZ" sz="3600" b="1" u="sng" dirty="0" smtClean="0">
                <a:solidFill>
                  <a:schemeClr val="tx2"/>
                </a:solidFill>
              </a:rPr>
              <a:t>vynásobíme</a:t>
            </a:r>
          </a:p>
          <a:p>
            <a:r>
              <a:rPr lang="cs-CZ" sz="3600" b="1" u="sng" dirty="0" smtClean="0">
                <a:solidFill>
                  <a:schemeClr val="tx2"/>
                </a:solidFill>
              </a:rPr>
              <a:t>stejným číslem </a:t>
            </a:r>
            <a:r>
              <a:rPr lang="cs-CZ" sz="3600" b="1" dirty="0" smtClean="0">
                <a:solidFill>
                  <a:schemeClr val="tx2"/>
                </a:solidFill>
              </a:rPr>
              <a:t>různým od nuly.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Hodnota zlomku se rozšiřováním </a:t>
            </a:r>
          </a:p>
          <a:p>
            <a:r>
              <a:rPr lang="cs-CZ" sz="3600" b="1" dirty="0" smtClean="0">
                <a:solidFill>
                  <a:schemeClr val="tx2"/>
                </a:solidFill>
              </a:rPr>
              <a:t>nemění.</a:t>
            </a:r>
            <a:endParaRPr lang="cs-CZ" sz="3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34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244342"/>
              </p:ext>
            </p:extLst>
          </p:nvPr>
        </p:nvGraphicFramePr>
        <p:xfrm>
          <a:off x="1475656" y="98072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578368"/>
              </p:ext>
            </p:extLst>
          </p:nvPr>
        </p:nvGraphicFramePr>
        <p:xfrm>
          <a:off x="1451992" y="252993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340984"/>
              </p:ext>
            </p:extLst>
          </p:nvPr>
        </p:nvGraphicFramePr>
        <p:xfrm>
          <a:off x="1501877" y="4156133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ravá složená závorka 8"/>
          <p:cNvSpPr/>
          <p:nvPr/>
        </p:nvSpPr>
        <p:spPr>
          <a:xfrm rot="5400000">
            <a:off x="2663788" y="224644"/>
            <a:ext cx="648072" cy="302433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2663788" y="1880828"/>
            <a:ext cx="648071" cy="302433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á složená závorka 10"/>
          <p:cNvSpPr/>
          <p:nvPr/>
        </p:nvSpPr>
        <p:spPr>
          <a:xfrm rot="5400000">
            <a:off x="2683469" y="3432358"/>
            <a:ext cx="648072" cy="302433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804921" y="1056216"/>
                <a:ext cx="37542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4921" y="1056216"/>
                <a:ext cx="375424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804975" y="2636912"/>
                <a:ext cx="37542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4975" y="2636912"/>
                <a:ext cx="375424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804975" y="4314605"/>
                <a:ext cx="375424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4975" y="4314605"/>
                <a:ext cx="375424" cy="61177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932040" y="3150973"/>
                <a:ext cx="3477427" cy="4840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1.2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2.2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 rozšíření zlomku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 dvěma</a:t>
                </a:r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150973"/>
                <a:ext cx="3477427" cy="484043"/>
              </a:xfrm>
              <a:prstGeom prst="rect">
                <a:avLst/>
              </a:prstGeom>
              <a:blipFill rotWithShape="1">
                <a:blip r:embed="rId5"/>
                <a:stretch>
                  <a:fillRect r="-876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32040" y="4684002"/>
                <a:ext cx="3481274" cy="7617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1.4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2.4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 rozšíření zlomku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  <a:sym typeface="Wingdings" panose="05000000000000000000" pitchFamily="2" charset="2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 </a:t>
                </a:r>
                <a:r>
                  <a:rPr lang="cs-CZ" dirty="0" smtClean="0">
                    <a:solidFill>
                      <a:srgbClr val="C00000"/>
                    </a:solidFill>
                    <a:sym typeface="Wingdings" panose="05000000000000000000" pitchFamily="2" charset="2"/>
                  </a:rPr>
                  <a:t>čtyřmi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684002"/>
                <a:ext cx="3481274" cy="76174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K PROCVIČENÍ: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/>
                </a:pPr>
                <a:r>
                  <a:rPr lang="cs-CZ" dirty="0" smtClean="0"/>
                  <a:t>Rozšiřte zlomky číslem 6: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 smtClean="0"/>
                  <a:t>2. Rozšiřte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číslem: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a) 3                   b) 11                     c) 100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3. Doplňte zápisy tak, aby se jednalo o rozšíření: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49</m:t>
                        </m:r>
                      </m:den>
                    </m:f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/>
                    </m:f>
                  </m:oMath>
                </a14:m>
                <a:r>
                  <a:rPr lang="cs-CZ" dirty="0" smtClean="0"/>
                  <a:t>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36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340768"/>
                <a:ext cx="8229600" cy="5256584"/>
              </a:xfrm>
              <a:blipFill rotWithShape="1">
                <a:blip r:embed="rId2"/>
                <a:stretch>
                  <a:fillRect l="-2000" t="-17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249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332656"/>
                <a:ext cx="8496944" cy="6192688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4. Napište alespoň tři zlomky, které mají stejnou hodnotu jako zlomek: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5. Rozšiřte zlomky tak, aby měly jmenovatele 100: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6. Rozšiřte zlomky tak, aby měly čitatele 100: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/>
                  <a:t> =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/>
                  <a:t> =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/>
                  <a:t> =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332656"/>
                <a:ext cx="8496944" cy="6192688"/>
              </a:xfrm>
              <a:blipFill rotWithShape="1">
                <a:blip r:embed="rId2"/>
                <a:stretch>
                  <a:fillRect l="-1793" t="-1281" r="-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6892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</a:t>
            </a:r>
            <a:r>
              <a:rPr lang="cs-CZ"/>
              <a:t>Office </a:t>
            </a:r>
            <a:r>
              <a:rPr lang="cs-CZ" smtClean="0"/>
              <a:t>2010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950</TotalTime>
  <Words>783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ZNÁZORNĚNÍ ZLOMKŮ  NA ČÍSELNÉ OSE</vt:lpstr>
      <vt:lpstr>Prezentace aplikace PowerPoint</vt:lpstr>
      <vt:lpstr>Tedy platí:</vt:lpstr>
      <vt:lpstr>Narýsujte si číselnou osu tak, aby jednotková úsečka  (vzdálenost mezi 0 a 1) byla 12 cm a zobrazte na ní zlomky:      1/3  ,  1/6 , 1/12 , 4/12, 2/6 , 2/3 , 3/12 </vt:lpstr>
      <vt:lpstr>Jak poznáte, že některé zlomky představují stejné číslo?</vt:lpstr>
      <vt:lpstr>ROZŠIŘOVÁNÍ ZLOMKŮ</vt:lpstr>
      <vt:lpstr>Prezentace aplikace PowerPoint</vt:lpstr>
      <vt:lpstr>PŘÍKLADY K PROCVIČENÍ: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110</cp:revision>
  <dcterms:created xsi:type="dcterms:W3CDTF">2013-03-05T19:40:32Z</dcterms:created>
  <dcterms:modified xsi:type="dcterms:W3CDTF">2013-12-13T09:21:45Z</dcterms:modified>
</cp:coreProperties>
</file>