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68" r:id="rId3"/>
    <p:sldId id="270" r:id="rId4"/>
    <p:sldId id="291" r:id="rId5"/>
    <p:sldId id="293" r:id="rId6"/>
    <p:sldId id="294" r:id="rId7"/>
    <p:sldId id="279" r:id="rId8"/>
    <p:sldId id="283" r:id="rId9"/>
    <p:sldId id="284" r:id="rId10"/>
    <p:sldId id="289" r:id="rId11"/>
    <p:sldId id="28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D1E59F-2929-46FB-82DA-4738949BDBC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0E7C83-8877-48BB-A00E-B6F242F0B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594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13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00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99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09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822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04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98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536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30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2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512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961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5900508"/>
              </p:ext>
            </p:extLst>
          </p:nvPr>
        </p:nvGraphicFramePr>
        <p:xfrm>
          <a:off x="1403648" y="3573016"/>
          <a:ext cx="6522734" cy="16081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45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6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VY_32_INOVACE_1850_KRÁCENÍ_ZLOMKŮ 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Vyvození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a procvičení pojmu </a:t>
                      </a:r>
                      <a:r>
                        <a:rPr lang="cs-CZ" sz="1100" baseline="0" smtClean="0">
                          <a:solidFill>
                            <a:srgbClr val="000000"/>
                          </a:solidFill>
                          <a:effectLst/>
                        </a:rPr>
                        <a:t>krácení </a:t>
                      </a:r>
                      <a:r>
                        <a:rPr lang="cs-CZ" sz="1100" baseline="0" smtClean="0">
                          <a:solidFill>
                            <a:srgbClr val="000000"/>
                          </a:solidFill>
                          <a:effectLst/>
                        </a:rPr>
                        <a:t>zlomků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092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345638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Prezentace je určena žákům 7.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sz="3200" b="1" dirty="0" smtClean="0">
                <a:solidFill>
                  <a:schemeClr val="tx2"/>
                </a:solidFill>
              </a:rPr>
              <a:t>Je zaměřena na </a:t>
            </a:r>
            <a:r>
              <a:rPr lang="cs-CZ" b="1" dirty="0">
                <a:solidFill>
                  <a:schemeClr val="tx2"/>
                </a:solidFill>
              </a:rPr>
              <a:t>zopakování </a:t>
            </a:r>
            <a:r>
              <a:rPr lang="cs-CZ" b="1" dirty="0" smtClean="0">
                <a:solidFill>
                  <a:schemeClr val="tx2"/>
                </a:solidFill>
              </a:rPr>
              <a:t> rozšiřování  </a:t>
            </a:r>
            <a:r>
              <a:rPr lang="cs-CZ" sz="3200" b="1" dirty="0" smtClean="0">
                <a:solidFill>
                  <a:schemeClr val="tx2"/>
                </a:solidFill>
              </a:rPr>
              <a:t>zlomků, vyvození a procvičení příkladů na </a:t>
            </a:r>
            <a:r>
              <a:rPr lang="cs-CZ" b="1" dirty="0" smtClean="0">
                <a:solidFill>
                  <a:schemeClr val="tx2"/>
                </a:solidFill>
              </a:rPr>
              <a:t>kráce</a:t>
            </a:r>
            <a:r>
              <a:rPr lang="cs-CZ" sz="3200" b="1" dirty="0" smtClean="0">
                <a:solidFill>
                  <a:schemeClr val="tx2"/>
                </a:solidFill>
              </a:rPr>
              <a:t>ní zlomků.</a:t>
            </a:r>
          </a:p>
          <a:p>
            <a:pPr marL="0" indent="0">
              <a:buNone/>
            </a:pP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042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</a:t>
            </a:r>
            <a:r>
              <a:rPr lang="cs-CZ" sz="3600" dirty="0" smtClean="0"/>
              <a:t>: 11. 11. 2013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b="1" dirty="0" smtClean="0"/>
              <a:t>Klíčová slova</a:t>
            </a:r>
            <a:r>
              <a:rPr lang="cs-CZ" sz="3600" dirty="0" smtClean="0"/>
              <a:t>: zlomek, čitatel, jmenovatel,  rozšiřování zlomků, krácení zlomků, násobení, dělení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1198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K OPAKOVÁNÍ: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340768"/>
                <a:ext cx="8229600" cy="5256584"/>
              </a:xfrm>
            </p:spPr>
            <p:txBody>
              <a:bodyPr>
                <a:normAutofit/>
              </a:bodyPr>
              <a:lstStyle/>
              <a:p>
                <a:pPr marL="514350" indent="-514350">
                  <a:buFont typeface="+mj-lt"/>
                  <a:buAutoNum type="arabicPeriod"/>
                </a:pPr>
                <a:r>
                  <a:rPr lang="cs-CZ" dirty="0" smtClean="0"/>
                  <a:t>Rozšiřte zlomky číslem 4: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=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=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dirty="0" smtClean="0"/>
                  <a:t>2. Rozšiřte zlomek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číslem: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a) 3                   b) 11                     c) 10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3. Doplňte zápisy tak, aby se jednalo o rozšíření: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b="0" i="1" smtClean="0">
                            <a:latin typeface="Cambria Math"/>
                          </a:rPr>
                          <m:t>42</m:t>
                        </m:r>
                      </m:den>
                    </m:f>
                  </m:oMath>
                </a14:m>
                <a:r>
                  <a:rPr lang="cs-CZ" dirty="0" smtClean="0"/>
                  <a:t>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48</m:t>
                        </m:r>
                      </m:num>
                      <m:den/>
                    </m:f>
                  </m:oMath>
                </a14:m>
                <a:r>
                  <a:rPr lang="cs-CZ" dirty="0" smtClean="0"/>
                  <a:t>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36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340768"/>
                <a:ext cx="8229600" cy="5256584"/>
              </a:xfrm>
              <a:blipFill rotWithShape="1">
                <a:blip r:embed="rId2"/>
                <a:stretch>
                  <a:fillRect l="-2000" t="-17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95609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23528" y="332656"/>
                <a:ext cx="8496944" cy="6192688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4. Napište postupně tři zlomky, které mají stejnou hodnotu jako daný zlomek: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=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/>
                  <a:t> =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5. Rozšiřte zlomky tak, aby měly jmenovatele 100: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=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=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6. Rozšiřte zlomky tak, aby měly čitatele 100: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/>
                  <a:t> =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/>
                  <a:t> =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/>
                  <a:t> = </a:t>
                </a: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23528" y="332656"/>
                <a:ext cx="8496944" cy="6192688"/>
              </a:xfrm>
              <a:blipFill rotWithShape="1">
                <a:blip r:embed="rId2"/>
                <a:stretch>
                  <a:fillRect l="-1793" t="-1281" r="-12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49679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Výsledky: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1340768"/>
                <a:ext cx="8229600" cy="5257800"/>
              </a:xfrm>
            </p:spPr>
            <p:txBody>
              <a:bodyPr/>
              <a:lstStyle/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20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28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3</m:t>
                        </m:r>
                        <m:r>
                          <a:rPr lang="cs-CZ" i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1</m:t>
                        </m:r>
                        <m:r>
                          <a:rPr lang="cs-CZ" i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44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16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15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2</m:t>
                        </m:r>
                        <m:r>
                          <a:rPr lang="cs-CZ" b="0" i="0" smtClean="0"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55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77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5</m:t>
                        </m:r>
                        <m:r>
                          <a:rPr lang="cs-CZ" i="0">
                            <a:latin typeface="Cambria Math"/>
                          </a:rPr>
                          <m:t>0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70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3</m:t>
                        </m:r>
                        <m:r>
                          <a:rPr lang="cs-CZ" i="0">
                            <a:latin typeface="Cambria Math"/>
                          </a:rPr>
                          <m:t>0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42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48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54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14 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2</m:t>
                        </m:r>
                        <m:r>
                          <a:rPr lang="cs-CZ" b="0" i="0" smtClean="0"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28</m:t>
                        </m:r>
                      </m:den>
                    </m:f>
                  </m:oMath>
                </a14:m>
                <a:r>
                  <a:rPr lang="cs-CZ" dirty="0" smtClean="0"/>
                  <a:t>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1</m:t>
                        </m:r>
                        <m:r>
                          <a:rPr lang="cs-CZ" b="0" i="0" smtClean="0">
                            <a:latin typeface="Cambria Math"/>
                          </a:rPr>
                          <m:t>6</m:t>
                        </m:r>
                        <m:r>
                          <a:rPr lang="cs-CZ" i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2</m:t>
                        </m:r>
                        <m:r>
                          <a:rPr lang="cs-CZ" b="0" i="0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3</m:t>
                        </m:r>
                        <m:r>
                          <a:rPr lang="cs-CZ" i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4 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50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1</m:t>
                        </m:r>
                        <m:r>
                          <a:rPr lang="cs-CZ" b="0" i="0" smtClean="0">
                            <a:latin typeface="Cambria Math"/>
                          </a:rPr>
                          <m:t>00</m:t>
                        </m:r>
                        <m:r>
                          <a:rPr lang="cs-CZ" i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40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75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 </a:t>
                </a:r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100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60</m:t>
                        </m:r>
                        <m:r>
                          <a:rPr lang="cs-CZ" i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100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350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100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1</m:t>
                        </m:r>
                        <m:r>
                          <a:rPr lang="cs-CZ" i="0">
                            <a:latin typeface="Cambria Math"/>
                          </a:rPr>
                          <m:t>2</m:t>
                        </m:r>
                        <m:r>
                          <a:rPr lang="cs-CZ" b="0" i="0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514350" indent="-514350">
                  <a:buFont typeface="+mj-lt"/>
                  <a:buAutoNum type="arabicPeriod"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1340768"/>
                <a:ext cx="8229600" cy="5257800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94410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ZNÁZORNĚNÍ ZLOMKŮ 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ČÍSELNÉ OSE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r>
              <a:rPr lang="cs-CZ" dirty="0" smtClean="0"/>
              <a:t>na obrázku máme dřevěnou lištu = 1 celek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16538" y="2276872"/>
            <a:ext cx="7128792" cy="36004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16538" y="2780095"/>
            <a:ext cx="3564396" cy="36004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6538" y="3333324"/>
            <a:ext cx="1782198" cy="36004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16538" y="3845841"/>
            <a:ext cx="891099" cy="36004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16538" y="4421118"/>
            <a:ext cx="445549" cy="36004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916538" y="5517232"/>
            <a:ext cx="761590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899592" y="4781158"/>
            <a:ext cx="16946" cy="5200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362087" y="4781158"/>
            <a:ext cx="0" cy="5200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807637" y="4205881"/>
            <a:ext cx="0" cy="10953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698736" y="3693364"/>
            <a:ext cx="0" cy="16078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4480934" y="3140135"/>
            <a:ext cx="0" cy="21610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8028384" y="2636912"/>
            <a:ext cx="0" cy="26642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916538" y="551723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916538" y="5373216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364225" y="5357014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802466" y="5373216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2698736" y="5360137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470706" y="5357014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8028384" y="5417903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765695" y="578414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0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162888" y="5661248"/>
                <a:ext cx="402674" cy="4392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200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1200" b="1" i="1" smtClean="0">
                              <a:latin typeface="Cambria Math"/>
                            </a:rPr>
                            <m:t>𝟏𝟔</m:t>
                          </m:r>
                        </m:den>
                      </m:f>
                    </m:oMath>
                  </m:oMathPara>
                </a14:m>
                <a:endParaRPr lang="cs-CZ" sz="1200" b="1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2888" y="5661248"/>
                <a:ext cx="402674" cy="43922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1540703" y="5645046"/>
                <a:ext cx="747705" cy="403572"/>
              </a:xfrm>
              <a:prstGeom prst="rect">
                <a:avLst/>
              </a:prstGeom>
              <a:solidFill>
                <a:srgbClr val="FFFF00"/>
              </a:solidFill>
              <a:ln w="19050"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12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400" b="1" i="1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1400" b="1" i="1" smtClean="0">
                            <a:latin typeface="Cambria Math"/>
                          </a:rPr>
                          <m:t>𝟏𝟔</m:t>
                        </m:r>
                        <m:r>
                          <a:rPr lang="cs-CZ" sz="1400" b="1" i="1" smtClean="0">
                            <a:latin typeface="Cambria Math"/>
                          </a:rPr>
                          <m:t> </m:t>
                        </m:r>
                      </m:den>
                    </m:f>
                    <m:r>
                      <a:rPr lang="cs-CZ" sz="1400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1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400" b="1" i="1" smtClean="0">
                            <a:latin typeface="Cambria Math"/>
                          </a:rPr>
                          <m:t> </m:t>
                        </m:r>
                        <m:r>
                          <a:rPr lang="cs-CZ" sz="1400" b="1" i="0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1400" b="1" i="0" smtClean="0"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1400" b="1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0703" y="5645046"/>
                <a:ext cx="747705" cy="40357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1905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2563593" y="5661248"/>
                <a:ext cx="1026820" cy="403572"/>
              </a:xfrm>
              <a:prstGeom prst="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  <a:ln w="12700"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1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400" b="1" i="1" smtClean="0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1400" b="1" i="1">
                            <a:latin typeface="Cambria Math"/>
                          </a:rPr>
                          <m:t>𝟏𝟔</m:t>
                        </m:r>
                        <m:r>
                          <a:rPr lang="cs-CZ" sz="1400" b="1" i="1">
                            <a:latin typeface="Cambria Math"/>
                          </a:rPr>
                          <m:t> </m:t>
                        </m:r>
                      </m:den>
                    </m:f>
                    <m:r>
                      <a:rPr lang="cs-CZ" sz="1400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1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400" b="1" i="1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1400" b="1">
                            <a:latin typeface="Cambria Math"/>
                          </a:rPr>
                          <m:t>𝟖</m:t>
                        </m:r>
                      </m:den>
                    </m:f>
                    <m:r>
                      <a:rPr lang="cs-CZ" sz="1400" b="1" i="0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sz="1400" b="1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400" b="1" i="0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1400" b="1" i="0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1400" b="1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3593" y="5661248"/>
                <a:ext cx="1026820" cy="40357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1270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" name="TextovéPole 40"/>
          <p:cNvSpPr txBox="1"/>
          <p:nvPr/>
        </p:nvSpPr>
        <p:spPr>
          <a:xfrm>
            <a:off x="7877541" y="58389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211960" y="5661248"/>
                <a:ext cx="1299715" cy="403572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 w="12700"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1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400" b="1" i="1" smtClean="0"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sz="1400" b="1" i="1">
                            <a:latin typeface="Cambria Math"/>
                          </a:rPr>
                          <m:t>𝟏𝟔</m:t>
                        </m:r>
                        <m:r>
                          <a:rPr lang="cs-CZ" sz="1400" b="1" i="1">
                            <a:latin typeface="Cambria Math"/>
                          </a:rPr>
                          <m:t> </m:t>
                        </m:r>
                      </m:den>
                    </m:f>
                    <m:r>
                      <a:rPr lang="cs-CZ" sz="1400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1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400" b="1" i="1" smtClean="0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1400" b="1">
                            <a:latin typeface="Cambria Math"/>
                          </a:rPr>
                          <m:t>𝟖</m:t>
                        </m:r>
                      </m:den>
                    </m:f>
                    <m:r>
                      <a:rPr lang="cs-CZ" sz="1400" b="1">
                        <a:latin typeface="Cambria Math"/>
                      </a:rPr>
                      <m:t>=</m:t>
                    </m:r>
                  </m:oMath>
                </a14:m>
                <a:r>
                  <a:rPr lang="cs-CZ" sz="1400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400" b="1" i="1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1400" b="1"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sz="1400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1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400" b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1400" b="1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1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1960" y="5661248"/>
                <a:ext cx="1299715" cy="40357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 w="1270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31427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39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poznáte, že některé zlomky představují stejné číslo?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435280" cy="4525963"/>
              </a:xfrm>
            </p:spPr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𝟏𝟔</m:t>
                        </m:r>
                        <m:r>
                          <a:rPr lang="cs-CZ" b="1" i="1">
                            <a:latin typeface="Cambria Math"/>
                          </a:rPr>
                          <m:t> </m:t>
                        </m:r>
                      </m:den>
                    </m:f>
                    <m:r>
                      <a:rPr lang="cs-CZ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b="1">
                            <a:latin typeface="Cambria Math"/>
                          </a:rPr>
                          <m:t>𝟖</m:t>
                        </m:r>
                      </m:den>
                    </m:f>
                    <m:r>
                      <a:rPr lang="cs-CZ" b="1">
                        <a:latin typeface="Cambria Math"/>
                      </a:rPr>
                      <m:t>=</m:t>
                    </m:r>
                  </m:oMath>
                </a14:m>
                <a:r>
                  <a:rPr lang="cs-CZ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𝟖</m:t>
                        </m:r>
                        <m:r>
                          <a:rPr lang="cs-CZ" b="1" i="1" smtClean="0">
                            <a:latin typeface="Cambria Math"/>
                          </a:rPr>
                          <m:t>:</m:t>
                        </m:r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𝟏𝟔</m:t>
                        </m:r>
                        <m:r>
                          <a:rPr lang="cs-CZ" b="1" i="1" smtClean="0">
                            <a:latin typeface="Cambria Math"/>
                          </a:rPr>
                          <m:t>:</m:t>
                        </m:r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</a:rPr>
                          <m:t> </m:t>
                        </m:r>
                      </m:den>
                    </m:f>
                    <m:r>
                      <a:rPr lang="cs-CZ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𝟒</m:t>
                        </m:r>
                        <m:r>
                          <a:rPr lang="cs-CZ" b="1" i="1" smtClean="0">
                            <a:latin typeface="Cambria Math"/>
                          </a:rPr>
                          <m:t>:</m:t>
                        </m:r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>
                            <a:latin typeface="Cambria Math"/>
                          </a:rPr>
                          <m:t>𝟖</m:t>
                        </m:r>
                        <m:r>
                          <a:rPr lang="cs-CZ" b="1" i="0" smtClean="0">
                            <a:latin typeface="Cambria Math"/>
                          </a:rPr>
                          <m:t>:</m:t>
                        </m:r>
                        <m:r>
                          <a:rPr lang="cs-CZ" b="1" i="0" smtClean="0"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b="1">
                        <a:latin typeface="Cambria Math"/>
                      </a:rPr>
                      <m:t>=</m:t>
                    </m:r>
                  </m:oMath>
                </a14:m>
                <a:r>
                  <a:rPr lang="cs-CZ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</a:rPr>
                          <m:t>:</m:t>
                        </m:r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>
                            <a:latin typeface="Cambria Math"/>
                          </a:rPr>
                          <m:t>𝟒</m:t>
                        </m:r>
                        <m:r>
                          <a:rPr lang="cs-CZ" b="1" i="0" smtClean="0">
                            <a:latin typeface="Cambria Math"/>
                          </a:rPr>
                          <m:t>:</m:t>
                        </m:r>
                        <m:r>
                          <a:rPr lang="cs-CZ" b="1" i="0" smtClean="0"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---&gt;  zlomek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𝟏𝟔</m:t>
                        </m:r>
                      </m:den>
                    </m:f>
                  </m:oMath>
                </a14:m>
                <a:r>
                  <a:rPr lang="cs-CZ" dirty="0" smtClean="0"/>
                  <a:t> jsme postupně krátili  2</a:t>
                </a:r>
              </a:p>
              <a:p>
                <a:pPr marL="0" indent="0">
                  <a:buNone/>
                </a:pPr>
                <a:r>
                  <a:rPr lang="cs-CZ" dirty="0" smtClean="0"/>
                  <a:t>-</a:t>
                </a:r>
                <a:r>
                  <a:rPr lang="cs-CZ" dirty="0" smtClean="0">
                    <a:sym typeface="Wingdings" panose="05000000000000000000" pitchFamily="2" charset="2"/>
                  </a:rPr>
                  <a:t>--&gt;  vydělili jsme čitatele i jmenovatele 2</a:t>
                </a:r>
              </a:p>
              <a:p>
                <a:pPr marL="0" indent="0">
                  <a:buNone/>
                </a:pPr>
                <a:r>
                  <a:rPr lang="cs-CZ" dirty="0" smtClean="0">
                    <a:sym typeface="Wingdings" panose="05000000000000000000" pitchFamily="2" charset="2"/>
                  </a:rPr>
                  <a:t>---&gt;  výsledný zlomek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  <a:sym typeface="Wingdings" panose="05000000000000000000" pitchFamily="2" charset="2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sym typeface="Wingdings" panose="05000000000000000000" pitchFamily="2" charset="2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sym typeface="Wingdings" panose="05000000000000000000" pitchFamily="2" charset="2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 je zlomek v </a:t>
                </a:r>
                <a:r>
                  <a:rPr lang="cs-CZ" u="sng" dirty="0" smtClean="0"/>
                  <a:t>základním tvaru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435280" cy="4525963"/>
              </a:xfrm>
              <a:blipFill rotWithShape="1">
                <a:blip r:embed="rId2"/>
                <a:stretch>
                  <a:fillRect l="-16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0635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KRÁCENÍ ZLOMKŮ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ovnoramenný trojúhelník 3"/>
          <p:cNvSpPr/>
          <p:nvPr/>
        </p:nvSpPr>
        <p:spPr>
          <a:xfrm rot="10800000">
            <a:off x="611560" y="1556792"/>
            <a:ext cx="1060704" cy="352839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84712" y="530120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763688" y="2467081"/>
            <a:ext cx="706623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Krátit zlomek znamená dělit čitatele</a:t>
            </a:r>
          </a:p>
          <a:p>
            <a:r>
              <a:rPr lang="cs-CZ" sz="3600" b="1" dirty="0" smtClean="0">
                <a:solidFill>
                  <a:schemeClr val="tx2"/>
                </a:solidFill>
              </a:rPr>
              <a:t>i jmenovatele zlomku stejným </a:t>
            </a:r>
          </a:p>
          <a:p>
            <a:r>
              <a:rPr lang="cs-CZ" sz="3600" b="1" dirty="0" smtClean="0">
                <a:solidFill>
                  <a:schemeClr val="tx2"/>
                </a:solidFill>
              </a:rPr>
              <a:t>číslem různým od nuly.</a:t>
            </a:r>
            <a:endParaRPr lang="cs-CZ" sz="36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3346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KRÁCENÍ ZLOMKŮ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ovnoramenný trojúhelník 3"/>
          <p:cNvSpPr/>
          <p:nvPr/>
        </p:nvSpPr>
        <p:spPr>
          <a:xfrm rot="10800000">
            <a:off x="611560" y="1556792"/>
            <a:ext cx="1060704" cy="352839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84712" y="530120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775520" y="2077781"/>
                <a:ext cx="6266844" cy="36625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b="1" dirty="0" smtClean="0">
                    <a:solidFill>
                      <a:schemeClr val="tx2"/>
                    </a:solidFill>
                  </a:rPr>
                  <a:t>Jestliže čitatele a jmenovatele</a:t>
                </a:r>
              </a:p>
              <a:p>
                <a:r>
                  <a:rPr lang="cs-CZ" sz="3600" b="1" dirty="0" smtClean="0">
                    <a:solidFill>
                      <a:schemeClr val="tx2"/>
                    </a:solidFill>
                  </a:rPr>
                  <a:t>zlomku nelze dále krátit </a:t>
                </a:r>
              </a:p>
              <a:p>
                <a:r>
                  <a:rPr lang="cs-CZ" sz="3600" b="1" dirty="0">
                    <a:solidFill>
                      <a:schemeClr val="tx2"/>
                    </a:solidFill>
                  </a:rPr>
                  <a:t>(</a:t>
                </a:r>
                <a:r>
                  <a:rPr lang="cs-CZ" sz="3600" b="1" dirty="0" smtClean="0">
                    <a:solidFill>
                      <a:schemeClr val="tx2"/>
                    </a:solidFill>
                  </a:rPr>
                  <a:t>jsou  to celá čísla nesoudělná), </a:t>
                </a:r>
              </a:p>
              <a:p>
                <a:r>
                  <a:rPr lang="cs-CZ" sz="3600" b="1" dirty="0">
                    <a:solidFill>
                      <a:schemeClr val="tx2"/>
                    </a:solidFill>
                  </a:rPr>
                  <a:t>ř</a:t>
                </a:r>
                <a:r>
                  <a:rPr lang="cs-CZ" sz="3600" b="1" dirty="0" smtClean="0">
                    <a:solidFill>
                      <a:schemeClr val="tx2"/>
                    </a:solidFill>
                  </a:rPr>
                  <a:t>íkáme tomuto zlomku </a:t>
                </a:r>
                <a:r>
                  <a:rPr lang="cs-CZ" sz="3600" b="1" u="sng" dirty="0" smtClean="0">
                    <a:solidFill>
                      <a:schemeClr val="tx2"/>
                    </a:solidFill>
                  </a:rPr>
                  <a:t>zlomek </a:t>
                </a:r>
              </a:p>
              <a:p>
                <a:r>
                  <a:rPr lang="cs-CZ" sz="3600" b="1" u="sng" dirty="0" smtClean="0">
                    <a:solidFill>
                      <a:schemeClr val="tx2"/>
                    </a:solidFill>
                  </a:rPr>
                  <a:t>v základním tvaru.</a:t>
                </a:r>
                <a:endParaRPr lang="cs-CZ" sz="3600" b="1" dirty="0" smtClean="0">
                  <a:solidFill>
                    <a:schemeClr val="tx2"/>
                  </a:solidFill>
                </a:endParaRPr>
              </a:p>
              <a:p>
                <a:r>
                  <a:rPr lang="cs-CZ" sz="3600" b="1" dirty="0" smtClean="0">
                    <a:solidFill>
                      <a:schemeClr val="tx2"/>
                    </a:solidFill>
                  </a:rPr>
                  <a:t>Např.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tx2"/>
                    </a:solidFill>
                  </a:rPr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solidFill>
                              <a:schemeClr val="tx2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tx2"/>
                    </a:solidFill>
                  </a:rPr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tx2"/>
                    </a:solidFill>
                  </a:rPr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600" b="1" i="1">
                            <a:solidFill>
                              <a:schemeClr val="tx2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>
                            <a:solidFill>
                              <a:schemeClr val="tx2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tx2"/>
                    </a:solidFill>
                  </a:rPr>
                  <a:t> , …</a:t>
                </a:r>
                <a:endParaRPr lang="cs-CZ" sz="3600" b="1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5520" y="2077781"/>
                <a:ext cx="6266844" cy="3662541"/>
              </a:xfrm>
              <a:prstGeom prst="rect">
                <a:avLst/>
              </a:prstGeom>
              <a:blipFill rotWithShape="1">
                <a:blip r:embed="rId2"/>
                <a:stretch>
                  <a:fillRect l="-2918" t="-2496" r="-2043" b="-23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59907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K PROCVIČENÍ: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340768"/>
                <a:ext cx="8229600" cy="5256584"/>
              </a:xfrm>
            </p:spPr>
            <p:txBody>
              <a:bodyPr>
                <a:normAutofit/>
              </a:bodyPr>
              <a:lstStyle/>
              <a:p>
                <a:pPr marL="514350" indent="-514350">
                  <a:buFont typeface="+mj-lt"/>
                  <a:buAutoNum type="arabicPeriod"/>
                </a:pPr>
                <a:r>
                  <a:rPr lang="cs-CZ" dirty="0" smtClean="0"/>
                  <a:t>Zkraťte zlomky číslem 5: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dirty="0" smtClean="0"/>
                  <a:t> =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r>
                  <a:rPr lang="cs-CZ" dirty="0" smtClean="0"/>
                  <a:t> =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45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dirty="0" smtClean="0"/>
                  <a:t>2.  Doplňte zápisy tak, aby se jednalo o krácení: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dirty="0" smtClean="0"/>
                  <a:t>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90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num>
                      <m:den/>
                    </m:f>
                  </m:oMath>
                </a14:m>
                <a:r>
                  <a:rPr lang="cs-CZ" dirty="0" smtClean="0"/>
                  <a:t>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36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i="1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3. Krať zlomky do základního tvaru: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i="1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28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33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28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50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63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100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340768"/>
                <a:ext cx="8229600" cy="5256584"/>
              </a:xfrm>
              <a:blipFill rotWithShape="1">
                <a:blip r:embed="rId2"/>
                <a:stretch>
                  <a:fillRect l="-2000" t="-17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02498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Program Microsoft </a:t>
            </a:r>
            <a:r>
              <a:rPr lang="cs-CZ"/>
              <a:t>Office </a:t>
            </a:r>
            <a:r>
              <a:rPr lang="cs-CZ" smtClean="0"/>
              <a:t>2010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62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1073</TotalTime>
  <Words>732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Prezentace aplikace PowerPoint</vt:lpstr>
      <vt:lpstr>PŘÍKLADY K OPAKOVÁNÍ:</vt:lpstr>
      <vt:lpstr>Prezentace aplikace PowerPoint</vt:lpstr>
      <vt:lpstr>Výsledky:</vt:lpstr>
      <vt:lpstr>ZNÁZORNĚNÍ ZLOMKŮ  NA ČÍSELNÉ OSE</vt:lpstr>
      <vt:lpstr>Jak poznáte, že některé zlomky představují stejné číslo?</vt:lpstr>
      <vt:lpstr>KRÁCENÍ ZLOMKŮ</vt:lpstr>
      <vt:lpstr>KRÁCENÍ ZLOMKŮ</vt:lpstr>
      <vt:lpstr>PŘÍKLADY K PROCVIČENÍ: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profesor</dc:creator>
  <cp:lastModifiedBy>profesor</cp:lastModifiedBy>
  <cp:revision>118</cp:revision>
  <dcterms:created xsi:type="dcterms:W3CDTF">2013-03-05T19:40:32Z</dcterms:created>
  <dcterms:modified xsi:type="dcterms:W3CDTF">2013-12-13T09:27:50Z</dcterms:modified>
</cp:coreProperties>
</file>