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68" r:id="rId3"/>
    <p:sldId id="270" r:id="rId4"/>
    <p:sldId id="284" r:id="rId5"/>
    <p:sldId id="289" r:id="rId6"/>
    <p:sldId id="286" r:id="rId7"/>
    <p:sldId id="290" r:id="rId8"/>
    <p:sldId id="292" r:id="rId9"/>
    <p:sldId id="293" r:id="rId10"/>
    <p:sldId id="294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822" autoAdjust="0"/>
  </p:normalViewPr>
  <p:slideViewPr>
    <p:cSldViewPr>
      <p:cViewPr>
        <p:scale>
          <a:sx n="90" d="100"/>
          <a:sy n="90" d="100"/>
        </p:scale>
        <p:origin x="-816" y="5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529717"/>
              </p:ext>
            </p:extLst>
          </p:nvPr>
        </p:nvGraphicFramePr>
        <p:xfrm>
          <a:off x="1403648" y="3573016"/>
          <a:ext cx="6522734" cy="1608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45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VY_32_INOVACE_1851_ZLOMKY_V_ZÁKLADNÍM_TVARU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P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rocvičování krácení zlomků na  základní 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tvar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4563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Je zaměřena na procvičování krácení zlomků na základní tvar a zopakování základních pojmů.</a:t>
            </a:r>
          </a:p>
          <a:p>
            <a:pPr marL="0" indent="0">
              <a:buNone/>
            </a:pP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18. 11.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zlomek, čitatel, jmenovatel,  krácení zlomků, zlomek v základním tvaru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KRÁCENÍ ZLOMKŮ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 rot="10800000">
            <a:off x="611560" y="1556792"/>
            <a:ext cx="1060704" cy="352839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84712" y="53012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2467081"/>
            <a:ext cx="706623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Krátit zlomek znamená dělit čitatele</a:t>
            </a:r>
          </a:p>
          <a:p>
            <a:r>
              <a:rPr lang="cs-CZ" sz="3600" b="1" dirty="0" smtClean="0">
                <a:solidFill>
                  <a:schemeClr val="tx2"/>
                </a:solidFill>
              </a:rPr>
              <a:t>i jmenovatele zlomku stejným </a:t>
            </a:r>
          </a:p>
          <a:p>
            <a:r>
              <a:rPr lang="cs-CZ" sz="3600" b="1" dirty="0" smtClean="0">
                <a:solidFill>
                  <a:schemeClr val="tx2"/>
                </a:solidFill>
              </a:rPr>
              <a:t>číslem různým od nuly.</a:t>
            </a:r>
            <a:endParaRPr lang="cs-CZ" sz="36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346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KRÁCENÍ ZLOMKŮ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 rot="10800000">
            <a:off x="611560" y="1556792"/>
            <a:ext cx="1060704" cy="352839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84712" y="53012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775520" y="2077781"/>
                <a:ext cx="6266844" cy="36625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b="1" dirty="0" smtClean="0">
                    <a:solidFill>
                      <a:schemeClr val="tx2"/>
                    </a:solidFill>
                  </a:rPr>
                  <a:t>Jestliže čitatele a jmenovatele</a:t>
                </a:r>
              </a:p>
              <a:p>
                <a:r>
                  <a:rPr lang="cs-CZ" sz="3600" b="1" dirty="0" smtClean="0">
                    <a:solidFill>
                      <a:schemeClr val="tx2"/>
                    </a:solidFill>
                  </a:rPr>
                  <a:t>zlomku nelze dále krátit </a:t>
                </a:r>
              </a:p>
              <a:p>
                <a:r>
                  <a:rPr lang="cs-CZ" sz="3600" b="1" dirty="0">
                    <a:solidFill>
                      <a:schemeClr val="tx2"/>
                    </a:solidFill>
                  </a:rPr>
                  <a:t>(</a:t>
                </a:r>
                <a:r>
                  <a:rPr lang="cs-CZ" sz="3600" b="1" dirty="0" smtClean="0">
                    <a:solidFill>
                      <a:schemeClr val="tx2"/>
                    </a:solidFill>
                  </a:rPr>
                  <a:t>jsou  to celá čísla nesoudělná), </a:t>
                </a:r>
              </a:p>
              <a:p>
                <a:r>
                  <a:rPr lang="cs-CZ" sz="3600" b="1" dirty="0">
                    <a:solidFill>
                      <a:schemeClr val="tx2"/>
                    </a:solidFill>
                  </a:rPr>
                  <a:t>ř</a:t>
                </a:r>
                <a:r>
                  <a:rPr lang="cs-CZ" sz="3600" b="1" dirty="0" smtClean="0">
                    <a:solidFill>
                      <a:schemeClr val="tx2"/>
                    </a:solidFill>
                  </a:rPr>
                  <a:t>íkáme tomuto zlomku </a:t>
                </a:r>
                <a:r>
                  <a:rPr lang="cs-CZ" sz="3600" b="1" u="sng" dirty="0" smtClean="0">
                    <a:solidFill>
                      <a:schemeClr val="tx2"/>
                    </a:solidFill>
                  </a:rPr>
                  <a:t>zlomek </a:t>
                </a:r>
              </a:p>
              <a:p>
                <a:r>
                  <a:rPr lang="cs-CZ" sz="3600" b="1" u="sng" dirty="0" smtClean="0">
                    <a:solidFill>
                      <a:schemeClr val="tx2"/>
                    </a:solidFill>
                  </a:rPr>
                  <a:t>v základním tvaru.</a:t>
                </a:r>
                <a:endParaRPr lang="cs-CZ" sz="3600" b="1" dirty="0" smtClean="0">
                  <a:solidFill>
                    <a:schemeClr val="tx2"/>
                  </a:solidFill>
                </a:endParaRPr>
              </a:p>
              <a:p>
                <a:r>
                  <a:rPr lang="cs-CZ" sz="3600" b="1" dirty="0" smtClean="0">
                    <a:solidFill>
                      <a:schemeClr val="tx2"/>
                    </a:solidFill>
                  </a:rPr>
                  <a:t>Např.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tx2"/>
                    </a:solidFill>
                  </a:rPr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chemeClr val="tx2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tx2"/>
                    </a:solidFill>
                  </a:rPr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tx2"/>
                    </a:solidFill>
                  </a:rPr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600" b="1" i="1">
                            <a:solidFill>
                              <a:schemeClr val="tx2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tx2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tx2"/>
                    </a:solidFill>
                  </a:rPr>
                  <a:t> , …</a:t>
                </a:r>
                <a:endParaRPr lang="cs-CZ" sz="3600" b="1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5520" y="2077781"/>
                <a:ext cx="6266844" cy="3662541"/>
              </a:xfrm>
              <a:prstGeom prst="rect">
                <a:avLst/>
              </a:prstGeom>
              <a:blipFill rotWithShape="1">
                <a:blip r:embed="rId2"/>
                <a:stretch>
                  <a:fillRect l="-2918" t="-2496" r="-2043" b="-23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59907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K PROCVIČENÍ: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340768"/>
                <a:ext cx="8229600" cy="5256584"/>
              </a:xfrm>
            </p:spPr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dirty="0" smtClean="0"/>
                  <a:t>Zkraťte zlomky číslem 5: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45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130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2.  Doplňte zápisy tak, aby se jednalo o krácení: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dirty="0" smtClean="0"/>
                  <a:t>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72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num>
                      <m:den/>
                    </m:f>
                  </m:oMath>
                </a14:m>
                <a:r>
                  <a:rPr lang="cs-CZ" dirty="0" smtClean="0"/>
                  <a:t>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3. </a:t>
                </a:r>
                <a:r>
                  <a:rPr lang="cs-CZ" dirty="0" smtClean="0"/>
                  <a:t>Zkraťte </a:t>
                </a:r>
                <a:r>
                  <a:rPr lang="cs-CZ" dirty="0" smtClean="0"/>
                  <a:t>zlomky do základního tvaru: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28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340768"/>
                <a:ext cx="8229600" cy="5256584"/>
              </a:xfrm>
              <a:blipFill rotWithShape="1">
                <a:blip r:embed="rId2"/>
                <a:stretch>
                  <a:fillRect l="-2000" t="-17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02498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404664"/>
                <a:ext cx="8229600" cy="626469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sz="6600" dirty="0" smtClean="0"/>
                  <a:t>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6600" b="0" i="1" smtClean="0">
                            <a:latin typeface="Cambria Math"/>
                          </a:rPr>
                          <m:t>32</m:t>
                        </m:r>
                      </m:num>
                      <m:den>
                        <m:r>
                          <a:rPr lang="cs-CZ" sz="6600" b="0" i="1" smtClean="0">
                            <a:latin typeface="Cambria Math"/>
                          </a:rPr>
                          <m:t>44</m:t>
                        </m:r>
                      </m:den>
                    </m:f>
                  </m:oMath>
                </a14:m>
                <a:r>
                  <a:rPr lang="cs-CZ" sz="6600" dirty="0" smtClean="0"/>
                  <a:t>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6600" b="0" i="1" smtClean="0">
                            <a:latin typeface="Cambria Math"/>
                          </a:rPr>
                          <m:t>16</m:t>
                        </m:r>
                      </m:num>
                      <m:den>
                        <m:r>
                          <a:rPr lang="cs-CZ" sz="6600" b="0" i="1" smtClean="0">
                            <a:latin typeface="Cambria Math"/>
                          </a:rPr>
                          <m:t>22</m:t>
                        </m:r>
                      </m:den>
                    </m:f>
                  </m:oMath>
                </a14:m>
                <a:r>
                  <a:rPr lang="cs-CZ" sz="6600" dirty="0" smtClean="0"/>
                  <a:t>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66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6600" b="0" i="1" smtClean="0">
                            <a:latin typeface="Cambria Math"/>
                          </a:rPr>
                          <m:t>11</m:t>
                        </m:r>
                      </m:den>
                    </m:f>
                  </m:oMath>
                </a14:m>
                <a:endParaRPr lang="cs-CZ" sz="6600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4. </a:t>
                </a:r>
                <a:r>
                  <a:rPr lang="cs-CZ" dirty="0" smtClean="0"/>
                  <a:t>Zkraťte</a:t>
                </a:r>
                <a:r>
                  <a:rPr lang="cs-CZ" dirty="0" smtClean="0"/>
                  <a:t> </a:t>
                </a:r>
                <a:r>
                  <a:rPr lang="cs-CZ" dirty="0"/>
                  <a:t>zlomky do základního tvaru:</a:t>
                </a:r>
              </a:p>
              <a:p>
                <a:pPr marL="0" indent="0">
                  <a:buNone/>
                </a:pPr>
                <a:r>
                  <a:rPr lang="cs-CZ" dirty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120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30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r>
                  <a:rPr lang="cs-CZ" dirty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dirty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333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44</m:t>
                        </m:r>
                      </m:den>
                    </m:f>
                  </m:oMath>
                </a14:m>
                <a:r>
                  <a:rPr lang="cs-CZ" dirty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56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42</m:t>
                        </m:r>
                      </m:den>
                    </m:f>
                  </m:oMath>
                </a14:m>
                <a:r>
                  <a:rPr lang="cs-CZ" dirty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  <m:r>
                          <a:rPr lang="cs-CZ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45</m:t>
                        </m:r>
                      </m:den>
                    </m:f>
                  </m:oMath>
                </a14:m>
                <a:r>
                  <a:rPr lang="cs-CZ" dirty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49</m:t>
                        </m:r>
                      </m:den>
                    </m:f>
                  </m:oMath>
                </a14:m>
                <a:r>
                  <a:rPr lang="cs-CZ" dirty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i="1">
                            <a:latin typeface="Cambria Math"/>
                          </a:rPr>
                          <m:t>0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40</m:t>
                        </m:r>
                      </m:den>
                    </m:f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404664"/>
                <a:ext cx="8229600" cy="6264696"/>
              </a:xfrm>
              <a:blipFill rotWithShape="1">
                <a:blip r:embed="rId2"/>
                <a:stretch>
                  <a:fillRect l="-1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1835696" y="1196752"/>
            <a:ext cx="792088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07704" y="2132856"/>
            <a:ext cx="864096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635896" y="1196752"/>
            <a:ext cx="792088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779912" y="2132856"/>
            <a:ext cx="792088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575930" y="1424831"/>
            <a:ext cx="364202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:2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91663" y="1386973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:2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27784" y="227222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:2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20982" y="227222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:2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2507936" y="2742990"/>
            <a:ext cx="914400" cy="69837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2711175" y="296559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899592" y="665402"/>
            <a:ext cx="1008112" cy="69336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079612" y="82742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4427984" y="2717895"/>
            <a:ext cx="914400" cy="69837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758031" y="687893"/>
            <a:ext cx="914400" cy="69837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3064388" y="85241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675832" y="288241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35" name="Zaoblený obdélník 34"/>
          <p:cNvSpPr/>
          <p:nvPr/>
        </p:nvSpPr>
        <p:spPr>
          <a:xfrm>
            <a:off x="5940152" y="3416271"/>
            <a:ext cx="2736304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6030967" y="3645024"/>
            <a:ext cx="2554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lomek v základním tvaru</a:t>
            </a:r>
            <a:endParaRPr lang="cs-CZ" dirty="0"/>
          </a:p>
        </p:txBody>
      </p:sp>
      <p:cxnSp>
        <p:nvCxnSpPr>
          <p:cNvPr id="46" name="Přímá spojnice se šipkou 45"/>
          <p:cNvCxnSpPr/>
          <p:nvPr/>
        </p:nvCxnSpPr>
        <p:spPr>
          <a:xfrm flipH="1" flipV="1">
            <a:off x="6516216" y="2132856"/>
            <a:ext cx="1440160" cy="12834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7715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424936" cy="5832648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Modré části celků zapiš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zlomky v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základním tvaru: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1711361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74032" y="1711361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88432" y="1711361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73991" y="1711361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871141" y="1711361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85541" y="1711361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ravoúhlý trojúhelník 20"/>
          <p:cNvSpPr/>
          <p:nvPr/>
        </p:nvSpPr>
        <p:spPr>
          <a:xfrm>
            <a:off x="5004698" y="332345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ravoúhlý trojúhelník 21"/>
          <p:cNvSpPr/>
          <p:nvPr/>
        </p:nvSpPr>
        <p:spPr>
          <a:xfrm>
            <a:off x="5935216" y="332345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ravoúhlý trojúhelník 22"/>
          <p:cNvSpPr/>
          <p:nvPr/>
        </p:nvSpPr>
        <p:spPr>
          <a:xfrm>
            <a:off x="6850926" y="4258439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ravoúhlý trojúhelník 23"/>
          <p:cNvSpPr/>
          <p:nvPr/>
        </p:nvSpPr>
        <p:spPr>
          <a:xfrm>
            <a:off x="6849616" y="332345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ravoúhlý trojúhelník 24"/>
          <p:cNvSpPr/>
          <p:nvPr/>
        </p:nvSpPr>
        <p:spPr>
          <a:xfrm>
            <a:off x="5004698" y="4255494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ravoúhlý trojúhelník 25"/>
          <p:cNvSpPr/>
          <p:nvPr/>
        </p:nvSpPr>
        <p:spPr>
          <a:xfrm>
            <a:off x="5936526" y="4250076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>
            <a:stCxn id="21" idx="0"/>
            <a:endCxn id="24" idx="0"/>
          </p:cNvCxnSpPr>
          <p:nvPr/>
        </p:nvCxnSpPr>
        <p:spPr>
          <a:xfrm>
            <a:off x="5004698" y="3323456"/>
            <a:ext cx="18449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24" idx="0"/>
          </p:cNvCxnSpPr>
          <p:nvPr/>
        </p:nvCxnSpPr>
        <p:spPr>
          <a:xfrm>
            <a:off x="6849616" y="3323456"/>
            <a:ext cx="91571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23" idx="4"/>
          </p:cNvCxnSpPr>
          <p:nvPr/>
        </p:nvCxnSpPr>
        <p:spPr>
          <a:xfrm>
            <a:off x="7765326" y="3323456"/>
            <a:ext cx="0" cy="1849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123" y="3641971"/>
            <a:ext cx="2838450" cy="240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1331640" y="4846884"/>
            <a:ext cx="1872208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605050" y="4162808"/>
            <a:ext cx="1368152" cy="136815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605050" y="4162808"/>
            <a:ext cx="1368152" cy="136815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292252" y="3910779"/>
            <a:ext cx="0" cy="187220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2166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728192"/>
          </a:xfrm>
        </p:spPr>
        <p:txBody>
          <a:bodyPr>
            <a:no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zlomky v základním tvaru. </a:t>
            </a:r>
            <a:b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zlomky postupně od nejmenšího </a:t>
            </a:r>
            <a:b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největšího čitatele.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2276872"/>
                <a:ext cx="8229600" cy="4248472"/>
              </a:xfrm>
            </p:spPr>
            <p:txBody>
              <a:bodyPr/>
              <a:lstStyle/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1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1" i="1" smtClean="0">
                            <a:latin typeface="Cambria Math"/>
                          </a:rPr>
                          <m:t>𝟏𝟎𝟎</m:t>
                        </m:r>
                      </m:num>
                      <m:den>
                        <m:r>
                          <a:rPr lang="cs-CZ" sz="1800" b="1" i="1" smtClean="0">
                            <a:latin typeface="Cambria Math"/>
                          </a:rPr>
                          <m:t>𝟓𝟎𝟎</m:t>
                        </m:r>
                      </m:den>
                    </m:f>
                  </m:oMath>
                </a14:m>
                <a:r>
                  <a:rPr lang="cs-CZ" sz="1800" b="1" dirty="0" smtClean="0"/>
                  <a:t>		</a:t>
                </a:r>
                <a:r>
                  <a:rPr lang="cs-CZ" sz="18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1" i="1">
                            <a:latin typeface="Cambria Math"/>
                          </a:rPr>
                          <m:t>𝟏</m:t>
                        </m:r>
                        <m:r>
                          <a:rPr lang="cs-CZ" sz="1800" b="1" i="1" smtClean="0"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1800" b="1" i="1" smtClean="0">
                            <a:latin typeface="Cambria Math"/>
                          </a:rPr>
                          <m:t>𝟐𝟐</m:t>
                        </m:r>
                      </m:den>
                    </m:f>
                  </m:oMath>
                </a14:m>
                <a:r>
                  <a:rPr lang="cs-CZ" sz="1800" b="1" dirty="0" smtClean="0"/>
                  <a:t>		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1" i="1" smtClean="0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1800" b="1" i="1" smtClean="0"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endParaRPr lang="cs-CZ" sz="1800" b="1" dirty="0" smtClean="0"/>
              </a:p>
              <a:p>
                <a:pPr marL="0" indent="0" algn="ctr">
                  <a:buNone/>
                </a:pPr>
                <a:endParaRPr lang="cs-CZ" sz="1800" b="1" dirty="0" smtClean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1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1" i="1" smtClean="0">
                            <a:latin typeface="Cambria Math"/>
                          </a:rPr>
                          <m:t>𝟖𝟎</m:t>
                        </m:r>
                      </m:num>
                      <m:den>
                        <m:r>
                          <a:rPr lang="cs-CZ" sz="1800" b="1" i="1" smtClean="0">
                            <a:latin typeface="Cambria Math"/>
                          </a:rPr>
                          <m:t>𝟐𝟓</m:t>
                        </m:r>
                      </m:den>
                    </m:f>
                  </m:oMath>
                </a14:m>
                <a:r>
                  <a:rPr lang="cs-CZ" sz="1800" b="1" dirty="0" smtClean="0"/>
                  <a:t>		</a:t>
                </a:r>
                <a:r>
                  <a:rPr lang="cs-CZ" sz="18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1800" b="1" i="1" smtClean="0"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sz="1800" b="1" dirty="0" smtClean="0"/>
                  <a:t>		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1" i="1" smtClean="0"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1800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1800" b="1" dirty="0" smtClean="0"/>
              </a:p>
              <a:p>
                <a:pPr marL="0" indent="0" algn="ctr">
                  <a:buNone/>
                </a:pPr>
                <a:endParaRPr lang="cs-CZ" sz="1800" b="1" dirty="0" smtClean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1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1800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1800" b="1" dirty="0" smtClean="0"/>
                  <a:t>		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1" i="1" smtClean="0">
                            <a:latin typeface="Cambria Math"/>
                          </a:rPr>
                          <m:t>𝟏</m:t>
                        </m:r>
                        <m:r>
                          <a:rPr lang="cs-CZ" sz="1800" b="1" i="1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1800" b="1" i="1"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1800" b="1" dirty="0" smtClean="0"/>
                  <a:t>		</a:t>
                </a:r>
                <a:r>
                  <a:rPr lang="cs-CZ" sz="18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1" i="1" smtClean="0">
                            <a:latin typeface="Cambria Math"/>
                          </a:rPr>
                          <m:t>𝟏𝟕</m:t>
                        </m:r>
                      </m:num>
                      <m:den>
                        <m:r>
                          <a:rPr lang="cs-CZ" sz="1800" b="1" i="1"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endParaRPr lang="cs-CZ" sz="1800" b="1" dirty="0" smtClean="0"/>
              </a:p>
              <a:p>
                <a:pPr marL="0" indent="0" algn="ctr">
                  <a:buNone/>
                </a:pPr>
                <a:endParaRPr lang="cs-CZ" sz="1800" b="1" dirty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1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1" i="1" smtClean="0"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1800" b="1" i="1"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1800" b="1" dirty="0" smtClean="0"/>
                  <a:t>		</a:t>
                </a:r>
                <a:r>
                  <a:rPr lang="cs-CZ" sz="18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1" i="1" smtClean="0"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sz="18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1800" b="1" dirty="0" smtClean="0"/>
                  <a:t>		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1" i="1" smtClean="0">
                            <a:latin typeface="Cambria Math"/>
                          </a:rPr>
                          <m:t>𝟏𝟗</m:t>
                        </m:r>
                      </m:num>
                      <m:den>
                        <m:r>
                          <a:rPr lang="cs-CZ" sz="1800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1800" b="1" dirty="0" smtClean="0"/>
              </a:p>
              <a:p>
                <a:pPr marL="0" indent="0" algn="ctr">
                  <a:buNone/>
                </a:pPr>
                <a:endParaRPr lang="cs-CZ" sz="2400" b="1" dirty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1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1" i="1" smtClean="0">
                            <a:latin typeface="Cambria Math"/>
                          </a:rPr>
                          <m:t>𝟏𝟓</m:t>
                        </m:r>
                      </m:num>
                      <m:den>
                        <m:r>
                          <a:rPr lang="cs-CZ" sz="1800" b="1" i="1" smtClean="0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1800" b="1" dirty="0" smtClean="0"/>
                  <a:t> 		</a:t>
                </a:r>
                <a:r>
                  <a:rPr lang="cs-CZ" sz="18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1" i="1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1800" b="1" i="1" smtClean="0"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1800" b="1" i="1">
                        <a:latin typeface="Cambria Math"/>
                      </a:rPr>
                      <m:t> </m:t>
                    </m:r>
                    <m:r>
                      <a:rPr lang="cs-CZ" sz="1800" b="1" i="1" smtClean="0">
                        <a:latin typeface="Cambria Math"/>
                      </a:rPr>
                      <m:t>  </m:t>
                    </m:r>
                  </m:oMath>
                </a14:m>
                <a:r>
                  <a:rPr lang="cs-CZ" sz="2400" b="1" dirty="0" smtClean="0"/>
                  <a:t>		</a:t>
                </a:r>
                <a:r>
                  <a:rPr lang="cs-CZ" sz="24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1" i="1" smtClean="0">
                            <a:latin typeface="Cambria Math"/>
                          </a:rPr>
                          <m:t>𝟐𝟏</m:t>
                        </m:r>
                      </m:num>
                      <m:den>
                        <m:r>
                          <a:rPr lang="cs-CZ" sz="1800" b="1" i="1" smtClean="0">
                            <a:latin typeface="Cambria Math"/>
                          </a:rPr>
                          <m:t>𝟏𝟑</m:t>
                        </m:r>
                      </m:den>
                    </m:f>
                  </m:oMath>
                </a14:m>
                <a:endParaRPr lang="cs-CZ" sz="18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2276872"/>
                <a:ext cx="8229600" cy="4248472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V="1">
            <a:off x="2699792" y="2492896"/>
            <a:ext cx="3744416" cy="1728192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444208" y="2492896"/>
            <a:ext cx="0" cy="324036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8279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úlohy: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1.</a:t>
            </a:r>
            <a:r>
              <a:rPr lang="cs-CZ" sz="2400" dirty="0" smtClean="0"/>
              <a:t> </a:t>
            </a:r>
            <a:r>
              <a:rPr lang="cs-CZ" sz="1800" b="1" dirty="0" smtClean="0"/>
              <a:t>V 7.A a 7.B je celkem 42 žáků </a:t>
            </a:r>
          </a:p>
          <a:p>
            <a:pPr marL="0" indent="0">
              <a:buNone/>
            </a:pPr>
            <a:r>
              <a:rPr lang="cs-CZ" sz="1800" b="1" dirty="0" smtClean="0"/>
              <a:t>a z toho v obou třídách dohromady </a:t>
            </a:r>
          </a:p>
          <a:p>
            <a:pPr marL="0" indent="0">
              <a:buNone/>
            </a:pPr>
            <a:r>
              <a:rPr lang="cs-CZ" sz="1800" b="1" dirty="0" smtClean="0"/>
              <a:t>8 hráčů fotbalového týmu. Zapište </a:t>
            </a:r>
          </a:p>
          <a:p>
            <a:pPr marL="0" indent="0">
              <a:buNone/>
            </a:pPr>
            <a:r>
              <a:rPr lang="cs-CZ" sz="1800" b="1" dirty="0" smtClean="0"/>
              <a:t>zlomkem, jaká část žáků sedmého </a:t>
            </a:r>
          </a:p>
          <a:p>
            <a:pPr marL="0" indent="0">
              <a:buNone/>
            </a:pPr>
            <a:r>
              <a:rPr lang="cs-CZ" sz="1800" b="1" dirty="0" smtClean="0"/>
              <a:t>ročníku jsou fotbalisté. Vyjádřete </a:t>
            </a:r>
          </a:p>
          <a:p>
            <a:pPr marL="0" indent="0">
              <a:buNone/>
            </a:pPr>
            <a:r>
              <a:rPr lang="cs-CZ" sz="1800" b="1" dirty="0" smtClean="0"/>
              <a:t>tento zlomek v základním tvaru.</a:t>
            </a:r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r>
              <a:rPr lang="cs-CZ" sz="1800" b="1" dirty="0" smtClean="0"/>
              <a:t>2. Hromádkovi na konci září uskladnili </a:t>
            </a:r>
          </a:p>
          <a:p>
            <a:pPr marL="0" indent="0">
              <a:buNone/>
            </a:pPr>
            <a:r>
              <a:rPr lang="cs-CZ" sz="1800" b="1" dirty="0" smtClean="0"/>
              <a:t>360 kg brambor, během října a listopadu </a:t>
            </a:r>
          </a:p>
          <a:p>
            <a:pPr marL="0" indent="0">
              <a:buNone/>
            </a:pPr>
            <a:r>
              <a:rPr lang="cs-CZ" sz="1800" b="1" dirty="0" smtClean="0"/>
              <a:t>jich spotřebovali 80 kg. Jaká část </a:t>
            </a:r>
          </a:p>
          <a:p>
            <a:pPr marL="0" indent="0">
              <a:buNone/>
            </a:pPr>
            <a:r>
              <a:rPr lang="cs-CZ" sz="1800" b="1" dirty="0" smtClean="0"/>
              <a:t>uskladněných brambor jim ještě zůstala? </a:t>
            </a:r>
          </a:p>
          <a:p>
            <a:pPr marL="0" indent="0">
              <a:buNone/>
            </a:pPr>
            <a:r>
              <a:rPr lang="cs-CZ" sz="1800" b="1" dirty="0" smtClean="0"/>
              <a:t>Vyjádři zlomkem v základním tvaru.</a:t>
            </a:r>
            <a:endParaRPr lang="cs-CZ" sz="2400" b="1" dirty="0" smtClean="0"/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2050" name="Picture 2" descr="C:\Users\profesor\AppData\Local\Microsoft\Windows\Temporary Internet Files\Content.IE5\3SO17SJN\MP9004485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325333"/>
            <a:ext cx="410445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fesor\AppData\Local\Microsoft\Windows\Temporary Internet Files\Content.IE5\LXNY4RFK\MP9001779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49080"/>
            <a:ext cx="230425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fesor\AppData\Local\Microsoft\Windows\Temporary Internet Files\Content.IE5\SN04JUDD\MP9004226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365104"/>
            <a:ext cx="2196244" cy="171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fesor\AppData\Local\Microsoft\Windows\Temporary Internet Files\Content.IE5\LXNY4RFK\MP9004028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272" y="2147281"/>
            <a:ext cx="2088232" cy="1770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828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 Klipart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1225</TotalTime>
  <Words>456</Words>
  <Application>Microsoft Office PowerPoint</Application>
  <PresentationFormat>Předvádění na obrazovce (4:3)</PresentationFormat>
  <Paragraphs>81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KRÁCENÍ ZLOMKŮ</vt:lpstr>
      <vt:lpstr>KRÁCENÍ ZLOMKŮ</vt:lpstr>
      <vt:lpstr>PŘÍKLADY K PROCVIČENÍ:</vt:lpstr>
      <vt:lpstr>Prezentace aplikace PowerPoint</vt:lpstr>
      <vt:lpstr>Prezentace aplikace PowerPoint</vt:lpstr>
      <vt:lpstr>Vyber zlomky v základním tvaru.  Spoj zlomky postupně od nejmenšího  po největšího čitatele.</vt:lpstr>
      <vt:lpstr>Slovní úlohy: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128</cp:revision>
  <dcterms:created xsi:type="dcterms:W3CDTF">2013-03-05T19:40:32Z</dcterms:created>
  <dcterms:modified xsi:type="dcterms:W3CDTF">2013-12-13T09:39:56Z</dcterms:modified>
</cp:coreProperties>
</file>