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68" r:id="rId3"/>
    <p:sldId id="270" r:id="rId4"/>
    <p:sldId id="284" r:id="rId5"/>
    <p:sldId id="286" r:id="rId6"/>
    <p:sldId id="287" r:id="rId7"/>
    <p:sldId id="288" r:id="rId8"/>
    <p:sldId id="289" r:id="rId9"/>
    <p:sldId id="290" r:id="rId10"/>
    <p:sldId id="293" r:id="rId11"/>
    <p:sldId id="297" r:id="rId12"/>
    <p:sldId id="303" r:id="rId13"/>
    <p:sldId id="299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934" autoAdjust="0"/>
  </p:normalViewPr>
  <p:slideViewPr>
    <p:cSldViewPr>
      <p:cViewPr>
        <p:scale>
          <a:sx n="90" d="100"/>
          <a:sy n="90" d="100"/>
        </p:scale>
        <p:origin x="-816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D1E59F-2929-46FB-82DA-4738949BDBC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0E7C83-8877-48BB-A00E-B6F242F0B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594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0E7C83-8877-48BB-A00E-B6F242F0BC78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254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13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0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99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09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822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04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98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53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2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51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61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604527"/>
              </p:ext>
            </p:extLst>
          </p:nvPr>
        </p:nvGraphicFramePr>
        <p:xfrm>
          <a:off x="1403648" y="3573016"/>
          <a:ext cx="6522734" cy="16081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45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6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VY_32_INOVACE_1852_POROVNÁVÁNÍ_ZLOMKŮ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Vyvozování 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porovnávání zlomků různými 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způsoby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092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345638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Prezentace je určena žákům 7.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3200" b="1" dirty="0" smtClean="0">
                <a:solidFill>
                  <a:schemeClr val="tx2"/>
                </a:solidFill>
              </a:rPr>
              <a:t>Je zaměřena na zopakování krácení zlomků    a také na vyvození porovnávání zlomků různými způsoby.</a:t>
            </a:r>
          </a:p>
          <a:p>
            <a:pPr marL="0" indent="0">
              <a:buNone/>
            </a:pP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042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</a:t>
            </a:r>
            <a:r>
              <a:rPr lang="cs-CZ" sz="3600" dirty="0" smtClean="0"/>
              <a:t>: 20. 11. 2013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b="1" dirty="0" smtClean="0"/>
              <a:t>Klíčová slova</a:t>
            </a:r>
            <a:r>
              <a:rPr lang="cs-CZ" sz="3600" dirty="0" smtClean="0"/>
              <a:t>: zlomek, čitatel, jmenovatel,  krácení zlomků, rozšiřování zlomků, zlomek v základním tvaru, porovnávání zlomků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1198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KRÁCENÍ ZLOMKŮ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ovnoramenný trojúhelník 3"/>
          <p:cNvSpPr/>
          <p:nvPr/>
        </p:nvSpPr>
        <p:spPr>
          <a:xfrm rot="10800000">
            <a:off x="611560" y="1556792"/>
            <a:ext cx="1060704" cy="352839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84712" y="530120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2467081"/>
            <a:ext cx="706623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Krátit zlomek znamená dělit čitatele</a:t>
            </a:r>
          </a:p>
          <a:p>
            <a:r>
              <a:rPr lang="cs-CZ" sz="3600" b="1" dirty="0" smtClean="0">
                <a:solidFill>
                  <a:schemeClr val="tx2"/>
                </a:solidFill>
              </a:rPr>
              <a:t>i jmenovatele zlomku stejným </a:t>
            </a:r>
          </a:p>
          <a:p>
            <a:r>
              <a:rPr lang="cs-CZ" sz="3600" b="1" dirty="0" smtClean="0">
                <a:solidFill>
                  <a:schemeClr val="tx2"/>
                </a:solidFill>
              </a:rPr>
              <a:t>číslem různým od nuly.</a:t>
            </a:r>
            <a:endParaRPr lang="cs-CZ" sz="36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3346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K PROCVIČENÍ: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340768"/>
                <a:ext cx="8229600" cy="5256584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Zkraťte zlomky do základního tvaru: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60</m:t>
                        </m:r>
                      </m:den>
                    </m:f>
                  </m:oMath>
                </a14:m>
                <a:r>
                  <a:rPr lang="cs-CZ" dirty="0" smtClean="0"/>
                  <a:t> 				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105</m:t>
                        </m:r>
                      </m:den>
                    </m:f>
                  </m:oMath>
                </a14:m>
                <a:r>
                  <a:rPr lang="cs-CZ" dirty="0" smtClean="0"/>
                  <a:t> 				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32</m:t>
                        </m:r>
                      </m:num>
                      <m:den>
                        <m:r>
                          <a:rPr lang="cs-CZ" i="1" smtClean="0">
                            <a:latin typeface="Cambria Math"/>
                          </a:rPr>
                          <m:t>9</m:t>
                        </m:r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125</m:t>
                        </m:r>
                      </m:num>
                      <m:den>
                        <m:r>
                          <a:rPr lang="cs-CZ" i="1" smtClean="0">
                            <a:latin typeface="Cambria Math"/>
                          </a:rPr>
                          <m:t>1</m:t>
                        </m:r>
                        <m:r>
                          <a:rPr lang="cs-CZ" b="0" i="1" smtClean="0">
                            <a:latin typeface="Cambria Math"/>
                          </a:rPr>
                          <m:t>75</m:t>
                        </m:r>
                      </m:den>
                    </m:f>
                  </m:oMath>
                </a14:m>
                <a:r>
                  <a:rPr lang="cs-CZ" dirty="0" smtClean="0"/>
                  <a:t> 				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48</m:t>
                        </m:r>
                      </m:num>
                      <m:den>
                        <m:r>
                          <a:rPr lang="cs-CZ" i="1" smtClean="0">
                            <a:latin typeface="Cambria Math"/>
                          </a:rPr>
                          <m:t>1</m:t>
                        </m:r>
                        <m:r>
                          <a:rPr lang="cs-CZ" b="0" i="1" smtClean="0">
                            <a:latin typeface="Cambria Math"/>
                          </a:rPr>
                          <m:t>24</m:t>
                        </m:r>
                      </m:den>
                    </m:f>
                  </m:oMath>
                </a14:m>
                <a:r>
                  <a:rPr lang="cs-CZ" dirty="0" smtClean="0"/>
                  <a:t>  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108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81</m:t>
                        </m:r>
                      </m:den>
                    </m:f>
                  </m:oMath>
                </a14:m>
                <a:r>
                  <a:rPr lang="cs-CZ" dirty="0" smtClean="0"/>
                  <a:t>  				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750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1000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340768"/>
                <a:ext cx="8229600" cy="5256584"/>
              </a:xfrm>
              <a:blipFill rotWithShape="1">
                <a:blip r:embed="rId2"/>
                <a:stretch>
                  <a:fillRect l="-1926" t="-24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02498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dirty="0" smtClean="0"/>
                  <a:t>	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800" dirty="0" smtClean="0"/>
                  <a:t>				</a:t>
                </a:r>
                <a:r>
                  <a:rPr lang="cs-CZ" sz="28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endParaRPr lang="cs-CZ" sz="2800" dirty="0" smtClean="0"/>
              </a:p>
              <a:p>
                <a:pPr marL="0" indent="0">
                  <a:buNone/>
                </a:pPr>
                <a:endParaRPr lang="cs-CZ" sz="2800" dirty="0"/>
              </a:p>
              <a:p>
                <a:pPr marL="0" indent="0">
                  <a:buNone/>
                </a:pPr>
                <a:r>
                  <a:rPr lang="cs-CZ" sz="2800" dirty="0" smtClean="0"/>
                  <a:t>	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800" dirty="0" smtClean="0"/>
                  <a:t>				</a:t>
                </a:r>
                <a:r>
                  <a:rPr lang="cs-CZ" sz="28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2800" dirty="0" smtClean="0"/>
              </a:p>
              <a:p>
                <a:pPr marL="0" indent="0">
                  <a:buNone/>
                </a:pPr>
                <a:endParaRPr lang="cs-CZ" sz="2800" dirty="0"/>
              </a:p>
              <a:p>
                <a:pPr marL="0" indent="0">
                  <a:buNone/>
                </a:pPr>
                <a:r>
                  <a:rPr lang="cs-CZ" sz="2800" dirty="0" smtClean="0"/>
                  <a:t>	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sz="2800" dirty="0" smtClean="0"/>
                  <a:t> 				</a:t>
                </a:r>
                <a:r>
                  <a:rPr lang="cs-CZ" sz="28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31</m:t>
                        </m:r>
                      </m:den>
                    </m:f>
                  </m:oMath>
                </a14:m>
                <a:endParaRPr lang="cs-CZ" sz="2800" dirty="0" smtClean="0"/>
              </a:p>
              <a:p>
                <a:pPr marL="0" indent="0">
                  <a:buNone/>
                </a:pPr>
                <a:endParaRPr lang="cs-CZ" sz="2800" dirty="0"/>
              </a:p>
              <a:p>
                <a:pPr marL="0" indent="0">
                  <a:buNone/>
                </a:pPr>
                <a:r>
                  <a:rPr lang="cs-CZ" sz="2800" dirty="0" smtClean="0"/>
                  <a:t>	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800" dirty="0" smtClean="0"/>
                  <a:t> 				</a:t>
                </a:r>
                <a:r>
                  <a:rPr lang="cs-CZ" sz="28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51494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j0214098.wav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7200" y="3557588"/>
            <a:ext cx="609600" cy="609600"/>
          </a:xfrm>
        </p:spPr>
      </p:pic>
      <p:pic>
        <p:nvPicPr>
          <p:cNvPr id="1028" name="Picture 4" descr="C:\Users\profesor\AppData\Local\Microsoft\Windows\Temporary Internet Files\Content.IE5\SN04JUDD\MP90043125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8120"/>
            <a:ext cx="3672408" cy="5273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4102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924944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POROVNÁVÁNÍ ZLOMKŮ</a:t>
            </a:r>
            <a:endParaRPr lang="cs-CZ" sz="60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30742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Porovnávání zlomků se stejnými jmenovateli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cs-CZ" b="1" dirty="0" smtClean="0">
                  <a:solidFill>
                    <a:srgbClr val="C0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C00000"/>
                    </a:solidFill>
                  </a:rPr>
                  <a:t>Zlomky se stejnými jmenovateli porovnáváme podle čitatele </a:t>
                </a:r>
                <a:r>
                  <a:rPr lang="cs-CZ" b="1" dirty="0">
                    <a:solidFill>
                      <a:srgbClr val="C00000"/>
                    </a:solidFill>
                    <a:sym typeface="Wingdings" panose="05000000000000000000" pitchFamily="2" charset="2"/>
                  </a:rPr>
                  <a:t>-</a:t>
                </a:r>
                <a:r>
                  <a:rPr lang="cs-CZ" b="1" dirty="0" smtClean="0">
                    <a:solidFill>
                      <a:srgbClr val="C00000"/>
                    </a:solidFill>
                    <a:sym typeface="Wingdings" panose="05000000000000000000" pitchFamily="2" charset="2"/>
                  </a:rPr>
                  <a:t> </a:t>
                </a:r>
                <a:r>
                  <a:rPr lang="cs-CZ" b="1" u="sng" dirty="0" smtClean="0">
                    <a:solidFill>
                      <a:srgbClr val="C00000"/>
                    </a:solidFill>
                    <a:sym typeface="Wingdings" panose="05000000000000000000" pitchFamily="2" charset="2"/>
                  </a:rPr>
                  <a:t>větší čitatel  větší zlomek.</a:t>
                </a:r>
                <a:endParaRPr lang="cs-CZ" dirty="0" smtClean="0">
                  <a:solidFill>
                    <a:srgbClr val="C00000"/>
                  </a:solidFill>
                  <a:sym typeface="Wingdings" panose="05000000000000000000" pitchFamily="2" charset="2"/>
                </a:endParaRPr>
              </a:p>
              <a:p>
                <a:pPr marL="0" indent="0">
                  <a:buNone/>
                </a:pPr>
                <a:endParaRPr lang="cs-CZ" b="1" u="sng" dirty="0" smtClean="0">
                  <a:solidFill>
                    <a:srgbClr val="C00000"/>
                  </a:solidFill>
                  <a:sym typeface="Wingdings" panose="05000000000000000000" pitchFamily="2" charset="2"/>
                </a:endParaRPr>
              </a:p>
              <a:p>
                <a:pPr marL="0" indent="0">
                  <a:buNone/>
                </a:pPr>
                <a:endParaRPr lang="cs-CZ" b="1" u="sng" dirty="0">
                  <a:solidFill>
                    <a:srgbClr val="C00000"/>
                  </a:solidFill>
                  <a:sym typeface="Wingdings" panose="05000000000000000000" pitchFamily="2" charset="2"/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2">
                        <a:lumMod val="50000"/>
                      </a:schemeClr>
                    </a:solidFill>
                    <a:sym typeface="Wingdings" panose="05000000000000000000" pitchFamily="2" charset="2"/>
                  </a:rPr>
                  <a:t>		Př.</a:t>
                </a:r>
                <a:r>
                  <a:rPr lang="cs-CZ" dirty="0" smtClean="0">
                    <a:solidFill>
                      <a:srgbClr val="C00000"/>
                    </a:solidFill>
                    <a:sym typeface="Wingdings" panose="05000000000000000000" pitchFamily="2" charset="2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C000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dirty="0" smtClean="0">
                    <a:solidFill>
                      <a:srgbClr val="C0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i="1" dirty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&lt;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i="1" dirty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&lt;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dirty="0" smtClean="0">
                  <a:solidFill>
                    <a:srgbClr val="C00000"/>
                  </a:solidFill>
                </a:endParaRPr>
              </a:p>
              <a:p>
                <a:pPr marL="0" indent="0">
                  <a:buNone/>
                </a:pPr>
                <a:endParaRPr lang="cs-CZ" dirty="0">
                  <a:solidFill>
                    <a:srgbClr val="C00000"/>
                  </a:solidFill>
                </a:endParaRP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87238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Porovnávání zlomků se stejnými čitateli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cs-CZ" b="1" dirty="0" smtClean="0">
                  <a:solidFill>
                    <a:srgbClr val="C0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C00000"/>
                    </a:solidFill>
                  </a:rPr>
                  <a:t>Ze zlomků se </a:t>
                </a:r>
                <a:r>
                  <a:rPr lang="cs-CZ" b="1" u="sng" dirty="0" smtClean="0">
                    <a:solidFill>
                      <a:srgbClr val="C00000"/>
                    </a:solidFill>
                  </a:rPr>
                  <a:t>stejnými čitateli</a:t>
                </a:r>
                <a:r>
                  <a:rPr lang="cs-CZ" b="1" dirty="0" smtClean="0">
                    <a:solidFill>
                      <a:srgbClr val="C00000"/>
                    </a:solidFill>
                  </a:rPr>
                  <a:t> je nejmenší ten, který má </a:t>
                </a:r>
                <a:r>
                  <a:rPr lang="cs-CZ" b="1" u="sng" dirty="0" smtClean="0">
                    <a:solidFill>
                      <a:srgbClr val="C00000"/>
                    </a:solidFill>
                  </a:rPr>
                  <a:t>největšího jmenovatele</a:t>
                </a:r>
                <a:r>
                  <a:rPr lang="cs-CZ" b="1" dirty="0" smtClean="0">
                    <a:solidFill>
                      <a:srgbClr val="C00000"/>
                    </a:solidFill>
                  </a:rPr>
                  <a:t>.</a:t>
                </a:r>
                <a:endParaRPr lang="cs-CZ" b="1" u="sng" dirty="0">
                  <a:solidFill>
                    <a:srgbClr val="C00000"/>
                  </a:solidFill>
                  <a:sym typeface="Wingdings" panose="05000000000000000000" pitchFamily="2" charset="2"/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2">
                        <a:lumMod val="50000"/>
                      </a:schemeClr>
                    </a:solidFill>
                    <a:sym typeface="Wingdings" panose="05000000000000000000" pitchFamily="2" charset="2"/>
                  </a:rPr>
                  <a:t>             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chemeClr val="tx2">
                        <a:lumMod val="50000"/>
                      </a:schemeClr>
                    </a:solidFill>
                    <a:sym typeface="Wingdings" panose="05000000000000000000" pitchFamily="2" charset="2"/>
                  </a:rPr>
                  <a:t>	</a:t>
                </a:r>
                <a:r>
                  <a:rPr lang="cs-CZ" dirty="0" smtClean="0">
                    <a:solidFill>
                      <a:schemeClr val="tx2">
                        <a:lumMod val="50000"/>
                      </a:schemeClr>
                    </a:solidFill>
                    <a:sym typeface="Wingdings" panose="05000000000000000000" pitchFamily="2" charset="2"/>
                  </a:rPr>
                  <a:t>	Př.</a:t>
                </a:r>
                <a:r>
                  <a:rPr lang="cs-CZ" dirty="0" smtClean="0">
                    <a:solidFill>
                      <a:srgbClr val="C00000"/>
                    </a:solidFill>
                    <a:sym typeface="Wingdings" panose="05000000000000000000" pitchFamily="2" charset="2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C000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dirty="0" smtClean="0">
                    <a:solidFill>
                      <a:srgbClr val="C0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den>
                    </m:f>
                    <m:r>
                      <a:rPr lang="cs-CZ" i="1" dirty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&lt;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i="1" dirty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&lt;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dirty="0" smtClean="0">
                  <a:solidFill>
                    <a:srgbClr val="C00000"/>
                  </a:solidFill>
                </a:endParaRPr>
              </a:p>
              <a:p>
                <a:pPr marL="0" indent="0">
                  <a:buNone/>
                </a:pPr>
                <a:endParaRPr lang="cs-CZ" dirty="0">
                  <a:solidFill>
                    <a:srgbClr val="C00000"/>
                  </a:solidFill>
                </a:endParaRP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87769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Porovnávání zlomků s různými jmenovateli a čitateli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 algn="ctr">
                  <a:buNone/>
                </a:pPr>
                <a:r>
                  <a:rPr lang="cs-CZ" b="1" dirty="0" smtClean="0">
                    <a:solidFill>
                      <a:srgbClr val="C00000"/>
                    </a:solidFill>
                  </a:rPr>
                  <a:t>Před porovnáváním zlomky převedeme </a:t>
                </a:r>
              </a:p>
              <a:p>
                <a:pPr marL="0" indent="0" algn="ctr">
                  <a:buNone/>
                </a:pPr>
                <a:r>
                  <a:rPr lang="cs-CZ" b="1" dirty="0" smtClean="0">
                    <a:solidFill>
                      <a:srgbClr val="C00000"/>
                    </a:solidFill>
                  </a:rPr>
                  <a:t>na stejného jmenovatele nebo čitatele</a:t>
                </a:r>
                <a:r>
                  <a:rPr lang="cs-CZ" b="1" dirty="0" smtClean="0">
                    <a:solidFill>
                      <a:srgbClr val="C00000"/>
                    </a:solidFill>
                  </a:rPr>
                  <a:t>. Můžeme použít i tzv. křížové pravidlo.</a:t>
                </a:r>
                <a:endParaRPr lang="cs-CZ" b="1" u="sng" dirty="0">
                  <a:solidFill>
                    <a:srgbClr val="C00000"/>
                  </a:solidFill>
                  <a:sym typeface="Wingdings" panose="05000000000000000000" pitchFamily="2" charset="2"/>
                </a:endParaRPr>
              </a:p>
              <a:p>
                <a:pPr marL="0" indent="0">
                  <a:buNone/>
                </a:pPr>
                <a:endParaRPr lang="cs-CZ" dirty="0">
                  <a:solidFill>
                    <a:srgbClr val="C00000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1. úkol: Seřaď zlomky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podle </a:t>
                </a:r>
                <a:r>
                  <a:rPr lang="cs-CZ" dirty="0" smtClean="0"/>
                  <a:t>velikosti (úpravou na stejného čitatele).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2</a:t>
                </a:r>
                <a:r>
                  <a:rPr lang="cs-CZ" dirty="0" smtClean="0"/>
                  <a:t>. úkol</a:t>
                </a:r>
                <a:r>
                  <a:rPr lang="cs-CZ" dirty="0"/>
                  <a:t>: Seřaď zlomky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/>
                  <a:t>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/>
                  <a:t>podle </a:t>
                </a:r>
                <a:r>
                  <a:rPr lang="cs-CZ" dirty="0" smtClean="0"/>
                  <a:t>velikosti (úpravou na stejného jmenovatele).</a:t>
                </a: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2830" b="-25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82029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404664"/>
                <a:ext cx="8229600" cy="6048672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    1.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/>
                  <a:t>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upravíme na stejného čitatele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n(3,4,6) = 12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</m:num>
                      <m:den/>
                    </m:f>
                  </m:oMath>
                </a14:m>
                <a:r>
                  <a:rPr lang="cs-CZ" dirty="0" smtClean="0"/>
                  <a:t>   </a:t>
                </a:r>
                <a:r>
                  <a:rPr lang="cs-CZ" dirty="0" smtClean="0">
                    <a:sym typeface="Wingdings" panose="05000000000000000000" pitchFamily="2" charset="2"/>
                  </a:rPr>
                  <a:t>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dirty="0" smtClean="0"/>
                  <a:t>  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</m:num>
                      <m:den/>
                    </m:f>
                  </m:oMath>
                </a14:m>
                <a:r>
                  <a:rPr lang="cs-CZ" dirty="0"/>
                  <a:t>   </a:t>
                </a:r>
                <a:r>
                  <a:rPr lang="cs-CZ" dirty="0">
                    <a:sym typeface="Wingdings" panose="05000000000000000000" pitchFamily="2" charset="2"/>
                  </a:rPr>
                  <a:t>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</m:num>
                      <m:den/>
                    </m:f>
                  </m:oMath>
                </a14:m>
                <a:r>
                  <a:rPr lang="cs-CZ" dirty="0"/>
                  <a:t>   </a:t>
                </a:r>
                <a:r>
                  <a:rPr lang="cs-CZ" dirty="0">
                    <a:sym typeface="Wingdings" panose="05000000000000000000" pitchFamily="2" charset="2"/>
                  </a:rPr>
                  <a:t>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404664"/>
                <a:ext cx="8229600" cy="6048672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Pravá složená závorka 3"/>
          <p:cNvSpPr/>
          <p:nvPr/>
        </p:nvSpPr>
        <p:spPr>
          <a:xfrm>
            <a:off x="3563888" y="2204864"/>
            <a:ext cx="360040" cy="187220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139952" y="2956302"/>
                <a:ext cx="3365408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20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9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dirty="0" smtClean="0"/>
                  <a:t> 4 </a:t>
                </a:r>
                <a:r>
                  <a:rPr lang="cs-CZ" b="1" dirty="0" smtClean="0">
                    <a:sym typeface="Wingdings" panose="05000000000000000000" pitchFamily="2" charset="2"/>
                  </a:rPr>
                  <a:t>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r>
                  <a:rPr lang="cs-CZ" sz="2800" b="1" dirty="0"/>
                  <a:t>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28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2800" b="1" dirty="0" smtClean="0">
                    <a:sym typeface="Wingdings" panose="05000000000000000000" pitchFamily="2" charset="2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atin typeface="Cambria Math"/>
                        <a:ea typeface="Cambria Math"/>
                        <a:sym typeface="Wingdings" panose="05000000000000000000" pitchFamily="2" charset="2"/>
                      </a:rPr>
                      <m:t>&lt;</m:t>
                    </m:r>
                    <m:f>
                      <m:fPr>
                        <m:ctrlPr>
                          <a:rPr lang="cs-CZ" sz="2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9952" y="2956302"/>
                <a:ext cx="3365408" cy="714683"/>
              </a:xfrm>
              <a:prstGeom prst="rect">
                <a:avLst/>
              </a:prstGeom>
              <a:blipFill rotWithShape="1">
                <a:blip r:embed="rId3"/>
                <a:stretch>
                  <a:fillRect l="-14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Šipka dolů 1"/>
          <p:cNvSpPr/>
          <p:nvPr/>
        </p:nvSpPr>
        <p:spPr>
          <a:xfrm>
            <a:off x="6168639" y="3812687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364088" y="4994012"/>
                <a:ext cx="3024335" cy="892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600" b="1" dirty="0"/>
                  <a:t> </a:t>
                </a:r>
                <a14:m>
                  <m:oMath xmlns:m="http://schemas.openxmlformats.org/officeDocument/2006/math">
                    <m:r>
                      <a:rPr lang="cs-CZ" sz="3600" b="1" i="1" dirty="0" smtClean="0">
                        <a:latin typeface="Cambria Math"/>
                        <a:ea typeface="Cambria Math"/>
                      </a:rPr>
                      <m:t>&lt; </m:t>
                    </m:r>
                  </m:oMath>
                </a14:m>
                <a:r>
                  <a:rPr lang="cs-CZ" sz="36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latin typeface="Cambria Math"/>
                          </a:rPr>
                          <m:t>𝟒</m:t>
                        </m:r>
                        <m:r>
                          <a:rPr lang="cs-CZ" sz="3600" b="1" i="1" smtClean="0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3600" b="1" i="1"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3600" b="1" i="1" smtClean="0">
                        <a:latin typeface="Cambria Math"/>
                      </a:rPr>
                      <m:t> </m:t>
                    </m:r>
                    <m:r>
                      <a:rPr lang="cs-CZ" sz="3600" b="1" i="1" smtClean="0">
                        <a:latin typeface="Cambria Math"/>
                        <a:ea typeface="Cambria Math"/>
                      </a:rPr>
                      <m:t>&lt;</m:t>
                    </m:r>
                    <m:f>
                      <m:fPr>
                        <m:ctrlPr>
                          <a:rPr lang="cs-CZ" sz="36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600" b="1" i="1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4088" y="4994012"/>
                <a:ext cx="3024335" cy="89255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49429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404664"/>
                <a:ext cx="8229600" cy="6048672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2.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/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/>
                  <a:t>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upravíme na stejného jmenovatele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n(5,3,2) = 30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b="0" i="0" smtClean="0">
                            <a:latin typeface="Cambria Math"/>
                          </a:rPr>
                          <m:t>3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</a:rPr>
                          <m:t>O</m:t>
                        </m:r>
                      </m:den>
                    </m:f>
                  </m:oMath>
                </a14:m>
                <a:r>
                  <a:rPr lang="cs-CZ" dirty="0" smtClean="0"/>
                  <a:t>   </a:t>
                </a:r>
                <a:r>
                  <a:rPr lang="cs-CZ" dirty="0" smtClean="0">
                    <a:sym typeface="Wingdings" panose="05000000000000000000" pitchFamily="2" charset="2"/>
                  </a:rPr>
                  <a:t>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dirty="0" smtClean="0"/>
                  <a:t>  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>
                            <a:latin typeface="Cambria Math"/>
                          </a:rPr>
                          <m:t>3</m:t>
                        </m:r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O</m:t>
                        </m:r>
                      </m:den>
                    </m:f>
                  </m:oMath>
                </a14:m>
                <a:r>
                  <a:rPr lang="cs-CZ" dirty="0"/>
                  <a:t>   </a:t>
                </a:r>
                <a:r>
                  <a:rPr lang="cs-CZ" dirty="0">
                    <a:sym typeface="Wingdings" panose="05000000000000000000" pitchFamily="2" charset="2"/>
                  </a:rPr>
                  <a:t>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60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>
                            <a:latin typeface="Cambria Math"/>
                          </a:rPr>
                          <m:t>3</m:t>
                        </m:r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</a:rPr>
                          <m:t>O</m:t>
                        </m:r>
                      </m:den>
                    </m:f>
                  </m:oMath>
                </a14:m>
                <a:r>
                  <a:rPr lang="cs-CZ" dirty="0"/>
                  <a:t>   </a:t>
                </a:r>
                <a:r>
                  <a:rPr lang="cs-CZ" dirty="0">
                    <a:sym typeface="Wingdings" panose="05000000000000000000" pitchFamily="2" charset="2"/>
                  </a:rPr>
                  <a:t>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404664"/>
                <a:ext cx="8229600" cy="6048672"/>
              </a:xfr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Pravá složená závorka 3"/>
          <p:cNvSpPr/>
          <p:nvPr/>
        </p:nvSpPr>
        <p:spPr>
          <a:xfrm>
            <a:off x="3563888" y="2204864"/>
            <a:ext cx="360040" cy="187220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139952" y="2956302"/>
                <a:ext cx="3599447" cy="7210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18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45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dirty="0" smtClean="0"/>
                  <a:t> 60 </a:t>
                </a:r>
                <a:r>
                  <a:rPr lang="cs-CZ" b="1" dirty="0" smtClean="0">
                    <a:sym typeface="Wingdings" panose="05000000000000000000" pitchFamily="2" charset="2"/>
                  </a:rPr>
                  <a:t>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𝟏𝟖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𝟑𝟎</m:t>
                        </m:r>
                      </m:den>
                    </m:f>
                  </m:oMath>
                </a14:m>
                <a:r>
                  <a:rPr lang="cs-CZ" sz="2800" b="1" dirty="0"/>
                  <a:t>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28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𝟒𝟓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𝟑𝟎</m:t>
                        </m:r>
                      </m:den>
                    </m:f>
                  </m:oMath>
                </a14:m>
                <a:r>
                  <a:rPr lang="cs-CZ" sz="2800" b="1" dirty="0" smtClean="0">
                    <a:sym typeface="Wingdings" panose="05000000000000000000" pitchFamily="2" charset="2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atin typeface="Cambria Math"/>
                        <a:ea typeface="Cambria Math"/>
                        <a:sym typeface="Wingdings" panose="05000000000000000000" pitchFamily="2" charset="2"/>
                      </a:rPr>
                      <m:t>&lt;</m:t>
                    </m:r>
                    <m:f>
                      <m:fPr>
                        <m:ctrlPr>
                          <a:rPr lang="cs-CZ" sz="2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latin typeface="Cambria Math"/>
                          </a:rPr>
                          <m:t>𝟔</m:t>
                        </m:r>
                        <m:r>
                          <a:rPr lang="cs-CZ" sz="2800" b="1" i="1" smtClean="0">
                            <a:latin typeface="Cambria Math"/>
                          </a:rPr>
                          <m:t>𝟎</m:t>
                        </m:r>
                      </m:num>
                      <m:den>
                        <m:r>
                          <a:rPr lang="cs-CZ" sz="2800" b="1" i="1">
                            <a:latin typeface="Cambria Math"/>
                          </a:rPr>
                          <m:t>𝟑</m:t>
                        </m:r>
                        <m:r>
                          <a:rPr lang="cs-CZ" sz="2800" b="1" i="1" smtClean="0">
                            <a:latin typeface="Cambria Math"/>
                          </a:rPr>
                          <m:t>𝟎</m:t>
                        </m:r>
                      </m:den>
                    </m:f>
                  </m:oMath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9952" y="2956302"/>
                <a:ext cx="3599447" cy="721031"/>
              </a:xfrm>
              <a:prstGeom prst="rect">
                <a:avLst/>
              </a:prstGeom>
              <a:blipFill rotWithShape="1">
                <a:blip r:embed="rId4"/>
                <a:stretch>
                  <a:fillRect l="-13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Šipka dolů 5"/>
          <p:cNvSpPr/>
          <p:nvPr/>
        </p:nvSpPr>
        <p:spPr>
          <a:xfrm>
            <a:off x="6129884" y="3789040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508104" y="4869160"/>
                <a:ext cx="1923925" cy="8925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600" b="1" dirty="0"/>
                  <a:t> </a:t>
                </a:r>
                <a14:m>
                  <m:oMath xmlns:m="http://schemas.openxmlformats.org/officeDocument/2006/math">
                    <m:r>
                      <a:rPr lang="cs-CZ" sz="3600" b="1" i="1" dirty="0"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3600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600" b="1" dirty="0">
                    <a:sym typeface="Wingdings" panose="05000000000000000000" pitchFamily="2" charset="2"/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b="1" i="1" dirty="0">
                        <a:latin typeface="Cambria Math"/>
                        <a:ea typeface="Cambria Math"/>
                        <a:sym typeface="Wingdings" panose="05000000000000000000" pitchFamily="2" charset="2"/>
                      </a:rPr>
                      <m:t>&lt;</m:t>
                    </m:r>
                    <m:f>
                      <m:fPr>
                        <m:ctrlPr>
                          <a:rPr lang="cs-CZ" sz="36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600" b="1" i="1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36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4869160"/>
                <a:ext cx="1923925" cy="89255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53462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 Microsoft Office </a:t>
            </a:r>
            <a:r>
              <a:rPr lang="cs-CZ" dirty="0" smtClean="0"/>
              <a:t>2010, Klipart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6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1322</TotalTime>
  <Words>481</Words>
  <Application>Microsoft Office PowerPoint</Application>
  <PresentationFormat>Předvádění na obrazovce (4:3)</PresentationFormat>
  <Paragraphs>76</Paragraphs>
  <Slides>14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Prezentace aplikace PowerPoint</vt:lpstr>
      <vt:lpstr>KRÁCENÍ ZLOMKŮ</vt:lpstr>
      <vt:lpstr>PŘÍKLADY K PROCVIČENÍ:</vt:lpstr>
      <vt:lpstr>Řešení:</vt:lpstr>
      <vt:lpstr>Prezentace aplikace PowerPoint</vt:lpstr>
      <vt:lpstr>POROVNÁVÁNÍ ZLOMKŮ</vt:lpstr>
      <vt:lpstr>1. Porovnávání zlomků se stejnými jmenovateli</vt:lpstr>
      <vt:lpstr>2. Porovnávání zlomků se stejnými čitateli</vt:lpstr>
      <vt:lpstr>3. Porovnávání zlomků s různými jmenovateli a čitateli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profesor</dc:creator>
  <cp:lastModifiedBy>profesor</cp:lastModifiedBy>
  <cp:revision>139</cp:revision>
  <dcterms:created xsi:type="dcterms:W3CDTF">2013-03-05T19:40:32Z</dcterms:created>
  <dcterms:modified xsi:type="dcterms:W3CDTF">2013-12-13T09:50:20Z</dcterms:modified>
</cp:coreProperties>
</file>