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70" r:id="rId4"/>
    <p:sldId id="272" r:id="rId5"/>
    <p:sldId id="273" r:id="rId6"/>
    <p:sldId id="277" r:id="rId7"/>
    <p:sldId id="274" r:id="rId8"/>
    <p:sldId id="278" r:id="rId9"/>
    <p:sldId id="275" r:id="rId10"/>
    <p:sldId id="279" r:id="rId11"/>
    <p:sldId id="280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5968" autoAdjust="0"/>
  </p:normalViewPr>
  <p:slideViewPr>
    <p:cSldViewPr>
      <p:cViewPr>
        <p:scale>
          <a:sx n="90" d="100"/>
          <a:sy n="90" d="100"/>
        </p:scale>
        <p:origin x="-594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10153267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VY_32_INOVACE_1854_STŘEDOVĚ_SOUMĚRNÉ_OBRAZCE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Určování středově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osově souměrných obrazců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zopakování středové souměrnosti a určování středově a osově souměrných obrazců.</a:t>
            </a: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26. 11.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středová souměrnost, osová souměrnost, střed souměrnosti, středově souměrné obrazce, osově souměrné obrazce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profesor\AppData\Local\Microsoft\Windows\Temporary Internet Files\Content.IE5\SN04JUDD\MP9003829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6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647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719064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Narýsujte si ve čtvercové síti písmeno L. Vyznačte si na něm bod S  tak, jak je na obrázku. Sestrojte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 ve středové souměrnosti se středem S.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0557578"/>
              </p:ext>
            </p:extLst>
          </p:nvPr>
        </p:nvGraphicFramePr>
        <p:xfrm>
          <a:off x="1619672" y="2060848"/>
          <a:ext cx="6096000" cy="44644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676672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850712" y="4120517"/>
            <a:ext cx="3786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84110" y="444368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5764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71906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14795707"/>
              </p:ext>
            </p:extLst>
          </p:nvPr>
        </p:nvGraphicFramePr>
        <p:xfrm>
          <a:off x="1547664" y="1700808"/>
          <a:ext cx="6096000" cy="44644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676672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809389" y="3794966"/>
            <a:ext cx="3786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84110" y="444368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479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Středová souměrnost: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zobrazení, které zachovává shodnost vzoru  a obrazu</a:t>
            </a:r>
          </a:p>
          <a:p>
            <a:r>
              <a:rPr lang="cs-CZ" dirty="0" smtClean="0"/>
              <a:t>obrazem úsečky </a:t>
            </a:r>
            <a:r>
              <a:rPr lang="cs-CZ" b="1" dirty="0" smtClean="0"/>
              <a:t>AB</a:t>
            </a:r>
            <a:r>
              <a:rPr lang="cs-CZ" dirty="0" smtClean="0"/>
              <a:t> je úsečka </a:t>
            </a:r>
            <a:r>
              <a:rPr lang="cs-CZ" b="1" dirty="0" smtClean="0"/>
              <a:t>A´B´ </a:t>
            </a:r>
            <a:r>
              <a:rPr lang="cs-CZ" dirty="0" smtClean="0"/>
              <a:t>shodná       a rovnoběžná s úsečkou </a:t>
            </a:r>
            <a:r>
              <a:rPr lang="cs-CZ" b="1" dirty="0" smtClean="0"/>
              <a:t>AB</a:t>
            </a:r>
          </a:p>
          <a:p>
            <a:r>
              <a:rPr lang="cs-CZ" dirty="0"/>
              <a:t>o</a:t>
            </a:r>
            <a:r>
              <a:rPr lang="cs-CZ" dirty="0" smtClean="0"/>
              <a:t>brazem přímky </a:t>
            </a:r>
            <a:r>
              <a:rPr lang="cs-CZ" b="1" dirty="0" smtClean="0"/>
              <a:t>p</a:t>
            </a:r>
            <a:r>
              <a:rPr lang="cs-CZ" dirty="0" smtClean="0"/>
              <a:t> je přímka </a:t>
            </a:r>
            <a:r>
              <a:rPr lang="cs-CZ" b="1" dirty="0" smtClean="0"/>
              <a:t>p´</a:t>
            </a:r>
            <a:r>
              <a:rPr lang="cs-CZ" dirty="0" smtClean="0"/>
              <a:t> s ní rovnoběžná</a:t>
            </a:r>
          </a:p>
          <a:p>
            <a:r>
              <a:rPr lang="cs-CZ" dirty="0" smtClean="0"/>
              <a:t>obrazem úhlu </a:t>
            </a:r>
            <a:r>
              <a:rPr lang="cs-CZ" b="1" dirty="0" smtClean="0"/>
              <a:t>AVB</a:t>
            </a:r>
            <a:r>
              <a:rPr lang="cs-CZ" dirty="0" smtClean="0"/>
              <a:t> je s ním shodný úhel </a:t>
            </a:r>
            <a:r>
              <a:rPr lang="cs-CZ" b="1" dirty="0" smtClean="0"/>
              <a:t>A´V´B´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5649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Souměrné obrazce: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92897"/>
            <a:ext cx="8229600" cy="2736304"/>
          </a:xfrm>
        </p:spPr>
        <p:txBody>
          <a:bodyPr/>
          <a:lstStyle/>
          <a:p>
            <a:r>
              <a:rPr lang="cs-CZ" b="1" dirty="0" smtClean="0"/>
              <a:t>Pokus se určit, zda se na následujících obrazcích jedná o souměrné obrazce. </a:t>
            </a:r>
          </a:p>
          <a:p>
            <a:r>
              <a:rPr lang="cs-CZ" b="1" dirty="0" smtClean="0"/>
              <a:t>Pokud ano, rozhodni, zda se jedná o osově nebo středově souměrné obrazce. </a:t>
            </a:r>
          </a:p>
          <a:p>
            <a:r>
              <a:rPr lang="cs-CZ" b="1" dirty="0" smtClean="0"/>
              <a:t>Vyznač střed nebo osu souměrnosti.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7652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ofesor\AppData\Local\Microsoft\Windows\Temporary Internet Files\Content.IE5\3MY0R3ID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864" y="736614"/>
            <a:ext cx="228763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MQRYM183\MP9002161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56803"/>
            <a:ext cx="3657600" cy="199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fesor\AppData\Local\Microsoft\Windows\Temporary Internet Files\Content.IE5\2IHQ4M9J\MP9004236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1631" y="2501585"/>
            <a:ext cx="374441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profesor\AppData\Local\Microsoft\Windows\Temporary Internet Files\Content.IE5\2IHQ4M9J\MP9004236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4664"/>
            <a:ext cx="374441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rofesor\AppData\Local\Microsoft\Windows\Temporary Internet Files\Content.IE5\3MY0R3ID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865" y="2708920"/>
            <a:ext cx="228763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ousměrná svislá šipka 3"/>
          <p:cNvSpPr/>
          <p:nvPr/>
        </p:nvSpPr>
        <p:spPr>
          <a:xfrm>
            <a:off x="3738629" y="845048"/>
            <a:ext cx="936104" cy="3911755"/>
          </a:xfrm>
          <a:prstGeom prst="up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3563888" y="5069880"/>
            <a:ext cx="1224135" cy="1312339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Čtyřcípá hvězda 2"/>
          <p:cNvSpPr/>
          <p:nvPr/>
        </p:nvSpPr>
        <p:spPr>
          <a:xfrm>
            <a:off x="179512" y="5168623"/>
            <a:ext cx="914400" cy="9144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ymbol „Zákaz“ 6"/>
          <p:cNvSpPr/>
          <p:nvPr/>
        </p:nvSpPr>
        <p:spPr>
          <a:xfrm>
            <a:off x="1311532" y="5069880"/>
            <a:ext cx="1604283" cy="159948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Šipka nahoru 7"/>
          <p:cNvSpPr/>
          <p:nvPr/>
        </p:nvSpPr>
        <p:spPr>
          <a:xfrm>
            <a:off x="8396047" y="692696"/>
            <a:ext cx="484632" cy="374441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Blesk 8"/>
          <p:cNvSpPr/>
          <p:nvPr/>
        </p:nvSpPr>
        <p:spPr>
          <a:xfrm rot="2427242">
            <a:off x="2636885" y="1573924"/>
            <a:ext cx="914400" cy="914400"/>
          </a:xfrm>
          <a:prstGeom prst="lightningBol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Blesk 14"/>
          <p:cNvSpPr/>
          <p:nvPr/>
        </p:nvSpPr>
        <p:spPr>
          <a:xfrm rot="13332459">
            <a:off x="2724292" y="2889909"/>
            <a:ext cx="914400" cy="914400"/>
          </a:xfrm>
          <a:prstGeom prst="lightningBol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0804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7" grpId="0" animBg="1"/>
      <p:bldP spid="8" grpId="0" animBg="1"/>
      <p:bldP spid="9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Porovnej čtverec a obdélník: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32856" y="1772816"/>
            <a:ext cx="669674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Jsou osově souměrné?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mají os souměrnosti?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Jsou středově souměrné?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leží jejich střed souměrnosti?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78909" y="2015935"/>
            <a:ext cx="1202432" cy="122413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27984" y="1966660"/>
            <a:ext cx="2952328" cy="122413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325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 se můžete setkat se středovou souměrností?</a:t>
            </a:r>
            <a:endParaRPr lang="cs-CZ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apř. ve stavebnictví – architektuře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profesor\AppData\Local\Microsoft\Windows\Temporary Internet Files\Content.IE5\JP5GCROC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92896"/>
            <a:ext cx="3152006" cy="392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3177841"/>
            <a:ext cx="358482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Zkuste vymyslet </a:t>
            </a:r>
          </a:p>
          <a:p>
            <a:r>
              <a:rPr lang="cs-CZ" sz="3200" b="1" dirty="0" smtClean="0"/>
              <a:t>nejvýše trojciferná </a:t>
            </a:r>
          </a:p>
          <a:p>
            <a:r>
              <a:rPr lang="cs-CZ" sz="3200" b="1" dirty="0" smtClean="0"/>
              <a:t>domovní čísla, </a:t>
            </a:r>
          </a:p>
          <a:p>
            <a:r>
              <a:rPr lang="cs-CZ" sz="3200" b="1" dirty="0" smtClean="0"/>
              <a:t>která by byla </a:t>
            </a:r>
          </a:p>
          <a:p>
            <a:r>
              <a:rPr lang="cs-CZ" sz="3200" b="1" dirty="0" smtClean="0"/>
              <a:t>středově souměrná.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812543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1511</TotalTime>
  <Words>256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Snímek 3</vt:lpstr>
      <vt:lpstr>Snímek 4</vt:lpstr>
      <vt:lpstr>Narýsujte si ve čtvercové síti písmeno L. Vyznačte si na něm bod S  tak, jak je na obrázku. Sestrojte jeho obraz ve středové souměrnosti se středem S.</vt:lpstr>
      <vt:lpstr>Řešení:</vt:lpstr>
      <vt:lpstr>Středová souměrnost:</vt:lpstr>
      <vt:lpstr>Souměrné obrazce:</vt:lpstr>
      <vt:lpstr>Snímek 9</vt:lpstr>
      <vt:lpstr>Porovnej čtverec a obdélník:</vt:lpstr>
      <vt:lpstr>Kde  se můžete setkat se středovou souměrností?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Dum</cp:lastModifiedBy>
  <cp:revision>159</cp:revision>
  <dcterms:created xsi:type="dcterms:W3CDTF">2013-03-05T19:40:32Z</dcterms:created>
  <dcterms:modified xsi:type="dcterms:W3CDTF">2013-12-13T11:54:56Z</dcterms:modified>
</cp:coreProperties>
</file>