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71" r:id="rId5"/>
    <p:sldId id="272" r:id="rId6"/>
    <p:sldId id="273" r:id="rId7"/>
    <p:sldId id="274" r:id="rId8"/>
    <p:sldId id="279" r:id="rId9"/>
    <p:sldId id="275" r:id="rId10"/>
    <p:sldId id="277" r:id="rId11"/>
    <p:sldId id="27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14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462725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VY_32_INOVACE_1855_SMÍŠENÁ_ČÍSLA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Převádění zlomků na smíšená čísla  a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naopak.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200" b="1" dirty="0" smtClean="0">
                <a:solidFill>
                  <a:schemeClr val="tx2"/>
                </a:solidFill>
              </a:rPr>
              <a:t>vyvození pojmu smíšené číslo, převádění zlomků na smíšená čísla a převádění smíšených čísel na zlomky.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</a:t>
            </a:r>
            <a:r>
              <a:rPr lang="cs-CZ" sz="3600" dirty="0" smtClean="0"/>
              <a:t>27. </a:t>
            </a:r>
            <a:r>
              <a:rPr lang="cs-CZ" sz="3600" dirty="0" smtClean="0"/>
              <a:t>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</a:t>
            </a:r>
            <a:r>
              <a:rPr lang="cs-CZ" sz="3600" dirty="0" smtClean="0"/>
              <a:t>smíšené číslo, celek, čitatel, jmenovatel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2731" y="2636912"/>
            <a:ext cx="801854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SMÍŠENÁ ČÍSLA</a:t>
            </a:r>
            <a:endParaRPr lang="cs-CZ" sz="9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927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AppData\Local\Microsoft\Windows\Temporary Internet Files\Content.IE5\H2AQIMLH\MP900422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396044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N2JUKN2C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20788"/>
            <a:ext cx="159393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rofesor\AppData\Local\Microsoft\Windows\Temporary Internet Files\Content.IE5\N2JUKN2C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86" y="1520788"/>
            <a:ext cx="159393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35696" y="3980029"/>
                <a:ext cx="1547218" cy="6171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1 celek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980029"/>
                <a:ext cx="1547218" cy="617157"/>
              </a:xfrm>
              <a:prstGeom prst="rect">
                <a:avLst/>
              </a:prstGeom>
              <a:blipFill rotWithShape="1">
                <a:blip r:embed="rId4"/>
                <a:stretch>
                  <a:fillRect l="-5906" b="-9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546102" y="3960086"/>
                <a:ext cx="36580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6102" y="3960086"/>
                <a:ext cx="365805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Obdélník 5"/>
              <p:cNvSpPr/>
              <p:nvPr/>
            </p:nvSpPr>
            <p:spPr>
              <a:xfrm>
                <a:off x="7455516" y="3960086"/>
                <a:ext cx="36580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5516" y="3960086"/>
                <a:ext cx="365806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067944" y="3850954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10" name="Obdélník 9"/>
          <p:cNvSpPr/>
          <p:nvPr/>
        </p:nvSpPr>
        <p:spPr>
          <a:xfrm>
            <a:off x="6508079" y="3873110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/>
              <a:t>+</a:t>
            </a:r>
            <a:endParaRPr lang="cs-CZ" sz="4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2265025" y="5229200"/>
                <a:ext cx="5339732" cy="8038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celkem …  10 kousků pizzy 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5025" y="5229200"/>
                <a:ext cx="5339732" cy="803810"/>
              </a:xfrm>
              <a:prstGeom prst="rect">
                <a:avLst/>
              </a:prstGeom>
              <a:blipFill rotWithShape="1">
                <a:blip r:embed="rId7"/>
                <a:stretch>
                  <a:fillRect l="-2971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380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620688"/>
                <a:ext cx="8229600" cy="6048672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44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b="1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dirty="0" smtClean="0"/>
                  <a:t>          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5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400" dirty="0" smtClean="0"/>
                  <a:t>4  (čitatel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400" dirty="0" smtClean="0"/>
                  <a:t> jmenovatel) 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620688"/>
                <a:ext cx="8229600" cy="6048672"/>
              </a:xfrm>
              <a:blipFill rotWithShape="1">
                <a:blip r:embed="rId2"/>
                <a:stretch>
                  <a:fillRect l="-1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4644008" y="21404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940152" y="2054312"/>
                <a:ext cx="2016224" cy="6200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z</a:t>
                </a:r>
                <a:r>
                  <a:rPr lang="cs-CZ" sz="2400" dirty="0" smtClean="0"/>
                  <a:t>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4 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</a:rPr>
                      <m:t>1</m:t>
                    </m:r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2054312"/>
                <a:ext cx="2016224" cy="620042"/>
              </a:xfrm>
              <a:prstGeom prst="rect">
                <a:avLst/>
              </a:prstGeom>
              <a:blipFill rotWithShape="1">
                <a:blip r:embed="rId3"/>
                <a:stretch>
                  <a:fillRect l="-4532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 flipH="1">
                <a:off x="899592" y="3665865"/>
                <a:ext cx="7272808" cy="39127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400" b="1" dirty="0"/>
                  <a:t>  ,</a:t>
                </a: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dirty="0" smtClean="0"/>
                  <a:t>   …  se dají vyjádřit ve tvaru </a:t>
                </a:r>
                <a:r>
                  <a:rPr lang="cs-CZ" sz="2400" u="sng" dirty="0" smtClean="0"/>
                  <a:t>smíšeného čísla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10 : 8 = 1 (zb.2)      </a:t>
                </a:r>
                <a:r>
                  <a:rPr lang="cs-CZ" sz="2400" dirty="0" smtClean="0">
                    <a:sym typeface="Wingdings" panose="05000000000000000000" pitchFamily="2" charset="2"/>
                  </a:rPr>
                  <a:t>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</a:rPr>
                  <a:t> = 1</a:t>
                </a:r>
                <a:r>
                  <a:rPr lang="cs-CZ" sz="2400" b="1" dirty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  5 : 4 = 1 (zb.1)      </a:t>
                </a:r>
                <a:r>
                  <a:rPr lang="cs-CZ" sz="2400" dirty="0" smtClean="0">
                    <a:sym typeface="Wingdings" panose="05000000000000000000" pitchFamily="2" charset="2"/>
                  </a:rPr>
                  <a:t>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endParaRPr lang="cs-CZ" sz="2400" dirty="0" smtClean="0"/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899592" y="3665865"/>
                <a:ext cx="7272808" cy="3912738"/>
              </a:xfrm>
              <a:prstGeom prst="rect">
                <a:avLst/>
              </a:prstGeom>
              <a:blipFill rotWithShape="1">
                <a:blip r:embed="rId4"/>
                <a:stretch>
                  <a:fillRect l="-1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349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b="1" dirty="0"/>
                      <m:t>1 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dirty="0" smtClean="0"/>
                  <a:t>    … </a:t>
                </a:r>
                <a:r>
                  <a:rPr lang="cs-CZ" b="1" u="sng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smíšené číslo</a:t>
                </a:r>
                <a:endParaRPr lang="cs-CZ" b="1" u="sng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V="1">
            <a:off x="1547664" y="1052736"/>
            <a:ext cx="72008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3528" y="2578797"/>
            <a:ext cx="244827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07434" y="2708920"/>
            <a:ext cx="16804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přirozené číslo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počet celků</a:t>
            </a:r>
          </a:p>
          <a:p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3059832" y="980728"/>
            <a:ext cx="1728192" cy="1598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907942" y="2578797"/>
            <a:ext cx="239225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05319" y="2712831"/>
            <a:ext cx="1997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lomek</a:t>
            </a:r>
          </a:p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enší než 1 celek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539552" y="4149080"/>
                <a:ext cx="7879531" cy="17909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/>
                      <m:t>1 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2800" b="1" i="1">
                        <a:latin typeface="Cambria Math"/>
                      </a:rPr>
                      <m:t> </m:t>
                    </m:r>
                    <m:r>
                      <a:rPr lang="cs-CZ" sz="2800" b="1" i="1" smtClean="0">
                        <a:latin typeface="Cambria Math"/>
                      </a:rPr>
                      <m:t>   …..    </m:t>
                    </m:r>
                    <m:r>
                      <a:rPr lang="cs-CZ" sz="2800" b="1" i="0" smtClean="0">
                        <a:latin typeface="Cambria Math"/>
                      </a:rPr>
                      <m:t>č</m:t>
                    </m:r>
                  </m:oMath>
                </a14:m>
                <a:r>
                  <a:rPr lang="cs-CZ" sz="2800" dirty="0" smtClean="0"/>
                  <a:t>teme: </a:t>
                </a:r>
                <a:r>
                  <a:rPr lang="cs-CZ" sz="2800" b="1" dirty="0" smtClean="0"/>
                  <a:t>JEDEN CELEK A JEDNA ČTVRTINA</a:t>
                </a:r>
              </a:p>
              <a:p>
                <a:endParaRPr lang="cs-CZ" sz="2800" b="1" dirty="0" smtClean="0"/>
              </a:p>
              <a:p>
                <a:r>
                  <a:rPr lang="cs-CZ" sz="2800" dirty="0" smtClean="0"/>
                  <a:t>5 </a:t>
                </a:r>
                <a:r>
                  <a:rPr lang="cs-CZ" sz="2800" dirty="0"/>
                  <a:t>: 4 = 1 (zb.1)</a:t>
                </a:r>
                <a:r>
                  <a:rPr lang="cs-CZ" sz="2800" b="1" dirty="0" smtClean="0"/>
                  <a:t>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 smtClean="0"/>
                  <a:t> = 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149080"/>
                <a:ext cx="7879531" cy="1790939"/>
              </a:xfrm>
              <a:prstGeom prst="rect">
                <a:avLst/>
              </a:prstGeom>
              <a:blipFill rotWithShape="1">
                <a:blip r:embed="rId3"/>
                <a:stretch>
                  <a:fillRect l="-1625" b="-30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2051720" y="6182040"/>
            <a:ext cx="1262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očet celků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60240" y="6113393"/>
            <a:ext cx="2440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očet zbývajících čtvrtin</a:t>
            </a: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41" name="Přímá spojnice se šipkou 40"/>
          <p:cNvCxnSpPr/>
          <p:nvPr/>
        </p:nvCxnSpPr>
        <p:spPr>
          <a:xfrm flipH="1" flipV="1">
            <a:off x="1763688" y="5733256"/>
            <a:ext cx="624206" cy="56480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8" idx="3"/>
          </p:cNvCxnSpPr>
          <p:nvPr/>
        </p:nvCxnSpPr>
        <p:spPr>
          <a:xfrm flipV="1">
            <a:off x="3313989" y="5733256"/>
            <a:ext cx="1165328" cy="63345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 flipV="1">
            <a:off x="2555776" y="5589240"/>
            <a:ext cx="2736304" cy="59280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 flipV="1">
            <a:off x="4932040" y="5517232"/>
            <a:ext cx="1008112" cy="66480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07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3" grpId="0" animBg="1"/>
      <p:bldP spid="14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0800000">
            <a:off x="1021903" y="1052736"/>
            <a:ext cx="864096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71599" y="51188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2060848"/>
            <a:ext cx="479823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zlomky, které </a:t>
            </a: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větší než jeden</a:t>
            </a: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celek, se dají vyjádřit </a:t>
            </a: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tvaru celku a zlomku.</a:t>
            </a:r>
            <a:endParaRPr lang="cs-CZ" sz="36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1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Upravte zlomky na základní tvar a pak je převeďte na smíšená čísla: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= </a:t>
                </a: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749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b="1" dirty="0" smtClean="0"/>
                  <a:t>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27 : 8 = 3 (zb.3)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55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b="1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dirty="0" smtClean="0"/>
                  <a:t>                   21 : 11 = 1 (zb.10)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b="1" dirty="0" smtClean="0"/>
                  <a:t>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b="1" dirty="0" smtClean="0"/>
                  <a:t>                 </a:t>
                </a:r>
                <a:r>
                  <a:rPr lang="cs-CZ" dirty="0" smtClean="0"/>
                  <a:t>101 : 20 = 5 (zb.1)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973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 smíšeného čísla na zlomek: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AutoNum type="arabicPeriod"/>
                </a:pPr>
                <a:r>
                  <a:rPr lang="cs-CZ" dirty="0" smtClean="0"/>
                  <a:t>způsob: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                     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= 4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𝟎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b="1" i="0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2. způsob: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                    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b="1" dirty="0" smtClean="0"/>
                  <a:t>= </a:t>
                </a:r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 + </m:t>
                        </m:r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b="1" i="0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0">
                            <a:solidFill>
                              <a:schemeClr val="tx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472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1428</TotalTime>
  <Words>469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"1 "  1/4    … smíšené číslo</vt:lpstr>
      <vt:lpstr>Prezentace aplikace PowerPoint</vt:lpstr>
      <vt:lpstr>Upravte zlomky na základní tvar a pak je převeďte na smíšená čísla:</vt:lpstr>
      <vt:lpstr>Řešení:</vt:lpstr>
      <vt:lpstr>Převod smíšeného čísla na zlomek: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149</cp:revision>
  <dcterms:created xsi:type="dcterms:W3CDTF">2013-03-05T19:40:32Z</dcterms:created>
  <dcterms:modified xsi:type="dcterms:W3CDTF">2013-11-27T20:08:33Z</dcterms:modified>
</cp:coreProperties>
</file>