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70" r:id="rId4"/>
    <p:sldId id="271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5968" autoAdjust="0"/>
  </p:normalViewPr>
  <p:slideViewPr>
    <p:cSldViewPr>
      <p:cViewPr>
        <p:scale>
          <a:sx n="90" d="100"/>
          <a:sy n="90" d="100"/>
        </p:scale>
        <p:origin x="-816" y="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D1E59F-2929-46FB-82DA-4738949BDBC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E7C83-8877-48BB-A00E-B6F242F0BC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594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6202592"/>
              </p:ext>
            </p:extLst>
          </p:nvPr>
        </p:nvGraphicFramePr>
        <p:xfrm>
          <a:off x="1403648" y="3573016"/>
          <a:ext cx="6522734" cy="16081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45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VY_32_INOVACE_1856_ZLOMKY_A_DESETINNÁ_ČÍSLA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Převádění zlomků na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desetinná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čísla 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 a naopak.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45638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7.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</a:t>
            </a:r>
            <a:r>
              <a:rPr lang="cs-CZ" sz="3200" b="1" dirty="0" smtClean="0">
                <a:solidFill>
                  <a:schemeClr val="tx2"/>
                </a:solidFill>
              </a:rPr>
              <a:t>procvičování převádění </a:t>
            </a:r>
            <a:r>
              <a:rPr lang="cs-CZ" sz="3200" b="1" dirty="0" smtClean="0">
                <a:solidFill>
                  <a:schemeClr val="tx2"/>
                </a:solidFill>
              </a:rPr>
              <a:t>zlomků na </a:t>
            </a:r>
            <a:r>
              <a:rPr lang="cs-CZ" sz="3200" b="1" dirty="0" smtClean="0">
                <a:solidFill>
                  <a:schemeClr val="tx2"/>
                </a:solidFill>
              </a:rPr>
              <a:t>desetinná čísla a naopak. Také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</a:t>
            </a:r>
            <a:r>
              <a:rPr lang="cs-CZ" sz="3200" b="1" dirty="0" smtClean="0">
                <a:solidFill>
                  <a:schemeClr val="tx2"/>
                </a:solidFill>
              </a:rPr>
              <a:t>na vyvození pojmu periodické číslo.</a:t>
            </a:r>
            <a:endParaRPr lang="cs-CZ" sz="3200" b="1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</a:t>
            </a:r>
            <a:r>
              <a:rPr lang="cs-CZ" sz="3600" dirty="0" smtClean="0"/>
              <a:t>2. 12. </a:t>
            </a:r>
            <a:r>
              <a:rPr lang="cs-CZ" sz="3600" dirty="0" smtClean="0"/>
              <a:t>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zlomek, smíšené číslo, celek, čitatel, </a:t>
            </a:r>
            <a:r>
              <a:rPr lang="cs-CZ" sz="3600" dirty="0" smtClean="0"/>
              <a:t>jmenovatel, desetinné číslo, periodické číslo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1784" y="1052736"/>
            <a:ext cx="7341240" cy="452431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Zlomky </a:t>
            </a:r>
          </a:p>
          <a:p>
            <a:pPr algn="ctr"/>
            <a:r>
              <a:rPr lang="cs-CZ" sz="9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 desetinná </a:t>
            </a:r>
          </a:p>
          <a:p>
            <a:pPr algn="ctr"/>
            <a:r>
              <a:rPr lang="cs-CZ" sz="9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čísla</a:t>
            </a:r>
            <a:endParaRPr lang="cs-CZ" sz="9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927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0800000">
            <a:off x="1021903" y="1052736"/>
            <a:ext cx="864096" cy="352839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971599" y="511887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051719" y="1631461"/>
            <a:ext cx="716741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Zlomky převádíme na desetinná čísla </a:t>
            </a:r>
          </a:p>
          <a:p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dvěma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způsoby:</a:t>
            </a:r>
          </a:p>
          <a:p>
            <a:pPr marL="742950" indent="-742950">
              <a:buAutoNum type="arabicParenR"/>
            </a:pPr>
            <a:r>
              <a:rPr lang="cs-CZ" sz="36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rožšířením</a:t>
            </a: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(krácením) zlomků</a:t>
            </a:r>
          </a:p>
          <a:p>
            <a:r>
              <a:rPr lang="cs-CZ" sz="3600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desetinné zlomky</a:t>
            </a:r>
          </a:p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   dělením čitatele jmenovatelem</a:t>
            </a:r>
          </a:p>
          <a:p>
            <a:endParaRPr lang="cs-CZ" sz="3600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41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742950" indent="-742950" algn="l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rožšířením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(krácením) zlomků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desetinné zlomky</a:t>
            </a:r>
            <a:endParaRPr lang="cs-CZ" sz="28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=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0,02</a:t>
                </a:r>
              </a:p>
              <a:p>
                <a:endParaRPr lang="cs-CZ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=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0,25</a:t>
                </a:r>
                <a:endParaRPr lang="cs-CZ" b="1" dirty="0">
                  <a:solidFill>
                    <a:srgbClr val="C00000"/>
                  </a:solidFill>
                </a:endParaRPr>
              </a:p>
              <a:p>
                <a:endParaRPr lang="cs-CZ" b="1" dirty="0" smtClean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rgbClr val="C00000"/>
                    </a:solidFill>
                  </a:rPr>
                  <a:t> =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0,03</a:t>
                </a:r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1693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dělením čitatele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jmenovatelem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2 : 5 =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0,4</a:t>
                </a:r>
              </a:p>
              <a:p>
                <a:endParaRPr lang="cs-CZ" b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20</m:t>
                        </m:r>
                      </m:den>
                    </m:f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1 : 20 =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0,05</a:t>
                </a:r>
              </a:p>
              <a:p>
                <a:endParaRPr lang="cs-CZ" b="1" dirty="0">
                  <a:solidFill>
                    <a:srgbClr val="C00000"/>
                  </a:solidFill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9 : 2 = </a:t>
                </a:r>
                <a:r>
                  <a:rPr lang="cs-CZ" b="1" dirty="0" smtClean="0">
                    <a:solidFill>
                      <a:srgbClr val="C00000"/>
                    </a:solidFill>
                  </a:rPr>
                  <a:t>4,5</a:t>
                </a:r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946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Převáděj zlomky na desetinná čísla: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3034680" cy="5429200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50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20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3034680" cy="542920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403648" y="1692097"/>
            <a:ext cx="7040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0,8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03648" y="3140968"/>
            <a:ext cx="912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0,06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7" y="4581128"/>
            <a:ext cx="7040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0,4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6" y="6021288"/>
            <a:ext cx="7040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0,3</a:t>
            </a:r>
            <a:endParaRPr lang="cs-CZ" sz="3200" dirty="0"/>
          </a:p>
        </p:txBody>
      </p:sp>
      <p:sp>
        <p:nvSpPr>
          <p:cNvPr id="8" name="Veselý obličej 7"/>
          <p:cNvSpPr/>
          <p:nvPr/>
        </p:nvSpPr>
        <p:spPr>
          <a:xfrm>
            <a:off x="4067944" y="2348880"/>
            <a:ext cx="3384376" cy="3456384"/>
          </a:xfrm>
          <a:prstGeom prst="smileyFac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75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Periodická čísla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3466728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= 5 : 3 = 1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,66...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2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0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C0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      20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C0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        2</a:t>
                </a:r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C0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         :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3466728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427984" y="2420888"/>
            <a:ext cx="21210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</a:rPr>
              <a:t>1,66… = 1,6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51892" y="198884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/>
                </a:solidFill>
              </a:rPr>
              <a:t>_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3212976"/>
            <a:ext cx="612712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/>
              <a:buChar char="à"/>
            </a:pPr>
            <a:r>
              <a:rPr lang="cs-CZ" dirty="0">
                <a:sym typeface="Wingdings" panose="05000000000000000000" pitchFamily="2" charset="2"/>
              </a:rPr>
              <a:t>č</a:t>
            </a:r>
            <a:r>
              <a:rPr lang="cs-CZ" dirty="0" smtClean="0">
                <a:sym typeface="Wingdings" panose="05000000000000000000" pitchFamily="2" charset="2"/>
              </a:rPr>
              <a:t>teme:</a:t>
            </a:r>
            <a:r>
              <a:rPr lang="cs-CZ" b="1" dirty="0" smtClean="0">
                <a:solidFill>
                  <a:schemeClr val="accent3"/>
                </a:solidFill>
                <a:sym typeface="Wingdings" panose="05000000000000000000" pitchFamily="2" charset="2"/>
              </a:rPr>
              <a:t> „jedna celá 6 periodických“</a:t>
            </a:r>
            <a:endParaRPr lang="cs-CZ" dirty="0" smtClean="0">
              <a:sym typeface="Wingdings" panose="05000000000000000000" pitchFamily="2" charset="2"/>
            </a:endParaRPr>
          </a:p>
          <a:p>
            <a:pPr marL="285750" indent="-285750">
              <a:buFont typeface="Wingdings"/>
              <a:buChar char="à"/>
            </a:pPr>
            <a:r>
              <a:rPr lang="cs-CZ" dirty="0" smtClean="0">
                <a:sym typeface="Wingdings" panose="05000000000000000000" pitchFamily="2" charset="2"/>
              </a:rPr>
              <a:t>nad opakující se číslicí píšeme vodorovnou čárku</a:t>
            </a:r>
          </a:p>
          <a:p>
            <a:pPr marL="285750" indent="-285750">
              <a:buFont typeface="Wingdings"/>
              <a:buChar char="à"/>
            </a:pPr>
            <a:r>
              <a:rPr lang="cs-CZ" dirty="0"/>
              <a:t>ř</a:t>
            </a:r>
            <a:r>
              <a:rPr lang="cs-CZ" dirty="0" smtClean="0"/>
              <a:t>íkáme jí </a:t>
            </a:r>
            <a:r>
              <a:rPr lang="cs-CZ" u="sng" dirty="0" smtClean="0"/>
              <a:t>pruh</a:t>
            </a:r>
          </a:p>
          <a:p>
            <a:pPr marL="285750" indent="-285750">
              <a:buFont typeface="Wingdings"/>
              <a:buChar char="à"/>
            </a:pPr>
            <a:r>
              <a:rPr lang="cs-CZ" dirty="0"/>
              <a:t>s</a:t>
            </a:r>
            <a:r>
              <a:rPr lang="cs-CZ" dirty="0" smtClean="0"/>
              <a:t>kupinu opakujících se číslic nazýváme </a:t>
            </a:r>
            <a:r>
              <a:rPr lang="cs-CZ" b="1" dirty="0" smtClean="0"/>
              <a:t>perioda</a:t>
            </a:r>
          </a:p>
          <a:p>
            <a:pPr marL="285750" indent="-285750">
              <a:buFont typeface="Wingdings"/>
              <a:buChar char="à"/>
            </a:pPr>
            <a:r>
              <a:rPr lang="cs-CZ" dirty="0" smtClean="0"/>
              <a:t>skupina číslic před periodou = </a:t>
            </a:r>
            <a:r>
              <a:rPr lang="cs-CZ" u="sng" dirty="0" smtClean="0"/>
              <a:t>předperioda</a:t>
            </a:r>
          </a:p>
          <a:p>
            <a:pPr marL="285750" indent="-285750">
              <a:buFont typeface="Wingdings"/>
              <a:buChar char="à"/>
            </a:pPr>
            <a:r>
              <a:rPr lang="cs-CZ" dirty="0"/>
              <a:t>j</a:t>
            </a:r>
            <a:r>
              <a:rPr lang="cs-CZ" dirty="0" smtClean="0"/>
              <a:t>sou to desetinná čísla s </a:t>
            </a:r>
            <a:r>
              <a:rPr lang="cs-CZ" u="sng" dirty="0" smtClean="0"/>
              <a:t>neukončeným desetinným rozvojem</a:t>
            </a:r>
          </a:p>
          <a:p>
            <a:pPr marL="285750" indent="-285750">
              <a:buFont typeface="Wingdings"/>
              <a:buChar char="à"/>
            </a:pPr>
            <a:r>
              <a:rPr lang="cs-CZ" dirty="0"/>
              <a:t>n</a:t>
            </a:r>
            <a:r>
              <a:rPr lang="cs-CZ" dirty="0" smtClean="0"/>
              <a:t>ahrazujeme je zaokrouhlenými desetinnými čísly</a:t>
            </a:r>
          </a:p>
          <a:p>
            <a:pPr marL="285750" indent="-285750">
              <a:buFont typeface="Wingdings"/>
              <a:buChar char="à"/>
            </a:pPr>
            <a:r>
              <a:rPr lang="cs-CZ" b="1" dirty="0" smtClean="0">
                <a:solidFill>
                  <a:schemeClr val="accent3"/>
                </a:solidFill>
              </a:rPr>
              <a:t>1,66… = 1,7</a:t>
            </a:r>
            <a:endParaRPr lang="cs-CZ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34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Převod desetinných čísel na zlomky: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	   0,5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		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𝟐𝟎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dirty="0" smtClean="0"/>
                  <a:t>POSTUP:</a:t>
                </a:r>
                <a:endParaRPr lang="cs-CZ" b="1" dirty="0"/>
              </a:p>
              <a:p>
                <a:pPr marL="514350" indent="-514350">
                  <a:buFont typeface="+mj-lt"/>
                  <a:buAutoNum type="arabicParenR"/>
                </a:pPr>
                <a:r>
                  <a:rPr lang="cs-CZ" sz="2400" dirty="0"/>
                  <a:t>z</a:t>
                </a:r>
                <a:r>
                  <a:rPr lang="cs-CZ" sz="2400" dirty="0" smtClean="0"/>
                  <a:t>apíšeme desetinné číslo pomocí desetinného zlomku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2)    zkrátíme desetinný zlomek do základního tvaru</a:t>
                </a:r>
                <a:endParaRPr lang="cs-CZ" sz="24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5663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Převáděj desetinná čísla na zlomky: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250704" cy="4525963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0,9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1,6 = 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23,4 =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0,32 =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2064471" y="1432687"/>
                <a:ext cx="663963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64471" y="1432687"/>
                <a:ext cx="663963" cy="90178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ovéPole 5"/>
              <p:cNvSpPr txBox="1"/>
              <p:nvPr/>
            </p:nvSpPr>
            <p:spPr>
              <a:xfrm>
                <a:off x="2087118" y="2564904"/>
                <a:ext cx="465191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7118" y="2564904"/>
                <a:ext cx="465191" cy="90178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2112125" y="3861048"/>
                <a:ext cx="862737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117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2125" y="3861048"/>
                <a:ext cx="862737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2112125" y="4880606"/>
                <a:ext cx="663963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rgbClr val="C00000"/>
                              </a:solidFill>
                              <a:latin typeface="Cambria Math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2125" y="4880606"/>
                <a:ext cx="663963" cy="9017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Veselý obličej 8"/>
          <p:cNvSpPr/>
          <p:nvPr/>
        </p:nvSpPr>
        <p:spPr>
          <a:xfrm>
            <a:off x="3995936" y="2132856"/>
            <a:ext cx="3240360" cy="3096344"/>
          </a:xfrm>
          <a:prstGeom prst="smileyFac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363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7" grpId="0"/>
      <p:bldP spid="8" grpId="0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1527</TotalTime>
  <Words>347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1. rožšířením (krácením) zlomků na desetinné zlomky</vt:lpstr>
      <vt:lpstr>2. dělením čitatele jmenovatelem</vt:lpstr>
      <vt:lpstr>Převáděj zlomky na desetinná čísla:</vt:lpstr>
      <vt:lpstr>Periodická čísla</vt:lpstr>
      <vt:lpstr>Převod desetinných čísel na zlomky:</vt:lpstr>
      <vt:lpstr>Převáděj desetinná čísla na zlomky: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157</cp:revision>
  <dcterms:created xsi:type="dcterms:W3CDTF">2013-03-05T19:40:32Z</dcterms:created>
  <dcterms:modified xsi:type="dcterms:W3CDTF">2013-12-02T20:37:33Z</dcterms:modified>
</cp:coreProperties>
</file>