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70" r:id="rId4"/>
    <p:sldId id="259" r:id="rId5"/>
    <p:sldId id="261" r:id="rId6"/>
    <p:sldId id="263" r:id="rId7"/>
    <p:sldId id="264" r:id="rId8"/>
    <p:sldId id="269" r:id="rId9"/>
    <p:sldId id="267" r:id="rId10"/>
    <p:sldId id="265" r:id="rId11"/>
    <p:sldId id="266" r:id="rId12"/>
    <p:sldId id="268" r:id="rId13"/>
    <p:sldId id="260" r:id="rId14"/>
    <p:sldId id="26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05647-F788-4B56-B5DF-6E8337BC4F2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F55021-09FD-4829-97F5-FF1A2D6069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6871E6-3E65-45A8-955E-2215810B6A2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B2CC5-F746-4267-9C58-E900CA9BB9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9EE30C-EB86-409F-A8B7-41202850053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16194-D82D-42E5-8FC9-6FE18BC8BB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C3764-B05A-49D3-A507-ACDD63AC750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F4E7F-6836-4BCE-904C-30AACB0F19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8BAF7-FD18-4C02-AFF1-723926BE537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DB374A-08C6-4E73-9917-28E1B99E2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896D5-66E7-49DA-AF30-7D3779B604A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16B246-3364-48B1-B79E-04C2EC4A5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4A864E-F94C-4085-B830-108EF87144F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F43B4-FF82-4BC6-8328-69316393E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A6C62A-A4B4-4305-9C23-4F279951535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C5701-D6F3-4398-8228-3126E25E1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C8141-3F24-4C00-A8F9-52D608A8F00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1967A-B0C0-44DD-BA93-4837CE2EE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B4207-ED32-4DDE-8482-CA94A7825B6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254B0-AFCE-412A-B174-4AD1414143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5E74E9-55A5-47EF-9F87-F3DB5BDFBFC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37B22-557D-4D4F-A37E-9E8AEB9512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B6AC99C-FF88-42C4-B35C-082B3F2C27F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26C8E14-C6B1-4217-984B-A8C035FD8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c/c3/Trifolium_arvense_2005.07.11_09.23.43.jpg/258px-Trifolium_arvense_2005.07.11_09.23.43.jpg" TargetMode="External"/><Relationship Id="rId13" Type="http://schemas.openxmlformats.org/officeDocument/2006/relationships/hyperlink" Target="http://upload.wikimedia.org/wikipedia/commons/7/71/Wheat_field.jpg" TargetMode="External"/><Relationship Id="rId3" Type="http://schemas.openxmlformats.org/officeDocument/2006/relationships/hyperlink" Target="http://upload.wikimedia.org/wikipedia/commons/thumb/5/5e/Betula_Pendula_at_Stockholm_University_2005-07-01.jpg/250px-Betula_Pendula_at_Stockholm_University_2005-07-01.jpg" TargetMode="External"/><Relationship Id="rId7" Type="http://schemas.openxmlformats.org/officeDocument/2006/relationships/hyperlink" Target="http://upload.wikimedia.org/wikipedia/commons/thumb/7/7e/DandelionComparison.png/180px-DandelionComparison.png" TargetMode="External"/><Relationship Id="rId12" Type="http://schemas.openxmlformats.org/officeDocument/2006/relationships/hyperlink" Target="http://upload.wikimedia.org/wikipedia/commons/thumb/3/31/Primula_veris_0x.JPG/250px-Primula_veris_0x.JPG" TargetMode="External"/><Relationship Id="rId2" Type="http://schemas.openxmlformats.org/officeDocument/2006/relationships/hyperlink" Target="http://upload.wikimedia.org/wikipedia/commons/thumb/2/20/Picea_sitchensis_forest.jpg/280px-Picea_sitchensis_fore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6/Leucojum_aestivum02.jpg/258px-Leucojum_aestivum02.jpg" TargetMode="External"/><Relationship Id="rId11" Type="http://schemas.openxmlformats.org/officeDocument/2006/relationships/hyperlink" Target="http://upload.wikimedia.org/wikipedia/commons/thumb/a/a6/Urtica_dioica06_ies.jpg/258px-Urtica_dioica06_ies.jpg" TargetMode="External"/><Relationship Id="rId5" Type="http://schemas.openxmlformats.org/officeDocument/2006/relationships/hyperlink" Target="http://upload.wikimedia.org/wikipedia/commons/thumb/4/4d/Avena-sativa.jpg/250px-Avena-sativa.jpg" TargetMode="External"/><Relationship Id="rId10" Type="http://schemas.openxmlformats.org/officeDocument/2006/relationships/hyperlink" Target="http://upload.wikimedia.org/wikipedia/commons/thumb/8/8a/Creeping_butercup_close_800.jpg/258px-Creeping_butercup_close_800.jpg" TargetMode="External"/><Relationship Id="rId4" Type="http://schemas.openxmlformats.org/officeDocument/2006/relationships/hyperlink" Target="http://upload.wikimedia.org/wikipedia/commons/thumb/8/8c/Bellis_perennis_dsc00906.jpg/258px-Bellis_perennis_dsc00906.jpg" TargetMode="External"/><Relationship Id="rId9" Type="http://schemas.openxmlformats.org/officeDocument/2006/relationships/hyperlink" Target="http://upload.wikimedia.org/wikipedia/commons/thumb/1/10/Rosa_canina_flower_Luc_Viatour.JPG/258px-Rosa_canina_flower_Luc_Viatour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d/d2/Karpatsk%C3%A1_ost%C5%99icov%C3%A1_dubohab%C5%99ina.jpg/800px-Karpatsk%C3%A1_ost%C5%99icov%C3%A1_dubohab%C5%99ina.jpg" TargetMode="External"/><Relationship Id="rId3" Type="http://schemas.openxmlformats.org/officeDocument/2006/relationships/hyperlink" Target="http://upload.wikimedia.org/wikipedia/commons/thumb/0/03/Wild_rye.jpg/250px-Wild_rye.jpg" TargetMode="External"/><Relationship Id="rId7" Type="http://schemas.openxmlformats.org/officeDocument/2006/relationships/hyperlink" Target="http://upload.wikimedia.org/wikipedia/commons/thumb/2/2f/Equisetum.sylvaticum.jpg/220px-Equisetum.sylvaticum.jpg" TargetMode="External"/><Relationship Id="rId2" Type="http://schemas.openxmlformats.org/officeDocument/2006/relationships/hyperlink" Target="http://upload.wikimedia.org/wikipedia/commons/thumb/5/52/Escourgeon-Hordeum_vulgare_subsp._vulgare.jpg/250px-Escourgeon-Hordeum_vulgare_subsp._vulga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2/26/Fern_dsc06699.jpg/270px-Fern_dsc06699.jpg" TargetMode="External"/><Relationship Id="rId5" Type="http://schemas.openxmlformats.org/officeDocument/2006/relationships/hyperlink" Target="http://upload.wikimedia.org/wikipedia/commons/thumb/a/a3/Iris_aphylla_a1.jpg/260px-Iris_aphylla_a1.jpg" TargetMode="External"/><Relationship Id="rId10" Type="http://schemas.openxmlformats.org/officeDocument/2006/relationships/hyperlink" Target="http://upload.wikimedia.org/wikipedia/commons/thumb/c/c1/Anemone_nemorosa.jpg/800px-Anemone_nemorosa.jpg" TargetMode="External"/><Relationship Id="rId4" Type="http://schemas.openxmlformats.org/officeDocument/2006/relationships/hyperlink" Target="http://upload.wikimedia.org/wikipedia/commons/thumb/f/f4/Fragaria_vesca.jpg/250px-Fragaria_vesca.jpg" TargetMode="External"/><Relationship Id="rId9" Type="http://schemas.openxmlformats.org/officeDocument/2006/relationships/hyperlink" Target="http://upload.wikimedia.org/wikipedia/commons/thumb/9/9e/Paeonia_suffruticosa12.jpg/450px-Paeonia_suffruticosa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825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VY_32_INOVACE_107_Stonek bylin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Stonek bylin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Žáci se seznámí s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různými stonky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smtClean="0">
                <a:latin typeface="Arial" charset="0"/>
                <a:cs typeface="Arial" charset="0"/>
              </a:rPr>
              <a:t>bylin a </a:t>
            </a:r>
            <a:r>
              <a:rPr lang="cs-CZ" sz="40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stavbou stonku </a:t>
            </a:r>
            <a:r>
              <a:rPr lang="cs-CZ" sz="4000" smtClean="0">
                <a:latin typeface="Arial" charset="0"/>
                <a:cs typeface="Arial" charset="0"/>
              </a:rPr>
              <a:t>bylin.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7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stonek</a:t>
            </a:r>
            <a:endParaRPr lang="cs-CZ" sz="7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stonek je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nadzemní část</a:t>
            </a:r>
            <a:r>
              <a:rPr lang="cs-CZ" sz="4000" smtClean="0">
                <a:latin typeface="Arial" charset="0"/>
                <a:cs typeface="Arial" charset="0"/>
              </a:rPr>
              <a:t> rostliny</a:t>
            </a:r>
          </a:p>
          <a:p>
            <a:pPr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roste svisle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vzhůru</a:t>
            </a:r>
            <a:endParaRPr lang="cs-CZ" sz="4000" b="1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na stonku jsou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pupeny</a:t>
            </a:r>
            <a:endParaRPr lang="cs-CZ" sz="40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z nich vyrostou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listy a květy</a:t>
            </a:r>
            <a:endParaRPr lang="cs-CZ" sz="4000" smtClean="0">
              <a:latin typeface="Arial" charset="0"/>
              <a:cs typeface="Arial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stonek nese listy a květy ke </a:t>
            </a: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světlu</a:t>
            </a:r>
          </a:p>
          <a:p>
            <a:pPr>
              <a:buFont typeface="Wingdings" pitchFamily="2" charset="2"/>
              <a:buChar char="Ø"/>
            </a:pPr>
            <a:r>
              <a:rPr lang="cs-CZ" sz="40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vede vodu s živinami rostlinou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rostliny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8267700" cy="1303337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BYLINY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mají stonek převážně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DUŽNATÝ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DŘEVINY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mají stonek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DŘEVNATÝ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88" y="4500563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38" y="2357438"/>
            <a:ext cx="2381250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313" y="2286000"/>
            <a:ext cx="245745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3" y="4714875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357563" y="228600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10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25" y="4357688"/>
            <a:ext cx="285750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Stonek bylin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285750" y="1071563"/>
            <a:ext cx="8686800" cy="8747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LODYHA</a:t>
            </a:r>
            <a:r>
              <a:rPr lang="cs-CZ" smtClean="0">
                <a:latin typeface="Arial" charset="0"/>
                <a:cs typeface="Arial" charset="0"/>
              </a:rPr>
              <a:t> – stonek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nesoucí listy</a:t>
            </a:r>
            <a:r>
              <a:rPr lang="cs-CZ" smtClean="0">
                <a:solidFill>
                  <a:srgbClr val="00B050"/>
                </a:solidFill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714500"/>
            <a:ext cx="2457450" cy="2152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357438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4357688"/>
            <a:ext cx="2457450" cy="206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63" y="2357438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3857625"/>
            <a:ext cx="1330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Kopřiva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14375" y="6396038"/>
            <a:ext cx="17605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Pryskyřník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43313" y="5643563"/>
            <a:ext cx="16367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Jetel rolní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858000" y="5643563"/>
            <a:ext cx="1365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Pivoňka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3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285875"/>
            <a:ext cx="8686800" cy="9461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STVOL</a:t>
            </a:r>
            <a:r>
              <a:rPr lang="cs-CZ" smtClean="0">
                <a:latin typeface="Arial" charset="0"/>
                <a:cs typeface="Arial" charset="0"/>
              </a:rPr>
              <a:t> –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bezlistý </a:t>
            </a:r>
            <a:r>
              <a:rPr lang="cs-CZ" smtClean="0">
                <a:latin typeface="Arial" charset="0"/>
                <a:cs typeface="Arial" charset="0"/>
              </a:rPr>
              <a:t>stonek.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500" y="2500313"/>
            <a:ext cx="23812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2000250"/>
            <a:ext cx="2457450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63" y="4714875"/>
            <a:ext cx="2457450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50" y="2357438"/>
            <a:ext cx="1714500" cy="348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0063" y="5643563"/>
            <a:ext cx="2476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Prvosenka jarní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500438" y="4143375"/>
            <a:ext cx="2085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Sedmikráska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929063" y="6396038"/>
            <a:ext cx="1295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Bledule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00813" y="5857875"/>
            <a:ext cx="1879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Pampeliška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731837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STÉBLO</a:t>
            </a:r>
            <a:r>
              <a:rPr lang="cs-CZ" smtClean="0">
                <a:latin typeface="Arial" charset="0"/>
                <a:cs typeface="Arial" charset="0"/>
              </a:rPr>
              <a:t> – článkovaný a obvykle </a:t>
            </a:r>
            <a:r>
              <a:rPr lang="cs-CZ" b="1" smtClean="0">
                <a:solidFill>
                  <a:srgbClr val="00B050"/>
                </a:solidFill>
                <a:latin typeface="Arial" charset="0"/>
                <a:cs typeface="Arial" charset="0"/>
              </a:rPr>
              <a:t>dutý stonek</a:t>
            </a:r>
            <a:r>
              <a:rPr lang="cs-CZ" smtClean="0"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3500438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2571750"/>
            <a:ext cx="2381250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63" y="2214563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63" y="4572000"/>
            <a:ext cx="2381250" cy="159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43000" y="5286375"/>
            <a:ext cx="9382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Oves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57625" y="5857875"/>
            <a:ext cx="1347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Pšenice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86563" y="4000500"/>
            <a:ext cx="1331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Ječmen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7072313" y="6143625"/>
            <a:ext cx="747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</a:rPr>
              <a:t>Žito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 bwMode="auto">
          <a:xfrm>
            <a:off x="285750" y="428625"/>
            <a:ext cx="8686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3200" b="1">
                <a:solidFill>
                  <a:srgbClr val="C00000"/>
                </a:solidFill>
                <a:cs typeface="Arial" charset="0"/>
              </a:rPr>
              <a:t>ODDENEK – </a:t>
            </a:r>
            <a:r>
              <a:rPr lang="cs-CZ" sz="3200" b="1">
                <a:solidFill>
                  <a:srgbClr val="00B050"/>
                </a:solidFill>
                <a:cs typeface="Arial" charset="0"/>
              </a:rPr>
              <a:t>podzemní stonek </a:t>
            </a:r>
            <a:r>
              <a:rPr lang="cs-CZ" sz="3200">
                <a:cs typeface="Arial" charset="0"/>
              </a:rPr>
              <a:t>se zásobními </a:t>
            </a:r>
          </a:p>
          <a:p>
            <a:pPr marL="342900" indent="-342900" eaLnBrk="0" hangingPunct="0">
              <a:spcBef>
                <a:spcPct val="20000"/>
              </a:spcBef>
              <a:buClr>
                <a:schemeClr val="accent1"/>
              </a:buClr>
              <a:buSzPct val="70000"/>
              <a:buFont typeface="Wingdings 2" pitchFamily="18" charset="2"/>
              <a:buNone/>
            </a:pPr>
            <a:r>
              <a:rPr lang="cs-CZ" sz="3200">
                <a:cs typeface="Arial" charset="0"/>
              </a:rPr>
              <a:t>látkami.</a:t>
            </a:r>
            <a:endParaRPr lang="cs-CZ" sz="3200" b="1">
              <a:solidFill>
                <a:srgbClr val="C00000"/>
              </a:solidFill>
              <a:cs typeface="Arial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857500"/>
            <a:ext cx="247650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8" y="1500188"/>
            <a:ext cx="257175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25" y="2214563"/>
            <a:ext cx="2095500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4714875"/>
            <a:ext cx="2597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Kosatec bezlistý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143375" y="3429000"/>
            <a:ext cx="1330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Kapradí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643688" y="5357813"/>
            <a:ext cx="23225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Přeslička lesní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875" y="4286250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14750" y="6143625"/>
            <a:ext cx="22367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Sasanka hajní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14290"/>
            <a:ext cx="9358346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STAVBA STONKU BYLIN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428750"/>
            <a:ext cx="8686800" cy="257175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POKOŽKA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DUŽNINA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CÉVNÍ SVAZKY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latin typeface="Arial" charset="0"/>
                <a:cs typeface="Arial" charset="0"/>
              </a:rPr>
              <a:t>Některé rostliny se stonky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rozmnožují</a:t>
            </a:r>
            <a:r>
              <a:rPr lang="cs-CZ" sz="3600" b="1" smtClean="0">
                <a:latin typeface="Arial" charset="0"/>
                <a:cs typeface="Arial" charset="0"/>
              </a:rPr>
              <a:t>.</a:t>
            </a: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4214813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214688" y="6072188"/>
            <a:ext cx="1535112" cy="4619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J</a:t>
            </a:r>
            <a:r>
              <a:rPr lang="cs-CZ" sz="2400" b="1">
                <a:solidFill>
                  <a:schemeClr val="accent6">
                    <a:lumMod val="75000"/>
                  </a:schemeClr>
                </a:solidFill>
              </a:rPr>
              <a:t>ahodník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41248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Spoj šipkami, co k sobě patří</a:t>
            </a:r>
            <a:endParaRPr lang="cs-CZ" sz="4000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z="3200" b="1" smtClean="0">
              <a:solidFill>
                <a:srgbClr val="C00000"/>
              </a:solidFill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STONEK DUŽNATÝ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endParaRPr lang="cs-CZ" smtClean="0">
              <a:latin typeface="Arial" charset="0"/>
              <a:cs typeface="Arial" charset="0"/>
            </a:endParaRP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STONEK DŘEVNATÝ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29250" y="1357313"/>
            <a:ext cx="3143250" cy="52863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fazol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jabloň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rybíz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pampeliška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dub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kosatec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smrk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kopretina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200" b="1" smtClean="0">
                <a:latin typeface="Arial" charset="0"/>
                <a:cs typeface="Arial" charset="0"/>
              </a:rPr>
              <a:t>růže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/>
          <a:lstStyle/>
          <a:p>
            <a:pPr eaLnBrk="1" hangingPunct="1">
              <a:defRPr/>
            </a:pPr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Zařaď rostliny</a:t>
            </a:r>
            <a:endParaRPr lang="cs-CZ" sz="4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214313" y="1000125"/>
            <a:ext cx="8686800" cy="50085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Sedmikráska, javor, lípa, blatouch, jedle,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pryskyřník, bledule, prvosenka, buk, sněženka.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BYLINY        </a:t>
            </a:r>
            <a:r>
              <a:rPr lang="cs-CZ" smtClean="0">
                <a:latin typeface="Arial" charset="0"/>
                <a:cs typeface="Arial" charset="0"/>
              </a:rPr>
              <a:t>                               </a:t>
            </a: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DŘEVINY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Na co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dělíme rostliny </a:t>
            </a:r>
            <a:r>
              <a:rPr lang="cs-CZ" sz="4000" smtClean="0">
                <a:latin typeface="Arial" charset="0"/>
                <a:cs typeface="Arial" charset="0"/>
              </a:rPr>
              <a:t>podle stavby stonku?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vypadá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lodyha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Jak poznáš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stvol</a:t>
            </a:r>
            <a:r>
              <a:rPr lang="cs-CZ" sz="40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Popiš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stéblo</a:t>
            </a:r>
            <a:r>
              <a:rPr lang="cs-CZ" sz="4000" smtClean="0">
                <a:latin typeface="Arial" charset="0"/>
                <a:cs typeface="Arial" charset="0"/>
              </a:rPr>
              <a:t>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4000" smtClean="0">
                <a:latin typeface="Arial" charset="0"/>
                <a:cs typeface="Arial" charset="0"/>
              </a:rPr>
              <a:t>Popiš </a:t>
            </a:r>
            <a:r>
              <a:rPr lang="cs-CZ" sz="4000" b="1" smtClean="0">
                <a:solidFill>
                  <a:srgbClr val="7030A0"/>
                </a:solidFill>
                <a:latin typeface="Arial" charset="0"/>
                <a:cs typeface="Arial" charset="0"/>
              </a:rPr>
              <a:t>stavbu stonku </a:t>
            </a:r>
            <a:r>
              <a:rPr lang="cs-CZ" sz="4000" smtClean="0">
                <a:latin typeface="Arial" charset="0"/>
                <a:cs typeface="Arial" charset="0"/>
              </a:rPr>
              <a:t>dužnatého.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z="4000" smtClean="0"/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483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8686800" cy="5786437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http://upload.wikimedia.org/wikipedia/commons/thumb/2/20/Picea_sitchensis_forest.jpg/280px-Picea_sitchensis_forest.jpg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http://upload.wikimedia.org/wikipedia/commons/thumb/5/5e/Betula_Pendula_at_Stockholm_University_2005-07-01.jpg/250px-Betula_Pendula_at_Stockholm_University_2005-07-01.jpg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http://upload.wikimedia.org/wikipedia/commons/thumb/8/8c/Bellis_perennis_dsc00906.jpg/258px-Bellis_perennis_dsc00906.jpg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http://upload.wikimedia.org/wikipedia/commons/thumb/4/4d/Avena-sativa.jpg/250px-Avena-sativa.jpg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http://upload.wikimedia.org/wikipedia/commons/thumb/0/06/Leucojum_aestivum02.jpg/258px-Leucojum_aestivum02.jpg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http://upload.wikimedia.org/wikipedia/commons/thumb/7/7e/DandelionComparison.png/180px-DandelionComparison.png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http://upload.wikimedia.org/wikipedia/commons/thumb/c/c3/Trifolium_arvense_2005.07.11_09.23.43.jpg/258px-Trifolium_arvense_2005.07.11_09.23.43.jpg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http://upload.wikimedia.org/wikipedia/commons/thumb/1/10/Rosa_canina_flower_Luc_Viatour.JPG/258px-Rosa_canina_flower_Luc_Viatour.JPG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http://upload.wikimedia.org/wikipedia/commons/thumb/8/8a/Creeping_butercup_close_800.jpg/258px-Creeping_butercup_close_800.jpg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http://upload.wikimedia.org/wikipedia/commons/thumb/a/a6/Urtica_dioica06_ies.jpg/258px-Urtica_dioica06_ies.jpg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http://upload.wikimedia.org/wikipedia/commons/thumb/3/31/Primula_veris_0x.JPG/250px-Primula_veris_0x.JPG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http://upload.wikimedia.org/wikipedia/commons/7/71/Wheat_field.jpg</a:t>
            </a:r>
            <a:endParaRPr lang="cs-CZ" sz="1400" smtClean="0"/>
          </a:p>
          <a:p>
            <a:pPr eaLnBrk="1" hangingPunct="1"/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48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2048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048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>
          <a:xfrm>
            <a:off x="285750" y="1143000"/>
            <a:ext cx="8686800" cy="5572125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http://upload.wikimedia.org/wikipedia/commons/thumb/5/52/Escourgeon-Hordeum_vulgare_subsp._vulgare.jpg/250px-Escourgeon-Hordeum_vulgare_subsp._vulgare.jpg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http://upload.wikimedia.org/wikipedia/commons/thumb/0/03/Wild_rye.jpg/250px-Wild_rye.jpg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http://upload.wikimedia.org/wikipedia/commons/thumb/f/f4/Fragaria_vesca.jpg/250px-Fragaria_vesca.jpg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http://upload.wikimedia.org/wikipedia/commons/thumb/a/a3/Iris_aphylla_a1.jpg/260px-Iris_aphylla_a1.jpg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http://upload.wikimedia.org/wikipedia/commons/thumb/2/26/Fern_dsc06699.jpg/270px-Fern_dsc06699.jpg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http://upload.wikimedia.org/wikipedia/commons/thumb/2/2f/Equisetum.sylvaticum.jpg/220px-Equisetum.sylvaticum.jpg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http://upload.wikimedia.org/wikipedia/commons/thumb/d/d2/Karpatsk%C3%A1_ost%C5%99icov%C3%A1_dubohab%C5%99ina.jpg/800px-Karpatsk%C3%A1_ost%C5%99icov%C3%A1_dubohab%C5%99ina.jpg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http://upload.wikimedia.org/wikipedia/commons/thumb/9/9e/Paeonia_suffruticosa12.jpg/450px-Paeonia_suffruticosa12.jpg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http://upload.wikimedia.org/wikipedia/commons/thumb/c/c1/Anemone_nemorosa.jpg/800px-Anemone_nemorosa.jpg</a:t>
            </a: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/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251</TotalTime>
  <Words>212</Words>
  <Application>Microsoft Office PowerPoint</Application>
  <PresentationFormat>On-screen Show (4:3)</PresentationFormat>
  <Paragraphs>87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14</vt:i4>
      </vt:variant>
    </vt:vector>
  </HeadingPairs>
  <TitlesOfParts>
    <vt:vector size="30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35</cp:revision>
  <dcterms:created xsi:type="dcterms:W3CDTF">2012-01-02T11:43:43Z</dcterms:created>
  <dcterms:modified xsi:type="dcterms:W3CDTF">2012-03-19T10:15:17Z</dcterms:modified>
</cp:coreProperties>
</file>