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8" r:id="rId3"/>
    <p:sldId id="270" r:id="rId4"/>
    <p:sldId id="276" r:id="rId5"/>
    <p:sldId id="271" r:id="rId6"/>
    <p:sldId id="272" r:id="rId7"/>
    <p:sldId id="273" r:id="rId8"/>
    <p:sldId id="274" r:id="rId9"/>
    <p:sldId id="27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1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5622612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VY_32_INOVACE_1857_ČTYŘÚHELNÍKY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Charakteristika a třídění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čtyřúhelníků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45638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200" b="1" dirty="0" smtClean="0">
                <a:solidFill>
                  <a:schemeClr val="tx2"/>
                </a:solidFill>
              </a:rPr>
              <a:t>popis vlastností čtyřúhelníků                   a rozdělení těchto rovinných obrazců             do základních skupin.</a:t>
            </a:r>
          </a:p>
          <a:p>
            <a:endParaRPr lang="cs-CZ" sz="32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</a:t>
            </a:r>
            <a:r>
              <a:rPr lang="cs-CZ" sz="3600" dirty="0" smtClean="0"/>
              <a:t>3. </a:t>
            </a:r>
            <a:r>
              <a:rPr lang="cs-CZ" sz="3600" dirty="0" smtClean="0"/>
              <a:t>12. 2013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</a:t>
            </a:r>
            <a:r>
              <a:rPr lang="cs-CZ" sz="3600" dirty="0" smtClean="0"/>
              <a:t>čtyřúhelníky, strany, vrcholy, vnitřní úhly, obvod, rovnoběžníky, lichoběžníky, různoběžníky, čtverec, obdélník, kosočtverec, kosodélník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rofesor\AppData\Local\Microsoft\Windows\Temporary Internet Files\Content.IE5\E2X7FZR7\MP9004305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2592288" cy="200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79KJMESM\MP9004066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1464">
            <a:off x="3667661" y="1104263"/>
            <a:ext cx="460851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N2JUKN2C\MP90044858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68430"/>
            <a:ext cx="4608512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VEEUHD9X\MP9004278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697" y="4221088"/>
            <a:ext cx="3635896" cy="197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Lichoběžník 3"/>
          <p:cNvSpPr/>
          <p:nvPr/>
        </p:nvSpPr>
        <p:spPr>
          <a:xfrm>
            <a:off x="7507210" y="2457035"/>
            <a:ext cx="1420765" cy="121615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3177419" y="54867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04541" y="306511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 rot="1858970">
            <a:off x="817871" y="4118810"/>
            <a:ext cx="913109" cy="903697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4659" y="2564904"/>
            <a:ext cx="729469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ČTYŘÚHELNÍKY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434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Lichoběžník 4"/>
          <p:cNvSpPr/>
          <p:nvPr/>
        </p:nvSpPr>
        <p:spPr>
          <a:xfrm rot="1132523">
            <a:off x="1739774" y="1734334"/>
            <a:ext cx="5672232" cy="3417921"/>
          </a:xfrm>
          <a:prstGeom prst="trapezoi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21704" y="425861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39331" y="598063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25587" y="795983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10239" y="231310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825888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56021" y="543393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6853" y="2497773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ϒ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0475" y="134180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δ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2873" y="556734"/>
            <a:ext cx="1933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ČTYŘÚHELNÍK MÁ: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6021" y="613893"/>
            <a:ext cx="20601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čtyři strany</a:t>
            </a:r>
          </a:p>
          <a:p>
            <a:pPr marL="342900" indent="-342900">
              <a:buAutoNum type="arabicPeriod"/>
            </a:pPr>
            <a:r>
              <a:rPr lang="cs-CZ" dirty="0"/>
              <a:t>č</a:t>
            </a:r>
            <a:r>
              <a:rPr lang="cs-CZ" dirty="0" smtClean="0"/>
              <a:t>tyři vrcholy</a:t>
            </a:r>
          </a:p>
          <a:p>
            <a:pPr marL="342900" indent="-342900">
              <a:buAutoNum type="arabicPeriod"/>
            </a:pPr>
            <a:r>
              <a:rPr lang="cs-CZ" dirty="0"/>
              <a:t>č</a:t>
            </a:r>
            <a:r>
              <a:rPr lang="cs-CZ" dirty="0" smtClean="0"/>
              <a:t>tyři vnitřní úhly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7189" y="51479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11843" y="401055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134180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99472" y="231135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33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vlastnosti čtyřúhelníků: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oučet vnitřních úhlů čtyřúhelníků je </a:t>
            </a:r>
            <a:r>
              <a:rPr lang="cs-CZ" sz="2800" u="sng" dirty="0" smtClean="0"/>
              <a:t>360°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el-GR" sz="2800" dirty="0" smtClean="0"/>
              <a:t>α</a:t>
            </a:r>
            <a:r>
              <a:rPr lang="cs-CZ" sz="2800" dirty="0" smtClean="0"/>
              <a:t> + </a:t>
            </a:r>
            <a:r>
              <a:rPr lang="el-GR" sz="2800" dirty="0" smtClean="0"/>
              <a:t>β</a:t>
            </a:r>
            <a:r>
              <a:rPr lang="cs-CZ" sz="2800" dirty="0" smtClean="0"/>
              <a:t> + </a:t>
            </a:r>
            <a:r>
              <a:rPr lang="el-GR" sz="2800" dirty="0" smtClean="0"/>
              <a:t>ϒ</a:t>
            </a:r>
            <a:r>
              <a:rPr lang="cs-CZ" sz="2800" dirty="0" smtClean="0"/>
              <a:t> + </a:t>
            </a:r>
            <a:r>
              <a:rPr lang="el-GR" sz="2800" dirty="0" smtClean="0"/>
              <a:t>δ</a:t>
            </a:r>
            <a:r>
              <a:rPr lang="cs-CZ" sz="2800" dirty="0" smtClean="0"/>
              <a:t> = 360°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bvod každého čtyřúhelníku se rovná </a:t>
            </a:r>
            <a:r>
              <a:rPr lang="cs-CZ" sz="2800" u="sng" dirty="0" smtClean="0"/>
              <a:t>součtu délek jeho stran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tyřúhelníky, které mají každé dvě protější strany rovnoběžné a shodné, jsou</a:t>
            </a:r>
            <a:r>
              <a:rPr lang="cs-CZ" sz="2800" u="sng" dirty="0" smtClean="0"/>
              <a:t> rovnoběžníky</a:t>
            </a:r>
            <a:endParaRPr lang="cs-CZ" sz="2800" dirty="0" smtClean="0"/>
          </a:p>
          <a:p>
            <a:r>
              <a:rPr lang="cs-CZ" sz="2800" dirty="0"/>
              <a:t>ú</a:t>
            </a:r>
            <a:r>
              <a:rPr lang="cs-CZ" sz="2800" dirty="0" smtClean="0"/>
              <a:t>hlopříčky každého rovnoběžníku se navzájem půlí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aždý rovnoběžník je středově souměrný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206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čtyřúhelníků: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rovnoběžníky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čtverec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obdélník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kosočtverec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kosodélník</a:t>
            </a:r>
          </a:p>
          <a:p>
            <a:pPr marL="514350" indent="-514350">
              <a:buAutoNum type="arabicPeriod" startAt="2"/>
            </a:pP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lichoběžníky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rovnoramenný lichoběžník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pravoúhlý lichoběžník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různostranný (obecný) lichoběžník</a:t>
            </a:r>
          </a:p>
          <a:p>
            <a:pPr marL="0" indent="0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  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různoběžníky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99821" y="1866164"/>
            <a:ext cx="866488" cy="8853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40152" y="1803322"/>
            <a:ext cx="1656184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3824989" y="3156440"/>
            <a:ext cx="1216152" cy="914400"/>
          </a:xfrm>
          <a:prstGeom prst="parallelogram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5848146" y="3068960"/>
            <a:ext cx="2128228" cy="914400"/>
          </a:xfrm>
          <a:prstGeom prst="parallelogram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6512564" y="4581128"/>
            <a:ext cx="1463810" cy="121615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69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k procvičení: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Narýsujte libovolný čtyřúhelník ABCD tak, aby jeden jeho vnitřní úhel byl 70°.</a:t>
            </a:r>
          </a:p>
          <a:p>
            <a:pPr marL="0" indent="0">
              <a:buNone/>
            </a:pPr>
            <a:r>
              <a:rPr lang="cs-CZ" sz="2400" dirty="0" smtClean="0"/>
              <a:t>	a/ zapište dvojice sousedních stran</a:t>
            </a:r>
          </a:p>
          <a:p>
            <a:pPr marL="0" indent="0">
              <a:buNone/>
            </a:pPr>
            <a:r>
              <a:rPr lang="cs-CZ" sz="2400" dirty="0" smtClean="0"/>
              <a:t>	b/ zapište dvojice protějších stran</a:t>
            </a:r>
          </a:p>
          <a:p>
            <a:pPr marL="0" indent="0">
              <a:buNone/>
            </a:pPr>
            <a:r>
              <a:rPr lang="cs-CZ" sz="2400" dirty="0" smtClean="0"/>
              <a:t>	c/ zapište dvojice sousedních úhlů</a:t>
            </a:r>
          </a:p>
          <a:p>
            <a:pPr marL="0" indent="0">
              <a:buNone/>
            </a:pPr>
            <a:r>
              <a:rPr lang="cs-CZ" sz="2400" dirty="0" smtClean="0"/>
              <a:t>	d/ zapište dvojice protějších úhlů.</a:t>
            </a:r>
          </a:p>
          <a:p>
            <a:pPr marL="0" indent="0">
              <a:buNone/>
            </a:pPr>
            <a:r>
              <a:rPr lang="cs-CZ" sz="2400" dirty="0" smtClean="0"/>
              <a:t>2.   Určete velikost zbývajícího vnitřního úhlu čtyřúhelníku ABCD, je-li dáno: </a:t>
            </a:r>
            <a:r>
              <a:rPr lang="el-GR" sz="2400" dirty="0" smtClean="0"/>
              <a:t>α</a:t>
            </a:r>
            <a:r>
              <a:rPr lang="cs-CZ" sz="2400" dirty="0" smtClean="0"/>
              <a:t> = 65°, </a:t>
            </a:r>
            <a:r>
              <a:rPr lang="el-GR" sz="2400" dirty="0" smtClean="0"/>
              <a:t>β</a:t>
            </a:r>
            <a:r>
              <a:rPr lang="cs-CZ" sz="2400" dirty="0" smtClean="0"/>
              <a:t> = 110°, </a:t>
            </a:r>
            <a:r>
              <a:rPr lang="el-GR" sz="2400" dirty="0" smtClean="0"/>
              <a:t>ϒ</a:t>
            </a:r>
            <a:r>
              <a:rPr lang="cs-CZ" sz="2400" dirty="0" smtClean="0"/>
              <a:t> = 87°.</a:t>
            </a:r>
          </a:p>
          <a:p>
            <a:pPr marL="457200" indent="-457200">
              <a:buAutoNum type="arabicPeriod" startAt="3"/>
            </a:pPr>
            <a:r>
              <a:rPr lang="cs-CZ" sz="2400" dirty="0" smtClean="0"/>
              <a:t>Obvod čtyřúhelníku ABCD je 106 dm. Pro jeho strany platí: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 = 32 dm, b = d = 18 dm. Jaká je délka strany c?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68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1598</TotalTime>
  <Words>144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Další vlastnosti čtyřúhelníků:</vt:lpstr>
      <vt:lpstr>Rozdělení čtyřúhelníků:</vt:lpstr>
      <vt:lpstr>Úlohy k procvičení: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165</cp:revision>
  <dcterms:created xsi:type="dcterms:W3CDTF">2013-03-05T19:40:32Z</dcterms:created>
  <dcterms:modified xsi:type="dcterms:W3CDTF">2013-12-03T21:12:50Z</dcterms:modified>
</cp:coreProperties>
</file>