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7" r:id="rId2"/>
    <p:sldId id="268" r:id="rId3"/>
    <p:sldId id="270" r:id="rId4"/>
    <p:sldId id="289" r:id="rId5"/>
    <p:sldId id="286" r:id="rId6"/>
    <p:sldId id="288" r:id="rId7"/>
    <p:sldId id="283" r:id="rId8"/>
    <p:sldId id="290" r:id="rId9"/>
    <p:sldId id="291" r:id="rId10"/>
    <p:sldId id="292" r:id="rId11"/>
    <p:sldId id="294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5968" autoAdjust="0"/>
  </p:normalViewPr>
  <p:slideViewPr>
    <p:cSldViewPr>
      <p:cViewPr>
        <p:scale>
          <a:sx n="90" d="100"/>
          <a:sy n="90" d="100"/>
        </p:scale>
        <p:origin x="-816" y="4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1E59F-2929-46FB-82DA-4738949BDBC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0E7C83-8877-48BB-A00E-B6F242F0BC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594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133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9005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990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09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5822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044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5983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0536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307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127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512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496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733582"/>
              </p:ext>
            </p:extLst>
          </p:nvPr>
        </p:nvGraphicFramePr>
        <p:xfrm>
          <a:off x="1403648" y="3573016"/>
          <a:ext cx="6522734" cy="16081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45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4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VY_32_INOVACE_1858_POČETNÍ_OPERACE_SE_ZLOMKY_I.    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Sčítání 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zlomků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092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456384"/>
          </a:xfrm>
        </p:spPr>
        <p:txBody>
          <a:bodyPr>
            <a:normAutofit fontScale="92500" lnSpcReduction="20000"/>
          </a:bodyPr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Prezentace je určena žákům 7. tříd, </a:t>
            </a:r>
            <a:r>
              <a:rPr lang="cs-CZ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200" b="1" dirty="0" smtClean="0">
                <a:solidFill>
                  <a:schemeClr val="tx2"/>
                </a:solidFill>
              </a:rPr>
              <a:t>.</a:t>
            </a:r>
          </a:p>
          <a:p>
            <a:r>
              <a:rPr lang="cs-CZ" b="1" dirty="0">
                <a:solidFill>
                  <a:schemeClr val="tx2"/>
                </a:solidFill>
              </a:rPr>
              <a:t>Je zaměřena na procvičení </a:t>
            </a:r>
            <a:r>
              <a:rPr lang="cs-CZ" b="1" dirty="0" smtClean="0">
                <a:solidFill>
                  <a:schemeClr val="tx2"/>
                </a:solidFill>
              </a:rPr>
              <a:t>převádění zlomků na desetinná a smíšená čísla, na porovnávání zlomků a zápis desetinného čísla ve tvaru zlomku </a:t>
            </a:r>
            <a:r>
              <a:rPr lang="cs-CZ" b="1" dirty="0">
                <a:solidFill>
                  <a:schemeClr val="tx2"/>
                </a:solidFill>
              </a:rPr>
              <a:t>formou </a:t>
            </a:r>
            <a:r>
              <a:rPr lang="cs-CZ" b="1" dirty="0" smtClean="0">
                <a:solidFill>
                  <a:schemeClr val="tx2"/>
                </a:solidFill>
              </a:rPr>
              <a:t>jednoduchého </a:t>
            </a:r>
            <a:r>
              <a:rPr lang="cs-CZ" b="1" dirty="0">
                <a:solidFill>
                  <a:schemeClr val="tx2"/>
                </a:solidFill>
              </a:rPr>
              <a:t>testu. </a:t>
            </a:r>
            <a:r>
              <a:rPr lang="cs-CZ" b="1" dirty="0" smtClean="0">
                <a:solidFill>
                  <a:schemeClr val="tx2"/>
                </a:solidFill>
              </a:rPr>
              <a:t>Na zopakování periodického čísla a vyvození sčítání zlomků.</a:t>
            </a:r>
          </a:p>
          <a:p>
            <a:pPr marL="0" indent="0">
              <a:buNone/>
            </a:pPr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042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</a:t>
            </a:r>
            <a:r>
              <a:rPr lang="cs-CZ" sz="3600" dirty="0" smtClean="0"/>
              <a:t>: 9. 12. 2013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600" b="1" dirty="0" smtClean="0"/>
              <a:t>Klíčová slova</a:t>
            </a:r>
            <a:r>
              <a:rPr lang="cs-CZ" sz="3600" dirty="0" smtClean="0"/>
              <a:t>: zlomek, smíšené číslo, čitatel, jmenovatel, desetinné číslo, periodické číslo, sčítání zlomků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01198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profesor\AppData\Local\Microsoft\Windows\Temporary Internet Files\Content.IE5\BU9ZMZEO\MP90038768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7085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fesor\AppData\Local\Microsoft\Windows\Temporary Internet Files\Content.IE5\GSO6NNAJ\MP90038769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856895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39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268760"/>
                <a:ext cx="6912768" cy="5112568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buNone/>
                </a:pPr>
                <a:r>
                  <a:rPr lang="cs-CZ" sz="7400" dirty="0" smtClean="0">
                    <a:latin typeface="Cambria Math"/>
                  </a:rPr>
                  <a:t>1/ </a:t>
                </a:r>
                <a:r>
                  <a:rPr lang="cs-CZ" sz="7400" dirty="0">
                    <a:latin typeface="Cambria Math"/>
                  </a:rPr>
                  <a:t>P</a:t>
                </a:r>
                <a:r>
                  <a:rPr lang="cs-CZ" sz="7400" dirty="0" smtClean="0">
                    <a:latin typeface="Cambria Math"/>
                  </a:rPr>
                  <a:t>řeveď zlomky na desetinná čísla: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7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b="0" i="1" smtClean="0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7400" dirty="0"/>
                  <a:t> </a:t>
                </a:r>
                <a:r>
                  <a:rPr lang="cs-CZ" sz="7400" dirty="0" smtClean="0"/>
                  <a:t>=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7400" b="0" i="1" smtClean="0">
                            <a:latin typeface="Cambria Math"/>
                          </a:rPr>
                          <m:t>1</m:t>
                        </m:r>
                        <m:r>
                          <a:rPr lang="cs-CZ" sz="7400" i="1">
                            <a:latin typeface="Cambria Math"/>
                          </a:rPr>
                          <m:t>0</m:t>
                        </m:r>
                      </m:den>
                    </m:f>
                  </m:oMath>
                </a14:m>
                <a:r>
                  <a:rPr lang="cs-CZ" sz="7400" dirty="0"/>
                  <a:t> =</a:t>
                </a:r>
                <a:r>
                  <a:rPr lang="cs-CZ" sz="7400" dirty="0" smtClean="0"/>
                  <a:t>	  	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i="1">
                            <a:latin typeface="Cambria Math"/>
                          </a:rPr>
                          <m:t>1</m:t>
                        </m:r>
                        <m:r>
                          <a:rPr lang="cs-CZ" sz="7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7400" dirty="0"/>
                  <a:t> =</a:t>
                </a:r>
                <a:r>
                  <a:rPr lang="cs-CZ" sz="7400" dirty="0" smtClean="0"/>
                  <a:t>		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b="0" i="1" smtClean="0">
                            <a:latin typeface="Cambria Math"/>
                          </a:rPr>
                          <m:t>28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7400" dirty="0"/>
                  <a:t> </a:t>
                </a:r>
                <a:r>
                  <a:rPr lang="cs-CZ" sz="7400" dirty="0" smtClean="0"/>
                  <a:t>=</a:t>
                </a:r>
              </a:p>
              <a:p>
                <a:pPr marL="0" indent="0">
                  <a:buNone/>
                </a:pPr>
                <a:endParaRPr lang="cs-CZ" sz="7400" dirty="0"/>
              </a:p>
              <a:p>
                <a:pPr marL="0" indent="0">
                  <a:buNone/>
                </a:pPr>
                <a:r>
                  <a:rPr lang="cs-CZ" sz="7400" dirty="0" smtClean="0"/>
                  <a:t>2/ Zapiš desetinná čísla ve tvaru zlomků:</a:t>
                </a:r>
              </a:p>
              <a:p>
                <a:pPr marL="0" indent="0">
                  <a:buNone/>
                </a:pPr>
                <a:r>
                  <a:rPr lang="cs-CZ" sz="7400" dirty="0" smtClean="0"/>
                  <a:t>0,12 = 	                5,4 = 		0,25 =	                    13,4 =</a:t>
                </a:r>
              </a:p>
              <a:p>
                <a:pPr marL="0" indent="0">
                  <a:buNone/>
                </a:pPr>
                <a:endParaRPr lang="cs-CZ" sz="7400" dirty="0"/>
              </a:p>
              <a:p>
                <a:pPr marL="0" indent="0">
                  <a:buNone/>
                </a:pPr>
                <a:r>
                  <a:rPr lang="cs-CZ" sz="7400" dirty="0" smtClean="0"/>
                  <a:t>3/ Zapiš zlomky ve tvaru smíšeného čísla:</a:t>
                </a:r>
              </a:p>
              <a:p>
                <a:pPr marL="0" indent="0">
                  <a:buNone/>
                </a:pPr>
                <a:endParaRPr lang="cs-CZ" sz="74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b="0" i="1" smtClean="0">
                            <a:latin typeface="Cambria Math"/>
                          </a:rPr>
                          <m:t>1</m:t>
                        </m:r>
                        <m:r>
                          <a:rPr lang="cs-CZ" sz="7400" i="1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7400" dirty="0"/>
                  <a:t> =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b="0" i="1" smtClean="0">
                            <a:latin typeface="Cambria Math"/>
                          </a:rPr>
                          <m:t>34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7400" dirty="0"/>
                  <a:t> =	  </a:t>
                </a:r>
                <a:r>
                  <a:rPr lang="cs-CZ" sz="7400" dirty="0" smtClean="0"/>
                  <a:t>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i="1">
                            <a:latin typeface="Cambria Math"/>
                          </a:rPr>
                          <m:t>15</m:t>
                        </m:r>
                        <m:r>
                          <a:rPr lang="cs-CZ" sz="7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7400" dirty="0"/>
                  <a:t> =		</a:t>
                </a:r>
                <a:r>
                  <a:rPr lang="cs-CZ" sz="7400" dirty="0" smtClean="0"/>
                  <a:t>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i="1">
                            <a:latin typeface="Cambria Math"/>
                          </a:rPr>
                          <m:t>8</m:t>
                        </m:r>
                        <m:r>
                          <a:rPr lang="cs-CZ" sz="7400" b="0" i="1" smtClean="0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7400" dirty="0"/>
                  <a:t> =</a:t>
                </a:r>
              </a:p>
              <a:p>
                <a:pPr marL="0" indent="0">
                  <a:buNone/>
                </a:pPr>
                <a:r>
                  <a:rPr lang="cs-CZ" sz="7400" dirty="0" smtClean="0"/>
                  <a:t>	</a:t>
                </a:r>
              </a:p>
              <a:p>
                <a:pPr marL="0" indent="0">
                  <a:buNone/>
                </a:pPr>
                <a:r>
                  <a:rPr lang="cs-CZ" sz="7400" dirty="0" smtClean="0"/>
                  <a:t>4/ Porovnej zlomky a doplň </a:t>
                </a:r>
                <a14:m>
                  <m:oMath xmlns:m="http://schemas.openxmlformats.org/officeDocument/2006/math">
                    <m:r>
                      <a:rPr lang="cs-CZ" sz="7400" i="1" smtClean="0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sz="7400" b="0" i="1" smtClean="0"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7400" i="1" smtClean="0">
                        <a:latin typeface="Cambria Math"/>
                        <a:ea typeface="Cambria Math"/>
                      </a:rPr>
                      <m:t>&gt;</m:t>
                    </m:r>
                    <m:r>
                      <a:rPr lang="cs-CZ" sz="7400" b="0" i="1" smtClean="0"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740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cs-CZ" sz="7400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cs-CZ" sz="74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i="1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7400" dirty="0"/>
                  <a:t> </a:t>
                </a:r>
                <a:r>
                  <a:rPr lang="cs-CZ" sz="7400" dirty="0" smtClean="0"/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b="0" i="1" smtClean="0">
                            <a:latin typeface="Cambria Math"/>
                          </a:rPr>
                          <m:t>1</m:t>
                        </m:r>
                        <m:r>
                          <a:rPr lang="cs-CZ" sz="7400" i="1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7400" dirty="0"/>
                  <a:t> 	  	 </a:t>
                </a:r>
                <a:r>
                  <a:rPr lang="cs-CZ" sz="7400" dirty="0" smtClean="0"/>
                  <a:t>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i="1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7400" dirty="0"/>
                  <a:t> </a:t>
                </a:r>
                <a14:m>
                  <m:oMath xmlns:m="http://schemas.openxmlformats.org/officeDocument/2006/math">
                    <m:r>
                      <a:rPr lang="cs-CZ" sz="7400" b="0" i="0" smtClean="0">
                        <a:latin typeface="Cambria Math"/>
                      </a:rPr>
                      <m:t>    </m:t>
                    </m:r>
                    <m:f>
                      <m:fPr>
                        <m:ctrlPr>
                          <a:rPr lang="cs-CZ" sz="7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7400" i="1">
                            <a:latin typeface="Cambria Math"/>
                          </a:rPr>
                          <m:t>8</m:t>
                        </m:r>
                      </m:num>
                      <m:den>
                        <m:r>
                          <a:rPr lang="cs-CZ" sz="7400" i="1">
                            <a:latin typeface="Cambria Math"/>
                          </a:rPr>
                          <m:t>2</m:t>
                        </m:r>
                        <m:r>
                          <a:rPr lang="cs-CZ" sz="7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7400" dirty="0"/>
                  <a:t> </a:t>
                </a:r>
              </a:p>
              <a:p>
                <a:pPr marL="0" indent="0">
                  <a:buNone/>
                </a:pPr>
                <a:r>
                  <a:rPr lang="cs-CZ" sz="7400" dirty="0" smtClean="0"/>
                  <a:t>		</a:t>
                </a:r>
                <a:endParaRPr lang="cs-CZ" sz="7400" dirty="0"/>
              </a:p>
              <a:p>
                <a:endParaRPr lang="cs-CZ" sz="60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268760"/>
                <a:ext cx="6912768" cy="5112568"/>
              </a:xfrm>
              <a:blipFill rotWithShape="1">
                <a:blip r:embed="rId2"/>
                <a:stretch>
                  <a:fillRect l="-794" t="-17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683568" y="1628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1,8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99792" y="1628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0,4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88024" y="1628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0,2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660232" y="1628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1,4</a:t>
            </a:r>
            <a:endParaRPr lang="cs-CZ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918989" y="2492896"/>
                <a:ext cx="1368151" cy="442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6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12</m:t>
                        </m:r>
                      </m:num>
                      <m:den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1600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50</m:t>
                        </m:r>
                      </m:den>
                    </m:f>
                  </m:oMath>
                </a14:m>
                <a:r>
                  <a:rPr lang="cs-CZ" sz="1600" dirty="0" smtClean="0">
                    <a:solidFill>
                      <a:srgbClr val="FF0000"/>
                    </a:solidFill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16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25</m:t>
                        </m:r>
                      </m:den>
                    </m:f>
                  </m:oMath>
                </a14:m>
                <a:endParaRPr lang="cs-CZ" sz="1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8989" y="2492896"/>
                <a:ext cx="1368151" cy="442044"/>
              </a:xfrm>
              <a:prstGeom prst="rect">
                <a:avLst/>
              </a:prstGeom>
              <a:blipFill rotWithShape="1">
                <a:blip r:embed="rId3"/>
                <a:stretch>
                  <a:fillRect b="-69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574757" y="2492896"/>
                <a:ext cx="726481" cy="445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6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54</m:t>
                        </m:r>
                      </m:num>
                      <m:den>
                        <m:r>
                          <a:rPr lang="cs-CZ" sz="1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1600" dirty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27</m:t>
                        </m:r>
                      </m:num>
                      <m:den>
                        <m:r>
                          <a:rPr lang="cs-CZ" sz="1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cs-CZ" sz="1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4757" y="2492896"/>
                <a:ext cx="726481" cy="445571"/>
              </a:xfrm>
              <a:prstGeom prst="rect">
                <a:avLst/>
              </a:prstGeom>
              <a:blipFill rotWithShape="1">
                <a:blip r:embed="rId4"/>
                <a:stretch>
                  <a:fillRect b="-54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537955" y="2498651"/>
                <a:ext cx="726481" cy="445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6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1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10</m:t>
                        </m:r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0</m:t>
                        </m:r>
                      </m:den>
                    </m:f>
                  </m:oMath>
                </a14:m>
                <a:r>
                  <a:rPr lang="cs-CZ" sz="1600" dirty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7955" y="2498651"/>
                <a:ext cx="726481" cy="445571"/>
              </a:xfrm>
              <a:prstGeom prst="rect">
                <a:avLst/>
              </a:prstGeom>
              <a:blipFill rotWithShape="1">
                <a:blip r:embed="rId5"/>
                <a:stretch>
                  <a:fillRect b="-54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6588224" y="2492896"/>
                <a:ext cx="1152128" cy="442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6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34</m:t>
                        </m:r>
                      </m:num>
                      <m:den>
                        <m:r>
                          <a:rPr lang="cs-CZ" sz="1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1600" dirty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6</m:t>
                        </m:r>
                        <m:r>
                          <a:rPr lang="cs-CZ" sz="1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1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8224" y="2492896"/>
                <a:ext cx="1152128" cy="442044"/>
              </a:xfrm>
              <a:prstGeom prst="rect">
                <a:avLst/>
              </a:prstGeom>
              <a:blipFill rotWithShape="1">
                <a:blip r:embed="rId6"/>
                <a:stretch>
                  <a:fillRect b="-69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744889" y="3717032"/>
                <a:ext cx="399468" cy="4846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889" y="3717032"/>
                <a:ext cx="399468" cy="484620"/>
              </a:xfrm>
              <a:prstGeom prst="rect">
                <a:avLst/>
              </a:prstGeom>
              <a:blipFill rotWithShape="1">
                <a:blip r:embed="rId7"/>
                <a:stretch>
                  <a:fillRect l="-12121" b="-88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574757" y="3717032"/>
                <a:ext cx="1152128" cy="485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m:rPr>
                        <m:nor/>
                      </m:rPr>
                      <a:rPr lang="cs-CZ" dirty="0">
                        <a:solidFill>
                          <a:srgbClr val="FF0000"/>
                        </a:solidFill>
                      </a:rPr>
                      <m:t>3</m:t>
                    </m:r>
                    <m:f>
                      <m:f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4757" y="3717032"/>
                <a:ext cx="1152128" cy="485774"/>
              </a:xfrm>
              <a:prstGeom prst="rect">
                <a:avLst/>
              </a:prstGeom>
              <a:blipFill rotWithShape="1">
                <a:blip r:embed="rId8"/>
                <a:stretch>
                  <a:fillRect l="-4233" b="-88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644008" y="3717032"/>
                <a:ext cx="1080120" cy="4896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rgbClr val="FF0000"/>
                    </a:solidFill>
                  </a:rPr>
                  <a:t>5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30</m:t>
                        </m:r>
                      </m:den>
                    </m:f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=5</m:t>
                    </m:r>
                    <m:f>
                      <m:f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3717032"/>
                <a:ext cx="1080120" cy="489686"/>
              </a:xfrm>
              <a:prstGeom prst="rect">
                <a:avLst/>
              </a:prstGeom>
              <a:blipFill rotWithShape="1">
                <a:blip r:embed="rId9"/>
                <a:stretch>
                  <a:fillRect l="-5085" b="-7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567247" y="3737771"/>
                <a:ext cx="497252" cy="485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7247" y="3737771"/>
                <a:ext cx="497252" cy="485774"/>
              </a:xfrm>
              <a:prstGeom prst="rect">
                <a:avLst/>
              </a:prstGeom>
              <a:blipFill rotWithShape="1">
                <a:blip r:embed="rId10"/>
                <a:stretch>
                  <a:fillRect l="-9756" b="-7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1121201" y="5013176"/>
                <a:ext cx="9637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>
                    <a:solidFill>
                      <a:srgbClr val="FF0000"/>
                    </a:solidFill>
                  </a:rPr>
                  <a:t>90</a:t>
                </a:r>
                <a14:m>
                  <m:oMath xmlns:m="http://schemas.openxmlformats.org/officeDocument/2006/math">
                    <m:r>
                      <a:rPr lang="cs-CZ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&gt;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70</m:t>
                    </m:r>
                  </m:oMath>
                </a14:m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201" y="5013176"/>
                <a:ext cx="963725" cy="369332"/>
              </a:xfrm>
              <a:prstGeom prst="rect">
                <a:avLst/>
              </a:prstGeom>
              <a:blipFill rotWithShape="1">
                <a:blip r:embed="rId11"/>
                <a:stretch>
                  <a:fillRect l="-5696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04247" y="5027571"/>
                <a:ext cx="4106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247" y="5027571"/>
                <a:ext cx="410690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013066" y="5013176"/>
                <a:ext cx="126188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>
                    <a:solidFill>
                      <a:srgbClr val="FF0000"/>
                    </a:solidFill>
                  </a:rPr>
                  <a:t>12</a:t>
                </a:r>
                <a:r>
                  <a:rPr lang="cs-CZ" dirty="0">
                    <a:solidFill>
                      <a:srgbClr val="FF0000"/>
                    </a:solidFill>
                  </a:rPr>
                  <a:t>0</a:t>
                </a:r>
                <a14:m>
                  <m:oMath xmlns:m="http://schemas.openxmlformats.org/officeDocument/2006/math">
                    <m:r>
                      <a:rPr lang="cs-CZ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&lt;24</m:t>
                    </m:r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endParaRPr lang="cs-CZ" dirty="0">
                  <a:solidFill>
                    <a:srgbClr val="FF0000"/>
                  </a:solidFill>
                </a:endParaRP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3066" y="5013176"/>
                <a:ext cx="1261884" cy="646331"/>
              </a:xfrm>
              <a:prstGeom prst="rect">
                <a:avLst/>
              </a:prstGeom>
              <a:blipFill rotWithShape="1">
                <a:blip r:embed="rId13"/>
                <a:stretch>
                  <a:fillRect l="-3865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316196" y="5027571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6196" y="5027571"/>
                <a:ext cx="410689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26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Vyhodnocení testu: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 – Výborně		14 – 13 bodů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 – Chvalitebně		12 – 10 bodů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3 – Dobře			9 – 6 bodů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4 – Dostatečně 		5 – 3 bodů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5 – Nedostatečně 	2 – 0 bodů   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6660232" y="1418726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6714808" y="2533006"/>
            <a:ext cx="914400" cy="91440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6660232" y="3514537"/>
            <a:ext cx="914400" cy="914400"/>
          </a:xfrm>
          <a:prstGeom prst="smileyFace">
            <a:avLst>
              <a:gd name="adj" fmla="val 14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6660232" y="4581128"/>
            <a:ext cx="914400" cy="914400"/>
          </a:xfrm>
          <a:prstGeom prst="smileyFace">
            <a:avLst>
              <a:gd name="adj" fmla="val -14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6660232" y="5589240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7727032" y="1418726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78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Periodická čísla - 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3466728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=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= 5 : 3 = 1</a:t>
                </a:r>
                <a:r>
                  <a:rPr lang="cs-CZ" dirty="0" smtClean="0">
                    <a:solidFill>
                      <a:srgbClr val="C00000"/>
                    </a:solidFill>
                  </a:rPr>
                  <a:t>,66...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   2</a:t>
                </a:r>
                <a:r>
                  <a:rPr lang="cs-CZ" dirty="0" smtClean="0">
                    <a:solidFill>
                      <a:srgbClr val="C00000"/>
                    </a:solidFill>
                  </a:rPr>
                  <a:t>0</a:t>
                </a:r>
              </a:p>
              <a:p>
                <a:pPr marL="0" indent="0">
                  <a:buNone/>
                </a:pPr>
                <a:r>
                  <a:rPr lang="cs-CZ" dirty="0">
                    <a:solidFill>
                      <a:srgbClr val="C00000"/>
                    </a:solidFill>
                  </a:rPr>
                  <a:t> </a:t>
                </a:r>
                <a:r>
                  <a:rPr lang="cs-CZ" dirty="0" smtClean="0">
                    <a:solidFill>
                      <a:srgbClr val="C00000"/>
                    </a:solidFill>
                  </a:rPr>
                  <a:t>       20</a:t>
                </a:r>
              </a:p>
              <a:p>
                <a:pPr marL="0" indent="0">
                  <a:buNone/>
                </a:pPr>
                <a:r>
                  <a:rPr lang="cs-CZ" dirty="0">
                    <a:solidFill>
                      <a:srgbClr val="C00000"/>
                    </a:solidFill>
                  </a:rPr>
                  <a:t> </a:t>
                </a:r>
                <a:r>
                  <a:rPr lang="cs-CZ" dirty="0" smtClean="0">
                    <a:solidFill>
                      <a:srgbClr val="C00000"/>
                    </a:solidFill>
                  </a:rPr>
                  <a:t>         2</a:t>
                </a:r>
              </a:p>
              <a:p>
                <a:pPr marL="0" indent="0">
                  <a:buNone/>
                </a:pPr>
                <a:r>
                  <a:rPr lang="cs-CZ" dirty="0">
                    <a:solidFill>
                      <a:srgbClr val="C00000"/>
                    </a:solidFill>
                  </a:rPr>
                  <a:t> </a:t>
                </a:r>
                <a:r>
                  <a:rPr lang="cs-CZ" dirty="0" smtClean="0">
                    <a:solidFill>
                      <a:srgbClr val="C00000"/>
                    </a:solidFill>
                  </a:rPr>
                  <a:t>          :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3466728" cy="4525963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4427984" y="2420888"/>
            <a:ext cx="21210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</a:rPr>
              <a:t>1,66… = 1,6</a:t>
            </a:r>
            <a:endParaRPr lang="cs-CZ" sz="3200" b="1" dirty="0">
              <a:solidFill>
                <a:schemeClr val="accent3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51892" y="1988840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</a:rPr>
              <a:t>_</a:t>
            </a:r>
            <a:endParaRPr lang="cs-CZ" sz="3200" b="1" dirty="0">
              <a:solidFill>
                <a:schemeClr val="accent3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43808" y="3212976"/>
            <a:ext cx="612712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/>
              <a:buChar char="à"/>
            </a:pPr>
            <a:r>
              <a:rPr lang="cs-CZ" dirty="0">
                <a:sym typeface="Wingdings" panose="05000000000000000000" pitchFamily="2" charset="2"/>
              </a:rPr>
              <a:t>č</a:t>
            </a:r>
            <a:r>
              <a:rPr lang="cs-CZ" dirty="0" smtClean="0">
                <a:sym typeface="Wingdings" panose="05000000000000000000" pitchFamily="2" charset="2"/>
              </a:rPr>
              <a:t>teme:</a:t>
            </a:r>
            <a:r>
              <a:rPr lang="cs-CZ" b="1" dirty="0" smtClean="0">
                <a:solidFill>
                  <a:schemeClr val="accent3"/>
                </a:solidFill>
                <a:sym typeface="Wingdings" panose="05000000000000000000" pitchFamily="2" charset="2"/>
              </a:rPr>
              <a:t> „jedna celá 6 periodických“</a:t>
            </a:r>
            <a:endParaRPr lang="cs-CZ" dirty="0" smtClean="0">
              <a:sym typeface="Wingdings" panose="05000000000000000000" pitchFamily="2" charset="2"/>
            </a:endParaRPr>
          </a:p>
          <a:p>
            <a:pPr marL="285750" indent="-285750">
              <a:buFont typeface="Wingdings"/>
              <a:buChar char="à"/>
            </a:pPr>
            <a:r>
              <a:rPr lang="cs-CZ" dirty="0" smtClean="0">
                <a:sym typeface="Wingdings" panose="05000000000000000000" pitchFamily="2" charset="2"/>
              </a:rPr>
              <a:t>nad opakující se číslicí píšeme vodorovnou čárku</a:t>
            </a:r>
          </a:p>
          <a:p>
            <a:pPr marL="285750" indent="-285750">
              <a:buFont typeface="Wingdings"/>
              <a:buChar char="à"/>
            </a:pPr>
            <a:r>
              <a:rPr lang="cs-CZ" dirty="0"/>
              <a:t>ř</a:t>
            </a:r>
            <a:r>
              <a:rPr lang="cs-CZ" dirty="0" smtClean="0"/>
              <a:t>íkáme jí </a:t>
            </a:r>
            <a:r>
              <a:rPr lang="cs-CZ" u="sng" dirty="0" smtClean="0"/>
              <a:t>pruh</a:t>
            </a:r>
          </a:p>
          <a:p>
            <a:pPr marL="285750" indent="-285750">
              <a:buFont typeface="Wingdings"/>
              <a:buChar char="à"/>
            </a:pPr>
            <a:r>
              <a:rPr lang="cs-CZ" dirty="0"/>
              <a:t>s</a:t>
            </a:r>
            <a:r>
              <a:rPr lang="cs-CZ" dirty="0" smtClean="0"/>
              <a:t>kupinu opakujících se číslic nazýváme </a:t>
            </a:r>
            <a:r>
              <a:rPr lang="cs-CZ" b="1" dirty="0" smtClean="0"/>
              <a:t>perioda</a:t>
            </a:r>
          </a:p>
          <a:p>
            <a:pPr marL="285750" indent="-285750">
              <a:buFont typeface="Wingdings"/>
              <a:buChar char="à"/>
            </a:pPr>
            <a:r>
              <a:rPr lang="cs-CZ" dirty="0" smtClean="0"/>
              <a:t>skupina číslic před periodou = </a:t>
            </a:r>
            <a:r>
              <a:rPr lang="cs-CZ" u="sng" dirty="0" smtClean="0"/>
              <a:t>předperioda</a:t>
            </a:r>
          </a:p>
          <a:p>
            <a:pPr marL="285750" indent="-285750">
              <a:buFont typeface="Wingdings"/>
              <a:buChar char="à"/>
            </a:pPr>
            <a:r>
              <a:rPr lang="cs-CZ" dirty="0"/>
              <a:t>j</a:t>
            </a:r>
            <a:r>
              <a:rPr lang="cs-CZ" dirty="0" smtClean="0"/>
              <a:t>sou to desetinná čísla s </a:t>
            </a:r>
            <a:r>
              <a:rPr lang="cs-CZ" u="sng" dirty="0" smtClean="0"/>
              <a:t>neukončeným desetinným rozvojem</a:t>
            </a:r>
          </a:p>
          <a:p>
            <a:pPr marL="285750" indent="-285750">
              <a:buFont typeface="Wingdings"/>
              <a:buChar char="à"/>
            </a:pPr>
            <a:r>
              <a:rPr lang="cs-CZ" dirty="0"/>
              <a:t>n</a:t>
            </a:r>
            <a:r>
              <a:rPr lang="cs-CZ" dirty="0" smtClean="0"/>
              <a:t>ahrazujeme je zaokrouhlenými desetinnými čísly</a:t>
            </a:r>
          </a:p>
          <a:p>
            <a:pPr marL="285750" indent="-285750">
              <a:buFont typeface="Wingdings"/>
              <a:buChar char="à"/>
            </a:pPr>
            <a:r>
              <a:rPr lang="cs-CZ" b="1" dirty="0" smtClean="0">
                <a:solidFill>
                  <a:schemeClr val="accent3"/>
                </a:solidFill>
              </a:rPr>
              <a:t>1,66… = 1,7</a:t>
            </a:r>
            <a:endParaRPr lang="cs-CZ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34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19672" y="1628800"/>
            <a:ext cx="575657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12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SČÍTÁNÍ </a:t>
            </a:r>
          </a:p>
          <a:p>
            <a:pPr algn="ctr"/>
            <a:r>
              <a:rPr lang="cs-CZ" sz="12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ZLOMKŮ</a:t>
            </a:r>
            <a:endParaRPr lang="cs-CZ" sz="12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654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Sčítání zlomků se stejnými jmenovateli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844824"/>
                <a:ext cx="8229600" cy="2548880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𝟏𝟏</m:t>
                        </m:r>
                      </m:den>
                    </m:f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𝟏𝟏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𝟏𝟏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	</a:t>
                </a: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	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𝟗</m:t>
                        </m:r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𝟏𝟔</m:t>
                        </m:r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1</a:t>
                </a:r>
                <a:r>
                  <a:rPr lang="cs-CZ" b="1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endParaRPr lang="cs-CZ" b="1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cs-CZ" b="1" dirty="0">
                  <a:solidFill>
                    <a:srgbClr val="FF0000"/>
                  </a:solidFill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𝟏𝟒</m:t>
                        </m:r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1</a:t>
                </a:r>
                <a:r>
                  <a:rPr lang="cs-CZ" b="1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endParaRPr lang="cs-CZ" b="1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844824"/>
                <a:ext cx="8229600" cy="2548880"/>
              </a:xfrm>
              <a:blipFill rotWithShape="1">
                <a:blip r:embed="rId2"/>
                <a:stretch>
                  <a:fillRect t="-11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559864" y="5176247"/>
            <a:ext cx="784887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08723" y="5279504"/>
            <a:ext cx="78470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Zlomky se </a:t>
            </a:r>
            <a:r>
              <a:rPr lang="cs-CZ" sz="2000" b="1" smtClean="0">
                <a:solidFill>
                  <a:schemeClr val="tx2">
                    <a:lumMod val="75000"/>
                  </a:schemeClr>
                </a:solidFill>
              </a:rPr>
              <a:t>stejnými jmenovateli 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sčítáme tak, že sečteme jejich čitatele </a:t>
            </a:r>
          </a:p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a jmenovatele opíšeme.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778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2.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Sčítání zlomků s různými jmenovateli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1"/>
                <a:ext cx="8229600" cy="2980928"/>
              </a:xfrm>
            </p:spPr>
            <p:txBody>
              <a:bodyPr/>
              <a:lstStyle/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𝟏𝟖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𝟏𝟖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𝟏𝟖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𝟏𝟖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𝟏𝟖</m:t>
                        </m:r>
                      </m:den>
                    </m:f>
                  </m:oMath>
                </a14:m>
                <a:endParaRPr lang="cs-CZ" b="1" dirty="0" smtClean="0">
                  <a:solidFill>
                    <a:srgbClr val="FF0000"/>
                  </a:solidFill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𝟏𝟐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𝟐𝟎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𝟐𝟎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𝟏𝟐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𝟐𝟎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𝟏𝟕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𝟐𝟎</m:t>
                        </m:r>
                      </m:den>
                    </m:f>
                  </m:oMath>
                </a14:m>
                <a:endParaRPr lang="cs-CZ" b="1" dirty="0" smtClean="0">
                  <a:solidFill>
                    <a:srgbClr val="FF0000"/>
                  </a:solidFill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𝟐𝟖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𝟐𝟏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𝟐𝟖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𝟖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𝟐𝟏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𝟐𝟖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𝟐𝟗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𝟐𝟖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FF0000"/>
                    </a:solidFill>
                  </a:rPr>
                  <a:t> = 1</a:t>
                </a:r>
                <a:r>
                  <a:rPr lang="cs-CZ" b="1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𝟐𝟖</m:t>
                        </m:r>
                      </m:den>
                    </m:f>
                  </m:oMath>
                </a14:m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1"/>
                <a:ext cx="8229600" cy="2980928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179512" y="4509120"/>
            <a:ext cx="8856984" cy="129614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63773" y="4811214"/>
            <a:ext cx="87727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Zlomky s různými jmenovateli sčítáme tak, že je nejprve převedeme</a:t>
            </a:r>
          </a:p>
          <a:p>
            <a:r>
              <a:rPr lang="cs-CZ" sz="2000" b="1" dirty="0">
                <a:solidFill>
                  <a:schemeClr val="tx2">
                    <a:lumMod val="75000"/>
                  </a:schemeClr>
                </a:solidFill>
              </a:rPr>
              <a:t>n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a společného jmenovatele a pak sečteme jejich čitatele a jmenovatele opíšeme.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19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buch 2 3"/>
          <p:cNvSpPr/>
          <p:nvPr/>
        </p:nvSpPr>
        <p:spPr>
          <a:xfrm>
            <a:off x="3131840" y="2564904"/>
            <a:ext cx="2664296" cy="1944216"/>
          </a:xfrm>
          <a:prstGeom prst="irregularSeal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141726" y="2968631"/>
                <a:ext cx="564578" cy="11294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6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600" b="1" i="1" dirty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3600" b="1" i="1" dirty="0" smtClean="0"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3600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1726" y="2968631"/>
                <a:ext cx="564578" cy="112947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6cípá hvězda 6"/>
          <p:cNvSpPr/>
          <p:nvPr/>
        </p:nvSpPr>
        <p:spPr>
          <a:xfrm>
            <a:off x="1480579" y="4888577"/>
            <a:ext cx="1624058" cy="1418456"/>
          </a:xfrm>
          <a:prstGeom prst="star6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6cípá hvězda 7"/>
          <p:cNvSpPr/>
          <p:nvPr/>
        </p:nvSpPr>
        <p:spPr>
          <a:xfrm>
            <a:off x="3790764" y="260648"/>
            <a:ext cx="1501316" cy="1418456"/>
          </a:xfrm>
          <a:prstGeom prst="star6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6cípá hvězda 8"/>
          <p:cNvSpPr/>
          <p:nvPr/>
        </p:nvSpPr>
        <p:spPr>
          <a:xfrm>
            <a:off x="6819955" y="1771654"/>
            <a:ext cx="1640477" cy="1442192"/>
          </a:xfrm>
          <a:prstGeom prst="star6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6cípá hvězda 9"/>
          <p:cNvSpPr/>
          <p:nvPr/>
        </p:nvSpPr>
        <p:spPr>
          <a:xfrm>
            <a:off x="6276572" y="4708542"/>
            <a:ext cx="1607796" cy="1418456"/>
          </a:xfrm>
          <a:prstGeom prst="star6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6838570" y="4910611"/>
                <a:ext cx="522899" cy="10143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 dirty="0" smtClean="0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sz="3200" b="1" i="1" dirty="0" smtClean="0"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8570" y="4910611"/>
                <a:ext cx="522899" cy="101431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279972" y="457716"/>
                <a:ext cx="522900" cy="1024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 dirty="0" smtClean="0">
                              <a:latin typeface="Cambria Math"/>
                            </a:rPr>
                            <m:t>𝟓</m:t>
                          </m:r>
                        </m:num>
                        <m:den>
                          <m:r>
                            <a:rPr lang="cs-CZ" sz="3200" b="1" i="1" dirty="0"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9972" y="457716"/>
                <a:ext cx="522900" cy="102431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006293" y="5112681"/>
                <a:ext cx="522899" cy="10143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 dirty="0" smtClean="0"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sz="3200" b="1" i="1" dirty="0" smtClean="0">
                              <a:latin typeface="Cambria Math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6293" y="5112681"/>
                <a:ext cx="522899" cy="101431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7361469" y="2005757"/>
                <a:ext cx="522899" cy="10143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 dirty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3200" b="1" i="1" dirty="0" smtClean="0">
                              <a:latin typeface="Cambria Math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1469" y="2005757"/>
                <a:ext cx="522899" cy="101431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Šipka nahoru 15"/>
          <p:cNvSpPr/>
          <p:nvPr/>
        </p:nvSpPr>
        <p:spPr>
          <a:xfrm>
            <a:off x="4221672" y="1780816"/>
            <a:ext cx="484632" cy="7840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nahoru 16"/>
          <p:cNvSpPr/>
          <p:nvPr/>
        </p:nvSpPr>
        <p:spPr>
          <a:xfrm rot="17889688">
            <a:off x="2434053" y="2520215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nahoru 17"/>
          <p:cNvSpPr/>
          <p:nvPr/>
        </p:nvSpPr>
        <p:spPr>
          <a:xfrm rot="13703046">
            <a:off x="2957061" y="4383470"/>
            <a:ext cx="484632" cy="80526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nahoru 18"/>
          <p:cNvSpPr/>
          <p:nvPr/>
        </p:nvSpPr>
        <p:spPr>
          <a:xfrm rot="7372856">
            <a:off x="5439509" y="4017816"/>
            <a:ext cx="484632" cy="12416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nahoru 19"/>
          <p:cNvSpPr/>
          <p:nvPr/>
        </p:nvSpPr>
        <p:spPr>
          <a:xfrm rot="3512383">
            <a:off x="6092444" y="2588871"/>
            <a:ext cx="484632" cy="84109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6cípá hvězda 21"/>
          <p:cNvSpPr/>
          <p:nvPr/>
        </p:nvSpPr>
        <p:spPr>
          <a:xfrm>
            <a:off x="693416" y="1577718"/>
            <a:ext cx="1574327" cy="1431701"/>
          </a:xfrm>
          <a:prstGeom prst="star6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096499" y="1820281"/>
                <a:ext cx="768159" cy="10143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 dirty="0">
                              <a:latin typeface="Cambria Math"/>
                            </a:rPr>
                            <m:t>𝟏</m:t>
                          </m:r>
                          <m:r>
                            <a:rPr lang="cs-CZ" sz="3200" b="1" i="1" dirty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3200" b="1" i="1" dirty="0" smtClean="0">
                              <a:latin typeface="Cambria Math"/>
                            </a:rPr>
                            <m:t>𝟗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499" y="1820281"/>
                <a:ext cx="768159" cy="101431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/>
          <p:cNvSpPr txBox="1"/>
          <p:nvPr/>
        </p:nvSpPr>
        <p:spPr>
          <a:xfrm>
            <a:off x="454529" y="260648"/>
            <a:ext cx="26618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SEČTI ZLOMKY: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9463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 animBg="1"/>
      <p:bldP spid="8" grpId="0" animBg="1"/>
      <p:bldP spid="9" grpId="0" animBg="1"/>
      <p:bldP spid="10" grpId="0" animBg="1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Program Microsoft Office </a:t>
            </a:r>
            <a:r>
              <a:rPr lang="cs-CZ" dirty="0" smtClean="0"/>
              <a:t>2010, Klipart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562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1680</TotalTime>
  <Words>521</Words>
  <Application>Microsoft Office PowerPoint</Application>
  <PresentationFormat>Předvádění na obrazovce (4:3)</PresentationFormat>
  <Paragraphs>101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TEST:</vt:lpstr>
      <vt:lpstr>Vyhodnocení testu:</vt:lpstr>
      <vt:lpstr>Periodická čísla - opakování</vt:lpstr>
      <vt:lpstr>Prezentace aplikace PowerPoint</vt:lpstr>
      <vt:lpstr>1. Sčítání zlomků se stejnými jmenovateli</vt:lpstr>
      <vt:lpstr>2. Sčítání zlomků s různými jmenovateli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FUNKCE</dc:title>
  <dc:creator>profesor</dc:creator>
  <cp:lastModifiedBy>profesor</cp:lastModifiedBy>
  <cp:revision>170</cp:revision>
  <dcterms:created xsi:type="dcterms:W3CDTF">2013-03-05T19:40:32Z</dcterms:created>
  <dcterms:modified xsi:type="dcterms:W3CDTF">2013-12-13T10:04:23Z</dcterms:modified>
</cp:coreProperties>
</file>