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notesMasterIdLst>
    <p:notesMasterId r:id="rId14"/>
  </p:notesMasterIdLst>
  <p:sldIdLst>
    <p:sldId id="267" r:id="rId2"/>
    <p:sldId id="268" r:id="rId3"/>
    <p:sldId id="270" r:id="rId4"/>
    <p:sldId id="289" r:id="rId5"/>
    <p:sldId id="286" r:id="rId6"/>
    <p:sldId id="288" r:id="rId7"/>
    <p:sldId id="290" r:id="rId8"/>
    <p:sldId id="291" r:id="rId9"/>
    <p:sldId id="292" r:id="rId10"/>
    <p:sldId id="294" r:id="rId11"/>
    <p:sldId id="296" r:id="rId12"/>
    <p:sldId id="269" r:id="rId13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20"/>
    <p:restoredTop sz="85968" autoAdjust="0"/>
  </p:normalViewPr>
  <p:slideViewPr>
    <p:cSldViewPr>
      <p:cViewPr>
        <p:scale>
          <a:sx n="90" d="100"/>
          <a:sy n="90" d="100"/>
        </p:scale>
        <p:origin x="-816" y="-12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theme" Target="theme/theme1.xml"/><Relationship Id="rId2" Type="http://schemas.openxmlformats.org/officeDocument/2006/relationships/slide" Target="slides/slide1.xml"/><Relationship Id="rId16" Type="http://schemas.openxmlformats.org/officeDocument/2006/relationships/viewProps" Target="view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presProps" Target="presProp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notesMaster" Target="notesMasters/notesMaster1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AED1E59F-2929-46FB-82DA-4738949BDBC4}" type="datetimeFigureOut">
              <a:rPr lang="cs-CZ" smtClean="0"/>
              <a:t>16.12.2013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340E7C83-8877-48BB-A00E-B6F242F0BC78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472594339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CB75E0A-4262-417A-86A9-EFB018A54784}" type="datetimeFigureOut">
              <a:rPr lang="cs-CZ" smtClean="0"/>
              <a:t>16.12.2013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07F33B1-6ED5-47EE-89D8-C690D8AD5C64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168133999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CB75E0A-4262-417A-86A9-EFB018A54784}" type="datetimeFigureOut">
              <a:rPr lang="cs-CZ" smtClean="0"/>
              <a:t>16.12.2013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07F33B1-6ED5-47EE-89D8-C690D8AD5C64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929005976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CB75E0A-4262-417A-86A9-EFB018A54784}" type="datetimeFigureOut">
              <a:rPr lang="cs-CZ" smtClean="0"/>
              <a:t>16.12.2013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07F33B1-6ED5-47EE-89D8-C690D8AD5C64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555990630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CB75E0A-4262-417A-86A9-EFB018A54784}" type="datetimeFigureOut">
              <a:rPr lang="cs-CZ" smtClean="0"/>
              <a:t>16.12.2013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07F33B1-6ED5-47EE-89D8-C690D8AD5C64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847099890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CB75E0A-4262-417A-86A9-EFB018A54784}" type="datetimeFigureOut">
              <a:rPr lang="cs-CZ" smtClean="0"/>
              <a:t>16.12.2013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07F33B1-6ED5-47EE-89D8-C690D8AD5C64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085822997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CB75E0A-4262-417A-86A9-EFB018A54784}" type="datetimeFigureOut">
              <a:rPr lang="cs-CZ" smtClean="0"/>
              <a:t>16.12.2013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07F33B1-6ED5-47EE-89D8-C690D8AD5C64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130044093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CB75E0A-4262-417A-86A9-EFB018A54784}" type="datetimeFigureOut">
              <a:rPr lang="cs-CZ" smtClean="0"/>
              <a:t>16.12.2013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07F33B1-6ED5-47EE-89D8-C690D8AD5C64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465983659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CB75E0A-4262-417A-86A9-EFB018A54784}" type="datetimeFigureOut">
              <a:rPr lang="cs-CZ" smtClean="0"/>
              <a:t>16.12.2013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07F33B1-6ED5-47EE-89D8-C690D8AD5C64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590536162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CB75E0A-4262-417A-86A9-EFB018A54784}" type="datetimeFigureOut">
              <a:rPr lang="cs-CZ" smtClean="0"/>
              <a:t>16.12.2013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07F33B1-6ED5-47EE-89D8-C690D8AD5C64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408307176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CB75E0A-4262-417A-86A9-EFB018A54784}" type="datetimeFigureOut">
              <a:rPr lang="cs-CZ" smtClean="0"/>
              <a:t>16.12.2013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07F33B1-6ED5-47EE-89D8-C690D8AD5C64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776127921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CB75E0A-4262-417A-86A9-EFB018A54784}" type="datetimeFigureOut">
              <a:rPr lang="cs-CZ" smtClean="0"/>
              <a:t>16.12.2013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07F33B1-6ED5-47EE-89D8-C690D8AD5C64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294512588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CCB75E0A-4262-417A-86A9-EFB018A54784}" type="datetimeFigureOut">
              <a:rPr lang="cs-CZ" smtClean="0"/>
              <a:t>16.12.2013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D07F33B1-6ED5-47EE-89D8-C690D8AD5C64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084961179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2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jpeg"/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8" Type="http://schemas.openxmlformats.org/officeDocument/2006/relationships/image" Target="../media/image10.png"/><Relationship Id="rId13" Type="http://schemas.openxmlformats.org/officeDocument/2006/relationships/image" Target="../media/image15.png"/><Relationship Id="rId3" Type="http://schemas.openxmlformats.org/officeDocument/2006/relationships/image" Target="../media/image5.png"/><Relationship Id="rId7" Type="http://schemas.openxmlformats.org/officeDocument/2006/relationships/image" Target="../media/image9.png"/><Relationship Id="rId12" Type="http://schemas.openxmlformats.org/officeDocument/2006/relationships/image" Target="../media/image14.png"/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8.png"/><Relationship Id="rId11" Type="http://schemas.openxmlformats.org/officeDocument/2006/relationships/image" Target="../media/image13.png"/><Relationship Id="rId5" Type="http://schemas.openxmlformats.org/officeDocument/2006/relationships/image" Target="../media/image7.png"/><Relationship Id="rId10" Type="http://schemas.openxmlformats.org/officeDocument/2006/relationships/image" Target="../media/image12.png"/><Relationship Id="rId4" Type="http://schemas.openxmlformats.org/officeDocument/2006/relationships/image" Target="../media/image6.png"/><Relationship Id="rId9" Type="http://schemas.openxmlformats.org/officeDocument/2006/relationships/image" Target="../media/image11.png"/><Relationship Id="rId14" Type="http://schemas.openxmlformats.org/officeDocument/2006/relationships/image" Target="../media/image16.png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17.png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18.png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20.png"/><Relationship Id="rId7" Type="http://schemas.openxmlformats.org/officeDocument/2006/relationships/image" Target="../media/image24.png"/><Relationship Id="rId2" Type="http://schemas.openxmlformats.org/officeDocument/2006/relationships/image" Target="../media/image19.png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23.png"/><Relationship Id="rId5" Type="http://schemas.openxmlformats.org/officeDocument/2006/relationships/image" Target="../media/image22.png"/><Relationship Id="rId4" Type="http://schemas.openxmlformats.org/officeDocument/2006/relationships/image" Target="../media/image21.png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0.png"/><Relationship Id="rId7" Type="http://schemas.openxmlformats.org/officeDocument/2006/relationships/image" Target="../media/image24.png"/><Relationship Id="rId2" Type="http://schemas.openxmlformats.org/officeDocument/2006/relationships/image" Target="../media/image19.png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23.png"/><Relationship Id="rId5" Type="http://schemas.openxmlformats.org/officeDocument/2006/relationships/image" Target="../media/image22.png"/><Relationship Id="rId4" Type="http://schemas.openxmlformats.org/officeDocument/2006/relationships/image" Target="../media/image21.png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Obrázek 4" descr="Popis: C:\Users\pc\Desktop\OPVK.jp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195736" y="1268761"/>
            <a:ext cx="5345096" cy="111978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graphicFrame>
        <p:nvGraphicFramePr>
          <p:cNvPr id="6" name="Tabulka 5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3984642712"/>
              </p:ext>
            </p:extLst>
          </p:nvPr>
        </p:nvGraphicFramePr>
        <p:xfrm>
          <a:off x="1403648" y="3573016"/>
          <a:ext cx="6522734" cy="1608148"/>
        </p:xfrm>
        <a:graphic>
          <a:graphicData uri="http://schemas.openxmlformats.org/drawingml/2006/table">
            <a:tbl>
              <a:tblPr firstRow="1" firstCol="1" bandRow="1">
                <a:tableStyleId>{5C22544A-7EE6-4342-B048-85BDC9FD1C3A}</a:tableStyleId>
              </a:tblPr>
              <a:tblGrid>
                <a:gridCol w="1582443"/>
                <a:gridCol w="4940291"/>
              </a:tblGrid>
              <a:tr h="274063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 dirty="0">
                          <a:solidFill>
                            <a:srgbClr val="000000"/>
                          </a:solidFill>
                          <a:effectLst/>
                        </a:rPr>
                        <a:t>Název školy</a:t>
                      </a:r>
                      <a:r>
                        <a:rPr lang="en-US" sz="1100" dirty="0">
                          <a:solidFill>
                            <a:srgbClr val="000000"/>
                          </a:solidFill>
                          <a:effectLst/>
                        </a:rPr>
                        <a:t>:</a:t>
                      </a:r>
                      <a:endParaRPr lang="cs-CZ" sz="1100" dirty="0">
                        <a:solidFill>
                          <a:srgbClr val="000000"/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100" dirty="0">
                          <a:solidFill>
                            <a:srgbClr val="000000"/>
                          </a:solidFill>
                          <a:effectLst/>
                        </a:rPr>
                        <a:t> </a:t>
                      </a:r>
                      <a:r>
                        <a:rPr lang="cs-CZ" sz="1100" dirty="0" smtClean="0">
                          <a:solidFill>
                            <a:srgbClr val="000000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ZÁKLADNÍ</a:t>
                      </a:r>
                      <a:r>
                        <a:rPr lang="cs-CZ" sz="1100" baseline="0" dirty="0" smtClean="0">
                          <a:solidFill>
                            <a:srgbClr val="000000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 ŠKOLA PODBOŘANY, HUSOVA 276, OKRES LOUNY</a:t>
                      </a:r>
                      <a:endParaRPr lang="cs-CZ" sz="1100" dirty="0" smtClean="0">
                        <a:solidFill>
                          <a:srgbClr val="000000"/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1100" dirty="0">
                        <a:solidFill>
                          <a:srgbClr val="000000"/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</a:tr>
              <a:tr h="334508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 dirty="0">
                          <a:solidFill>
                            <a:srgbClr val="000000"/>
                          </a:solidFill>
                          <a:effectLst/>
                        </a:rPr>
                        <a:t>Autor:</a:t>
                      </a:r>
                      <a:endParaRPr lang="cs-CZ" sz="1100" dirty="0">
                        <a:solidFill>
                          <a:srgbClr val="000000"/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 dirty="0">
                          <a:solidFill>
                            <a:srgbClr val="000000"/>
                          </a:solidFill>
                          <a:effectLst/>
                        </a:rPr>
                        <a:t> </a:t>
                      </a:r>
                      <a:r>
                        <a:rPr lang="cs-CZ" sz="1100" b="1" dirty="0" smtClean="0">
                          <a:solidFill>
                            <a:srgbClr val="000000"/>
                          </a:solidFill>
                          <a:effectLst/>
                        </a:rPr>
                        <a:t>Mgr. </a:t>
                      </a:r>
                      <a:r>
                        <a:rPr lang="cs-CZ" sz="1100" b="1" baseline="0" dirty="0" smtClean="0">
                          <a:solidFill>
                            <a:srgbClr val="000000"/>
                          </a:solidFill>
                          <a:effectLst/>
                        </a:rPr>
                        <a:t> Lenka Hanušová</a:t>
                      </a:r>
                      <a:endParaRPr lang="cs-CZ" sz="1100" dirty="0">
                        <a:solidFill>
                          <a:srgbClr val="000000"/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</a:tr>
              <a:tr h="276469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>
                          <a:solidFill>
                            <a:srgbClr val="000000"/>
                          </a:solidFill>
                          <a:effectLst/>
                        </a:rPr>
                        <a:t>Název</a:t>
                      </a:r>
                      <a:r>
                        <a:rPr lang="en-US" sz="1100">
                          <a:solidFill>
                            <a:srgbClr val="000000"/>
                          </a:solidFill>
                          <a:effectLst/>
                        </a:rPr>
                        <a:t>:</a:t>
                      </a:r>
                      <a:endParaRPr lang="cs-CZ" sz="1100">
                        <a:solidFill>
                          <a:srgbClr val="000000"/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 dirty="0" smtClean="0">
                          <a:solidFill>
                            <a:srgbClr val="000000"/>
                          </a:solidFill>
                          <a:effectLst/>
                        </a:rPr>
                        <a:t>VY_32_INOVACE_1859_POČETNÍ_OPERACE_SE_ZLOMKY_II.    </a:t>
                      </a:r>
                      <a:endParaRPr lang="cs-CZ" sz="1100" dirty="0">
                        <a:solidFill>
                          <a:srgbClr val="000000"/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</a:tr>
              <a:tr h="275895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 dirty="0">
                          <a:solidFill>
                            <a:srgbClr val="000000"/>
                          </a:solidFill>
                          <a:effectLst/>
                        </a:rPr>
                        <a:t>Téma</a:t>
                      </a:r>
                      <a:r>
                        <a:rPr lang="en-US" sz="1100" dirty="0">
                          <a:solidFill>
                            <a:srgbClr val="000000"/>
                          </a:solidFill>
                          <a:effectLst/>
                        </a:rPr>
                        <a:t>:</a:t>
                      </a:r>
                      <a:endParaRPr lang="cs-CZ" sz="1100" dirty="0">
                        <a:solidFill>
                          <a:srgbClr val="000000"/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 dirty="0">
                          <a:solidFill>
                            <a:srgbClr val="000000"/>
                          </a:solidFill>
                          <a:effectLst/>
                        </a:rPr>
                        <a:t> </a:t>
                      </a:r>
                      <a:r>
                        <a:rPr lang="cs-CZ" sz="1100" dirty="0" smtClean="0">
                          <a:solidFill>
                            <a:srgbClr val="000000"/>
                          </a:solidFill>
                          <a:effectLst/>
                        </a:rPr>
                        <a:t>Odčítání zlomků</a:t>
                      </a:r>
                    </a:p>
                  </a:txBody>
                  <a:tcPr marL="68580" marR="68580" marT="0" marB="0"/>
                </a:tc>
              </a:tr>
              <a:tr h="335704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 dirty="0">
                          <a:solidFill>
                            <a:srgbClr val="000000"/>
                          </a:solidFill>
                          <a:effectLst/>
                        </a:rPr>
                        <a:t>Číslo projektu</a:t>
                      </a:r>
                      <a:r>
                        <a:rPr lang="en-US" sz="1100" dirty="0">
                          <a:solidFill>
                            <a:srgbClr val="000000"/>
                          </a:solidFill>
                          <a:effectLst/>
                        </a:rPr>
                        <a:t>:</a:t>
                      </a:r>
                      <a:endParaRPr lang="cs-CZ" sz="1100" dirty="0">
                        <a:solidFill>
                          <a:srgbClr val="000000"/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 dirty="0">
                          <a:solidFill>
                            <a:srgbClr val="000000"/>
                          </a:solidFill>
                          <a:effectLst/>
                        </a:rPr>
                        <a:t> </a:t>
                      </a:r>
                      <a:r>
                        <a:rPr lang="cs-CZ" sz="1100" dirty="0" smtClean="0">
                          <a:solidFill>
                            <a:srgbClr val="000000"/>
                          </a:solidFill>
                          <a:effectLst/>
                        </a:rPr>
                        <a:t>CZ.1.07/1.4.00/21.</a:t>
                      </a:r>
                      <a:r>
                        <a:rPr lang="cs-CZ" sz="1100" baseline="0" dirty="0" smtClean="0">
                          <a:solidFill>
                            <a:srgbClr val="000000"/>
                          </a:solidFill>
                          <a:effectLst/>
                        </a:rPr>
                        <a:t> 2975</a:t>
                      </a:r>
                      <a:endParaRPr lang="cs-CZ" sz="1100" dirty="0">
                        <a:solidFill>
                          <a:srgbClr val="000000"/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229092460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395536" y="620688"/>
            <a:ext cx="8229600" cy="1143000"/>
          </a:xfrm>
        </p:spPr>
        <p:txBody>
          <a:bodyPr/>
          <a:lstStyle/>
          <a:p>
            <a:r>
              <a:rPr lang="cs-CZ" b="1" dirty="0" smtClean="0">
                <a:solidFill>
                  <a:schemeClr val="tx2"/>
                </a:solidFill>
              </a:rPr>
              <a:t>ANOTACE</a:t>
            </a:r>
            <a:endParaRPr lang="cs-CZ" b="1" dirty="0">
              <a:solidFill>
                <a:schemeClr val="tx2"/>
              </a:solidFill>
            </a:endParaRPr>
          </a:p>
        </p:txBody>
      </p:sp>
      <p:sp>
        <p:nvSpPr>
          <p:cNvPr id="4" name="Zástupný symbol pro obsah 1"/>
          <p:cNvSpPr>
            <a:spLocks noGrp="1"/>
          </p:cNvSpPr>
          <p:nvPr>
            <p:ph idx="1"/>
          </p:nvPr>
        </p:nvSpPr>
        <p:spPr>
          <a:xfrm>
            <a:off x="467544" y="2060848"/>
            <a:ext cx="8229600" cy="3456384"/>
          </a:xfrm>
        </p:spPr>
        <p:txBody>
          <a:bodyPr>
            <a:normAutofit lnSpcReduction="10000"/>
          </a:bodyPr>
          <a:lstStyle/>
          <a:p>
            <a:r>
              <a:rPr lang="cs-CZ" sz="3200" b="1" dirty="0" smtClean="0">
                <a:solidFill>
                  <a:schemeClr val="tx2"/>
                </a:solidFill>
              </a:rPr>
              <a:t>Prezentace je určena žákům 7. tříd, </a:t>
            </a:r>
            <a:r>
              <a:rPr lang="cs-CZ" b="1" dirty="0">
                <a:solidFill>
                  <a:schemeClr val="tx2"/>
                </a:solidFill>
              </a:rPr>
              <a:t>přechody snímků v prezentaci jsou kliknutím myši</a:t>
            </a:r>
            <a:r>
              <a:rPr lang="cs-CZ" sz="3200" b="1" dirty="0" smtClean="0">
                <a:solidFill>
                  <a:schemeClr val="tx2"/>
                </a:solidFill>
              </a:rPr>
              <a:t>.</a:t>
            </a:r>
          </a:p>
          <a:p>
            <a:r>
              <a:rPr lang="cs-CZ" b="1" dirty="0">
                <a:solidFill>
                  <a:schemeClr val="tx2"/>
                </a:solidFill>
              </a:rPr>
              <a:t>Je zaměřena na </a:t>
            </a:r>
            <a:r>
              <a:rPr lang="cs-CZ" b="1" dirty="0" smtClean="0">
                <a:solidFill>
                  <a:schemeClr val="tx2"/>
                </a:solidFill>
              </a:rPr>
              <a:t>zopakování převádění zlomků na desetinná a smíšená čísla, na porovnávání zlomků, zápis desetinného čísla ve tvaru zlomku a na  vyvození odčítání zlomků, procvičení sčítání zlomků.</a:t>
            </a:r>
          </a:p>
          <a:p>
            <a:pPr marL="0" indent="0">
              <a:buNone/>
            </a:pPr>
            <a:endParaRPr lang="cs-CZ" sz="3200" b="1" dirty="0">
              <a:solidFill>
                <a:srgbClr val="00206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</p:spTree>
    <p:extLst>
      <p:ext uri="{BB962C8B-B14F-4D97-AF65-F5344CB8AC3E}">
        <p14:creationId xmlns:p14="http://schemas.microsoft.com/office/powerpoint/2010/main" val="308042681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marL="0" indent="0">
              <a:buNone/>
            </a:pPr>
            <a:r>
              <a:rPr lang="cs-CZ" sz="3600" b="1" dirty="0" smtClean="0"/>
              <a:t>Datum vytvoření</a:t>
            </a:r>
            <a:r>
              <a:rPr lang="cs-CZ" sz="3600" dirty="0" smtClean="0"/>
              <a:t>: 11. 12. 2013</a:t>
            </a:r>
          </a:p>
          <a:p>
            <a:pPr marL="0" indent="0">
              <a:buNone/>
            </a:pPr>
            <a:endParaRPr lang="cs-CZ" sz="3600" dirty="0"/>
          </a:p>
          <a:p>
            <a:pPr marL="0" indent="0">
              <a:buNone/>
            </a:pPr>
            <a:r>
              <a:rPr lang="cs-CZ" sz="3600" b="1" dirty="0" smtClean="0"/>
              <a:t>Klíčová slova</a:t>
            </a:r>
            <a:r>
              <a:rPr lang="cs-CZ" sz="3600" dirty="0" smtClean="0"/>
              <a:t>: zlomek, smíšené číslo, čitatel, jmenovatel, desetinné číslo, odčítání zlomků, </a:t>
            </a:r>
            <a:r>
              <a:rPr lang="cs-CZ" sz="3600" smtClean="0"/>
              <a:t>sčítání zlomků</a:t>
            </a:r>
            <a:endParaRPr lang="cs-CZ" sz="3600" dirty="0"/>
          </a:p>
        </p:txBody>
      </p:sp>
    </p:spTree>
    <p:extLst>
      <p:ext uri="{BB962C8B-B14F-4D97-AF65-F5344CB8AC3E}">
        <p14:creationId xmlns:p14="http://schemas.microsoft.com/office/powerpoint/2010/main" val="201198610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cs-CZ"/>
          </a:p>
        </p:txBody>
      </p:sp>
      <p:pic>
        <p:nvPicPr>
          <p:cNvPr id="1026" name="Picture 2" descr="C:\Users\profesor\AppData\Local\Microsoft\Windows\Temporary Internet Files\Content.IE5\BU9ZMZEO\MP900387689[1].jp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51520" y="260648"/>
            <a:ext cx="8570858" cy="302433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27" name="Picture 3" descr="C:\Users\profesor\AppData\Local\Microsoft\Windows\Temporary Internet Files\Content.IE5\GSO6NNAJ\MP900387690[1].jpg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51520" y="3284984"/>
            <a:ext cx="8568952" cy="324036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53639112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TEST:</a:t>
            </a:r>
            <a:endParaRPr lang="cs-CZ" dirty="0"/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3" name="Zástupný symbol pro obsah 2"/>
              <p:cNvSpPr>
                <a:spLocks noGrp="1"/>
              </p:cNvSpPr>
              <p:nvPr>
                <p:ph idx="1"/>
              </p:nvPr>
            </p:nvSpPr>
            <p:spPr>
              <a:xfrm>
                <a:off x="251520" y="1268760"/>
                <a:ext cx="6912768" cy="5112568"/>
              </a:xfrm>
            </p:spPr>
            <p:txBody>
              <a:bodyPr>
                <a:normAutofit fontScale="25000" lnSpcReduction="20000"/>
              </a:bodyPr>
              <a:lstStyle/>
              <a:p>
                <a:pPr marL="0" indent="0">
                  <a:buNone/>
                </a:pPr>
                <a:r>
                  <a:rPr lang="cs-CZ" sz="7400" dirty="0" smtClean="0">
                    <a:latin typeface="Cambria Math"/>
                  </a:rPr>
                  <a:t>1/ </a:t>
                </a:r>
                <a:r>
                  <a:rPr lang="cs-CZ" sz="7400" dirty="0">
                    <a:latin typeface="Cambria Math"/>
                  </a:rPr>
                  <a:t>P</a:t>
                </a:r>
                <a:r>
                  <a:rPr lang="cs-CZ" sz="7400" dirty="0" smtClean="0">
                    <a:latin typeface="Cambria Math"/>
                  </a:rPr>
                  <a:t>řeveď zlomky na desetinná čísla:</a:t>
                </a:r>
              </a:p>
              <a:p>
                <a:pPr marL="0" indent="0">
                  <a:buNone/>
                </a:pPr>
                <a14:m>
                  <m:oMath xmlns:m="http://schemas.openxmlformats.org/officeDocument/2006/math">
                    <m:f>
                      <m:fPr>
                        <m:ctrlPr>
                          <a:rPr lang="cs-CZ" sz="7400" i="1" smtClean="0">
                            <a:latin typeface="Cambria Math"/>
                          </a:rPr>
                        </m:ctrlPr>
                      </m:fPr>
                      <m:num>
                        <m:r>
                          <a:rPr lang="cs-CZ" sz="7400" b="0" i="1" smtClean="0">
                            <a:latin typeface="Cambria Math"/>
                          </a:rPr>
                          <m:t>19</m:t>
                        </m:r>
                      </m:num>
                      <m:den>
                        <m:r>
                          <a:rPr lang="cs-CZ" sz="7400" i="1">
                            <a:latin typeface="Cambria Math"/>
                          </a:rPr>
                          <m:t>5</m:t>
                        </m:r>
                      </m:den>
                    </m:f>
                  </m:oMath>
                </a14:m>
                <a:r>
                  <a:rPr lang="cs-CZ" sz="7400" dirty="0"/>
                  <a:t> </a:t>
                </a:r>
                <a:r>
                  <a:rPr lang="cs-CZ" sz="7400" dirty="0" smtClean="0"/>
                  <a:t>=		</a:t>
                </a:r>
                <a14:m>
                  <m:oMath xmlns:m="http://schemas.openxmlformats.org/officeDocument/2006/math">
                    <m:f>
                      <m:fPr>
                        <m:ctrlPr>
                          <a:rPr lang="cs-CZ" sz="7400" i="1">
                            <a:latin typeface="Cambria Math"/>
                          </a:rPr>
                        </m:ctrlPr>
                      </m:fPr>
                      <m:num>
                        <m:r>
                          <a:rPr lang="cs-CZ" sz="7400" b="0" i="1" smtClean="0">
                            <a:latin typeface="Cambria Math"/>
                          </a:rPr>
                          <m:t>8</m:t>
                        </m:r>
                      </m:num>
                      <m:den>
                        <m:r>
                          <a:rPr lang="cs-CZ" sz="7400" b="0" i="1" smtClean="0">
                            <a:latin typeface="Cambria Math"/>
                          </a:rPr>
                          <m:t>1</m:t>
                        </m:r>
                        <m:r>
                          <a:rPr lang="cs-CZ" sz="7400" i="1">
                            <a:latin typeface="Cambria Math"/>
                          </a:rPr>
                          <m:t>0</m:t>
                        </m:r>
                      </m:den>
                    </m:f>
                  </m:oMath>
                </a14:m>
                <a:r>
                  <a:rPr lang="cs-CZ" sz="7400" dirty="0"/>
                  <a:t> =</a:t>
                </a:r>
                <a:r>
                  <a:rPr lang="cs-CZ" sz="7400" dirty="0" smtClean="0"/>
                  <a:t>	  	   </a:t>
                </a:r>
                <a14:m>
                  <m:oMath xmlns:m="http://schemas.openxmlformats.org/officeDocument/2006/math">
                    <m:f>
                      <m:fPr>
                        <m:ctrlPr>
                          <a:rPr lang="cs-CZ" sz="7400" i="1">
                            <a:latin typeface="Cambria Math"/>
                          </a:rPr>
                        </m:ctrlPr>
                      </m:fPr>
                      <m:num>
                        <m:r>
                          <a:rPr lang="cs-CZ" sz="7400" i="1">
                            <a:latin typeface="Cambria Math"/>
                          </a:rPr>
                          <m:t>1</m:t>
                        </m:r>
                        <m:r>
                          <a:rPr lang="cs-CZ" sz="7400" b="0" i="1" smtClean="0">
                            <a:latin typeface="Cambria Math"/>
                          </a:rPr>
                          <m:t>8</m:t>
                        </m:r>
                      </m:num>
                      <m:den>
                        <m:r>
                          <a:rPr lang="cs-CZ" sz="7400" i="1">
                            <a:latin typeface="Cambria Math"/>
                          </a:rPr>
                          <m:t>30</m:t>
                        </m:r>
                      </m:den>
                    </m:f>
                  </m:oMath>
                </a14:m>
                <a:r>
                  <a:rPr lang="cs-CZ" sz="7400" dirty="0"/>
                  <a:t> =</a:t>
                </a:r>
                <a:r>
                  <a:rPr lang="cs-CZ" sz="7400" dirty="0" smtClean="0"/>
                  <a:t>		      </a:t>
                </a:r>
                <a14:m>
                  <m:oMath xmlns:m="http://schemas.openxmlformats.org/officeDocument/2006/math">
                    <m:f>
                      <m:fPr>
                        <m:ctrlPr>
                          <a:rPr lang="cs-CZ" sz="7400" i="1">
                            <a:latin typeface="Cambria Math"/>
                          </a:rPr>
                        </m:ctrlPr>
                      </m:fPr>
                      <m:num>
                        <m:r>
                          <a:rPr lang="cs-CZ" sz="7400" b="0" i="1" smtClean="0">
                            <a:latin typeface="Cambria Math"/>
                          </a:rPr>
                          <m:t>24</m:t>
                        </m:r>
                      </m:num>
                      <m:den>
                        <m:r>
                          <a:rPr lang="cs-CZ" sz="7400" i="1">
                            <a:latin typeface="Cambria Math"/>
                          </a:rPr>
                          <m:t>20</m:t>
                        </m:r>
                      </m:den>
                    </m:f>
                  </m:oMath>
                </a14:m>
                <a:r>
                  <a:rPr lang="cs-CZ" sz="7400" dirty="0"/>
                  <a:t> </a:t>
                </a:r>
                <a:r>
                  <a:rPr lang="cs-CZ" sz="7400" dirty="0" smtClean="0"/>
                  <a:t>=</a:t>
                </a:r>
              </a:p>
              <a:p>
                <a:pPr marL="0" indent="0">
                  <a:buNone/>
                </a:pPr>
                <a:endParaRPr lang="cs-CZ" sz="7400" dirty="0"/>
              </a:p>
              <a:p>
                <a:pPr marL="0" indent="0">
                  <a:buNone/>
                </a:pPr>
                <a:r>
                  <a:rPr lang="cs-CZ" sz="7400" dirty="0" smtClean="0"/>
                  <a:t>2/ Zapiš desetinná čísla ve tvaru zlomků:</a:t>
                </a:r>
              </a:p>
              <a:p>
                <a:pPr marL="0" indent="0">
                  <a:buNone/>
                </a:pPr>
                <a:r>
                  <a:rPr lang="cs-CZ" sz="7400" dirty="0" smtClean="0"/>
                  <a:t>0,14 = 	                5,5 = 		0,28 =	                    13,5 =</a:t>
                </a:r>
              </a:p>
              <a:p>
                <a:pPr marL="0" indent="0">
                  <a:buNone/>
                </a:pPr>
                <a:endParaRPr lang="cs-CZ" sz="7400" dirty="0"/>
              </a:p>
              <a:p>
                <a:pPr marL="0" indent="0">
                  <a:buNone/>
                </a:pPr>
                <a:r>
                  <a:rPr lang="cs-CZ" sz="7400" dirty="0" smtClean="0"/>
                  <a:t>3/ Zapiš zlomky ve tvaru smíšeného čísla:</a:t>
                </a:r>
              </a:p>
              <a:p>
                <a:pPr marL="0" indent="0">
                  <a:buNone/>
                </a:pPr>
                <a:endParaRPr lang="cs-CZ" sz="7400" dirty="0"/>
              </a:p>
              <a:p>
                <a:pPr marL="0" indent="0">
                  <a:buNone/>
                </a:pPr>
                <a14:m>
                  <m:oMath xmlns:m="http://schemas.openxmlformats.org/officeDocument/2006/math">
                    <m:f>
                      <m:fPr>
                        <m:ctrlPr>
                          <a:rPr lang="cs-CZ" sz="7400" i="1">
                            <a:latin typeface="Cambria Math"/>
                          </a:rPr>
                        </m:ctrlPr>
                      </m:fPr>
                      <m:num>
                        <m:r>
                          <a:rPr lang="cs-CZ" sz="7400" b="0" i="1" smtClean="0">
                            <a:latin typeface="Cambria Math"/>
                          </a:rPr>
                          <m:t>18</m:t>
                        </m:r>
                      </m:num>
                      <m:den>
                        <m:r>
                          <a:rPr lang="cs-CZ" sz="7400" i="1">
                            <a:latin typeface="Cambria Math"/>
                          </a:rPr>
                          <m:t>5</m:t>
                        </m:r>
                      </m:den>
                    </m:f>
                  </m:oMath>
                </a14:m>
                <a:r>
                  <a:rPr lang="cs-CZ" sz="7400" dirty="0"/>
                  <a:t> =		</a:t>
                </a:r>
                <a14:m>
                  <m:oMath xmlns:m="http://schemas.openxmlformats.org/officeDocument/2006/math">
                    <m:f>
                      <m:fPr>
                        <m:ctrlPr>
                          <a:rPr lang="cs-CZ" sz="7400" i="1">
                            <a:latin typeface="Cambria Math"/>
                          </a:rPr>
                        </m:ctrlPr>
                      </m:fPr>
                      <m:num>
                        <m:r>
                          <a:rPr lang="cs-CZ" sz="7400" b="0" i="1" smtClean="0">
                            <a:latin typeface="Cambria Math"/>
                          </a:rPr>
                          <m:t>31</m:t>
                        </m:r>
                      </m:num>
                      <m:den>
                        <m:r>
                          <a:rPr lang="cs-CZ" sz="7400" i="1">
                            <a:latin typeface="Cambria Math"/>
                          </a:rPr>
                          <m:t>10</m:t>
                        </m:r>
                      </m:den>
                    </m:f>
                  </m:oMath>
                </a14:m>
                <a:r>
                  <a:rPr lang="cs-CZ" sz="7400" dirty="0"/>
                  <a:t> =	  </a:t>
                </a:r>
                <a:r>
                  <a:rPr lang="cs-CZ" sz="7400" dirty="0" smtClean="0"/>
                  <a:t>                 </a:t>
                </a:r>
                <a14:m>
                  <m:oMath xmlns:m="http://schemas.openxmlformats.org/officeDocument/2006/math">
                    <m:f>
                      <m:fPr>
                        <m:ctrlPr>
                          <a:rPr lang="cs-CZ" sz="7400" i="1">
                            <a:latin typeface="Cambria Math"/>
                          </a:rPr>
                        </m:ctrlPr>
                      </m:fPr>
                      <m:num>
                        <m:r>
                          <a:rPr lang="cs-CZ" sz="7400" i="1">
                            <a:latin typeface="Cambria Math"/>
                          </a:rPr>
                          <m:t>15</m:t>
                        </m:r>
                        <m:r>
                          <a:rPr lang="cs-CZ" sz="7400" b="0" i="1" smtClean="0">
                            <a:latin typeface="Cambria Math"/>
                          </a:rPr>
                          <m:t>2</m:t>
                        </m:r>
                      </m:num>
                      <m:den>
                        <m:r>
                          <a:rPr lang="cs-CZ" sz="7400" i="1">
                            <a:latin typeface="Cambria Math"/>
                          </a:rPr>
                          <m:t>30</m:t>
                        </m:r>
                      </m:den>
                    </m:f>
                  </m:oMath>
                </a14:m>
                <a:r>
                  <a:rPr lang="cs-CZ" sz="7400" dirty="0"/>
                  <a:t> =		</a:t>
                </a:r>
                <a:r>
                  <a:rPr lang="cs-CZ" sz="7400" dirty="0" smtClean="0"/>
                  <a:t>      </a:t>
                </a:r>
                <a14:m>
                  <m:oMath xmlns:m="http://schemas.openxmlformats.org/officeDocument/2006/math">
                    <m:f>
                      <m:fPr>
                        <m:ctrlPr>
                          <a:rPr lang="cs-CZ" sz="7400" i="1">
                            <a:latin typeface="Cambria Math"/>
                          </a:rPr>
                        </m:ctrlPr>
                      </m:fPr>
                      <m:num>
                        <m:r>
                          <a:rPr lang="cs-CZ" sz="7400" i="1">
                            <a:latin typeface="Cambria Math"/>
                          </a:rPr>
                          <m:t>8</m:t>
                        </m:r>
                        <m:r>
                          <a:rPr lang="cs-CZ" sz="7400" b="0" i="1" smtClean="0">
                            <a:latin typeface="Cambria Math"/>
                          </a:rPr>
                          <m:t>7</m:t>
                        </m:r>
                      </m:num>
                      <m:den>
                        <m:r>
                          <a:rPr lang="cs-CZ" sz="7400" i="1">
                            <a:latin typeface="Cambria Math"/>
                          </a:rPr>
                          <m:t>20</m:t>
                        </m:r>
                      </m:den>
                    </m:f>
                  </m:oMath>
                </a14:m>
                <a:r>
                  <a:rPr lang="cs-CZ" sz="7400" dirty="0"/>
                  <a:t> =</a:t>
                </a:r>
              </a:p>
              <a:p>
                <a:pPr marL="0" indent="0">
                  <a:buNone/>
                </a:pPr>
                <a:r>
                  <a:rPr lang="cs-CZ" sz="7400" dirty="0" smtClean="0"/>
                  <a:t>	</a:t>
                </a:r>
              </a:p>
              <a:p>
                <a:pPr marL="0" indent="0">
                  <a:buNone/>
                </a:pPr>
                <a:r>
                  <a:rPr lang="cs-CZ" sz="7400" dirty="0" smtClean="0"/>
                  <a:t>4/ Porovnej zlomky a doplň </a:t>
                </a:r>
                <a14:m>
                  <m:oMath xmlns:m="http://schemas.openxmlformats.org/officeDocument/2006/math">
                    <m:r>
                      <a:rPr lang="cs-CZ" sz="7400" i="1" smtClean="0">
                        <a:latin typeface="Cambria Math"/>
                        <a:ea typeface="Cambria Math"/>
                      </a:rPr>
                      <m:t>&lt;</m:t>
                    </m:r>
                    <m:r>
                      <a:rPr lang="cs-CZ" sz="7400" b="0" i="1" smtClean="0">
                        <a:latin typeface="Cambria Math"/>
                        <a:ea typeface="Cambria Math"/>
                      </a:rPr>
                      <m:t>,</m:t>
                    </m:r>
                    <m:r>
                      <a:rPr lang="cs-CZ" sz="7400" i="1" smtClean="0">
                        <a:latin typeface="Cambria Math"/>
                        <a:ea typeface="Cambria Math"/>
                      </a:rPr>
                      <m:t>&gt;</m:t>
                    </m:r>
                    <m:r>
                      <a:rPr lang="cs-CZ" sz="7400" b="0" i="1" smtClean="0">
                        <a:latin typeface="Cambria Math"/>
                        <a:ea typeface="Cambria Math"/>
                      </a:rPr>
                      <m:t>,</m:t>
                    </m:r>
                    <m:r>
                      <a:rPr lang="cs-CZ" sz="7400" i="1" smtClean="0">
                        <a:latin typeface="Cambria Math"/>
                        <a:ea typeface="Cambria Math"/>
                      </a:rPr>
                      <m:t>=</m:t>
                    </m:r>
                  </m:oMath>
                </a14:m>
                <a:endParaRPr lang="cs-CZ" sz="7400" dirty="0" smtClean="0">
                  <a:ea typeface="Cambria Math"/>
                </a:endParaRPr>
              </a:p>
              <a:p>
                <a:pPr marL="0" indent="0">
                  <a:buNone/>
                </a:pPr>
                <a:endParaRPr lang="cs-CZ" sz="7400" dirty="0"/>
              </a:p>
              <a:p>
                <a:pPr marL="0" indent="0">
                  <a:buNone/>
                </a:pPr>
                <a14:m>
                  <m:oMath xmlns:m="http://schemas.openxmlformats.org/officeDocument/2006/math">
                    <m:f>
                      <m:fPr>
                        <m:ctrlPr>
                          <a:rPr lang="cs-CZ" sz="7400" i="1">
                            <a:latin typeface="Cambria Math"/>
                          </a:rPr>
                        </m:ctrlPr>
                      </m:fPr>
                      <m:num>
                        <m:r>
                          <a:rPr lang="cs-CZ" sz="7400" b="0" i="1" smtClean="0">
                            <a:latin typeface="Cambria Math"/>
                          </a:rPr>
                          <m:t>8</m:t>
                        </m:r>
                      </m:num>
                      <m:den>
                        <m:r>
                          <a:rPr lang="cs-CZ" sz="7400" i="1">
                            <a:latin typeface="Cambria Math"/>
                          </a:rPr>
                          <m:t>5</m:t>
                        </m:r>
                      </m:den>
                    </m:f>
                  </m:oMath>
                </a14:m>
                <a:r>
                  <a:rPr lang="cs-CZ" sz="7400" dirty="0"/>
                  <a:t> </a:t>
                </a:r>
                <a:r>
                  <a:rPr lang="cs-CZ" sz="7400" dirty="0" smtClean="0"/>
                  <a:t>    </a:t>
                </a:r>
                <a14:m>
                  <m:oMath xmlns:m="http://schemas.openxmlformats.org/officeDocument/2006/math">
                    <m:f>
                      <m:fPr>
                        <m:ctrlPr>
                          <a:rPr lang="cs-CZ" sz="7400" i="1">
                            <a:latin typeface="Cambria Math"/>
                          </a:rPr>
                        </m:ctrlPr>
                      </m:fPr>
                      <m:num>
                        <m:r>
                          <a:rPr lang="cs-CZ" sz="7400" b="0" i="1" smtClean="0">
                            <a:latin typeface="Cambria Math"/>
                          </a:rPr>
                          <m:t>11</m:t>
                        </m:r>
                      </m:num>
                      <m:den>
                        <m:r>
                          <a:rPr lang="cs-CZ" sz="7400" i="1">
                            <a:latin typeface="Cambria Math"/>
                          </a:rPr>
                          <m:t>10</m:t>
                        </m:r>
                      </m:den>
                    </m:f>
                  </m:oMath>
                </a14:m>
                <a:r>
                  <a:rPr lang="cs-CZ" sz="7400" dirty="0"/>
                  <a:t> 	  	 </a:t>
                </a:r>
                <a:r>
                  <a:rPr lang="cs-CZ" sz="7400" dirty="0" smtClean="0"/>
                  <a:t>	  </a:t>
                </a:r>
                <a14:m>
                  <m:oMath xmlns:m="http://schemas.openxmlformats.org/officeDocument/2006/math">
                    <m:f>
                      <m:fPr>
                        <m:ctrlPr>
                          <a:rPr lang="cs-CZ" sz="7400" i="1">
                            <a:latin typeface="Cambria Math"/>
                          </a:rPr>
                        </m:ctrlPr>
                      </m:fPr>
                      <m:num>
                        <m:r>
                          <a:rPr lang="cs-CZ" sz="7400" b="0" i="1" smtClean="0">
                            <a:latin typeface="Cambria Math"/>
                          </a:rPr>
                          <m:t>7</m:t>
                        </m:r>
                      </m:num>
                      <m:den>
                        <m:r>
                          <a:rPr lang="cs-CZ" sz="7400" i="1">
                            <a:latin typeface="Cambria Math"/>
                          </a:rPr>
                          <m:t>30</m:t>
                        </m:r>
                      </m:den>
                    </m:f>
                  </m:oMath>
                </a14:m>
                <a:r>
                  <a:rPr lang="cs-CZ" sz="7400" dirty="0"/>
                  <a:t> </a:t>
                </a:r>
                <a14:m>
                  <m:oMath xmlns:m="http://schemas.openxmlformats.org/officeDocument/2006/math">
                    <m:r>
                      <a:rPr lang="cs-CZ" sz="7400" b="0" i="0" smtClean="0">
                        <a:latin typeface="Cambria Math"/>
                      </a:rPr>
                      <m:t>    </m:t>
                    </m:r>
                    <m:f>
                      <m:fPr>
                        <m:ctrlPr>
                          <a:rPr lang="cs-CZ" sz="7400" i="1">
                            <a:latin typeface="Cambria Math"/>
                          </a:rPr>
                        </m:ctrlPr>
                      </m:fPr>
                      <m:num>
                        <m:r>
                          <a:rPr lang="cs-CZ" sz="7400" b="0" i="1" smtClean="0">
                            <a:latin typeface="Cambria Math"/>
                          </a:rPr>
                          <m:t>9</m:t>
                        </m:r>
                      </m:num>
                      <m:den>
                        <m:r>
                          <a:rPr lang="cs-CZ" sz="7400" i="1">
                            <a:latin typeface="Cambria Math"/>
                          </a:rPr>
                          <m:t>2</m:t>
                        </m:r>
                        <m:r>
                          <a:rPr lang="cs-CZ" sz="7400" b="0" i="1" smtClean="0">
                            <a:latin typeface="Cambria Math"/>
                          </a:rPr>
                          <m:t>4</m:t>
                        </m:r>
                      </m:den>
                    </m:f>
                  </m:oMath>
                </a14:m>
                <a:r>
                  <a:rPr lang="cs-CZ" sz="7400" dirty="0"/>
                  <a:t> </a:t>
                </a:r>
              </a:p>
              <a:p>
                <a:pPr marL="0" indent="0">
                  <a:buNone/>
                </a:pPr>
                <a:r>
                  <a:rPr lang="cs-CZ" sz="7400" dirty="0" smtClean="0"/>
                  <a:t>		</a:t>
                </a:r>
                <a:endParaRPr lang="cs-CZ" sz="7400" dirty="0"/>
              </a:p>
              <a:p>
                <a:endParaRPr lang="cs-CZ" sz="6000" dirty="0"/>
              </a:p>
            </p:txBody>
          </p:sp>
        </mc:Choice>
        <mc:Fallback xmlns="">
          <p:sp>
            <p:nvSpPr>
              <p:cNvPr id="3" name="Zástupný symbol pro obsah 2"/>
              <p:cNvSpPr>
                <a:spLocks noGrp="1" noRot="1" noChangeAspect="1" noMove="1" noResize="1" noEditPoints="1" noAdjustHandles="1" noChangeArrowheads="1" noChangeShapeType="1" noTextEdit="1"/>
              </p:cNvSpPr>
              <p:nvPr>
                <p:ph idx="1"/>
              </p:nvPr>
            </p:nvSpPr>
            <p:spPr>
              <a:xfrm>
                <a:off x="251520" y="1268760"/>
                <a:ext cx="6912768" cy="5112568"/>
              </a:xfrm>
              <a:blipFill rotWithShape="1">
                <a:blip r:embed="rId2"/>
                <a:stretch>
                  <a:fillRect l="-794" t="-1788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p:sp>
        <p:nvSpPr>
          <p:cNvPr id="4" name="TextovéPole 3"/>
          <p:cNvSpPr txBox="1"/>
          <p:nvPr/>
        </p:nvSpPr>
        <p:spPr>
          <a:xfrm>
            <a:off x="683568" y="1628800"/>
            <a:ext cx="476412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>
                <a:solidFill>
                  <a:srgbClr val="FF0000"/>
                </a:solidFill>
              </a:rPr>
              <a:t>3</a:t>
            </a:r>
            <a:r>
              <a:rPr lang="cs-CZ" dirty="0" smtClean="0">
                <a:solidFill>
                  <a:srgbClr val="FF0000"/>
                </a:solidFill>
              </a:rPr>
              <a:t>,8</a:t>
            </a:r>
            <a:endParaRPr lang="cs-CZ" dirty="0">
              <a:solidFill>
                <a:srgbClr val="FF0000"/>
              </a:solidFill>
            </a:endParaRPr>
          </a:p>
        </p:txBody>
      </p:sp>
      <p:sp>
        <p:nvSpPr>
          <p:cNvPr id="5" name="TextovéPole 4"/>
          <p:cNvSpPr txBox="1"/>
          <p:nvPr/>
        </p:nvSpPr>
        <p:spPr>
          <a:xfrm>
            <a:off x="2699792" y="1628800"/>
            <a:ext cx="476412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>
                <a:solidFill>
                  <a:srgbClr val="FF0000"/>
                </a:solidFill>
              </a:rPr>
              <a:t>0,8</a:t>
            </a:r>
            <a:endParaRPr lang="cs-CZ" dirty="0">
              <a:solidFill>
                <a:srgbClr val="FF0000"/>
              </a:solidFill>
            </a:endParaRPr>
          </a:p>
        </p:txBody>
      </p:sp>
      <p:sp>
        <p:nvSpPr>
          <p:cNvPr id="6" name="TextovéPole 5"/>
          <p:cNvSpPr txBox="1"/>
          <p:nvPr/>
        </p:nvSpPr>
        <p:spPr>
          <a:xfrm>
            <a:off x="4788024" y="1628800"/>
            <a:ext cx="476412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>
                <a:solidFill>
                  <a:srgbClr val="FF0000"/>
                </a:solidFill>
              </a:rPr>
              <a:t>0,6</a:t>
            </a:r>
            <a:endParaRPr lang="cs-CZ" dirty="0">
              <a:solidFill>
                <a:srgbClr val="FF0000"/>
              </a:solidFill>
            </a:endParaRPr>
          </a:p>
        </p:txBody>
      </p:sp>
      <p:sp>
        <p:nvSpPr>
          <p:cNvPr id="7" name="TextovéPole 6"/>
          <p:cNvSpPr txBox="1"/>
          <p:nvPr/>
        </p:nvSpPr>
        <p:spPr>
          <a:xfrm>
            <a:off x="6660232" y="1628800"/>
            <a:ext cx="476412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>
                <a:solidFill>
                  <a:srgbClr val="FF0000"/>
                </a:solidFill>
              </a:rPr>
              <a:t>1,2</a:t>
            </a:r>
            <a:endParaRPr lang="cs-CZ" dirty="0">
              <a:solidFill>
                <a:srgbClr val="FF0000"/>
              </a:solidFill>
            </a:endParaRPr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8" name="TextovéPole 7"/>
              <p:cNvSpPr txBox="1"/>
              <p:nvPr/>
            </p:nvSpPr>
            <p:spPr>
              <a:xfrm>
                <a:off x="918989" y="2492896"/>
                <a:ext cx="1368151" cy="442044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14:m>
                  <m:oMath xmlns:m="http://schemas.openxmlformats.org/officeDocument/2006/math">
                    <m:f>
                      <m:fPr>
                        <m:ctrlPr>
                          <a:rPr lang="cs-CZ" sz="1600" i="1" smtClean="0">
                            <a:solidFill>
                              <a:srgbClr val="FF0000"/>
                            </a:solidFill>
                            <a:latin typeface="Cambria Math"/>
                          </a:rPr>
                        </m:ctrlPr>
                      </m:fPr>
                      <m:num>
                        <m:r>
                          <a:rPr lang="cs-CZ" sz="1600" b="0" i="1" smtClean="0">
                            <a:solidFill>
                              <a:srgbClr val="FF0000"/>
                            </a:solidFill>
                            <a:latin typeface="Cambria Math"/>
                          </a:rPr>
                          <m:t>14</m:t>
                        </m:r>
                      </m:num>
                      <m:den>
                        <m:r>
                          <a:rPr lang="cs-CZ" sz="1600" b="0" i="1" smtClean="0">
                            <a:solidFill>
                              <a:srgbClr val="FF0000"/>
                            </a:solidFill>
                            <a:latin typeface="Cambria Math"/>
                          </a:rPr>
                          <m:t>100</m:t>
                        </m:r>
                      </m:den>
                    </m:f>
                  </m:oMath>
                </a14:m>
                <a:r>
                  <a:rPr lang="cs-CZ" sz="1600" dirty="0" smtClean="0">
                    <a:solidFill>
                      <a:srgbClr val="FF0000"/>
                    </a:solidFill>
                  </a:rPr>
                  <a:t> = </a:t>
                </a:r>
                <a14:m>
                  <m:oMath xmlns:m="http://schemas.openxmlformats.org/officeDocument/2006/math">
                    <m:f>
                      <m:fPr>
                        <m:ctrlPr>
                          <a:rPr lang="cs-CZ" sz="1600" i="1" smtClean="0">
                            <a:solidFill>
                              <a:srgbClr val="FF0000"/>
                            </a:solidFill>
                            <a:latin typeface="Cambria Math"/>
                          </a:rPr>
                        </m:ctrlPr>
                      </m:fPr>
                      <m:num>
                        <m:r>
                          <a:rPr lang="cs-CZ" sz="1600" b="0" i="1" smtClean="0">
                            <a:solidFill>
                              <a:srgbClr val="FF0000"/>
                            </a:solidFill>
                            <a:latin typeface="Cambria Math"/>
                          </a:rPr>
                          <m:t>7</m:t>
                        </m:r>
                      </m:num>
                      <m:den>
                        <m:r>
                          <a:rPr lang="cs-CZ" sz="1600" b="0" i="1" smtClean="0">
                            <a:solidFill>
                              <a:srgbClr val="FF0000"/>
                            </a:solidFill>
                            <a:latin typeface="Cambria Math"/>
                          </a:rPr>
                          <m:t>50</m:t>
                        </m:r>
                      </m:den>
                    </m:f>
                  </m:oMath>
                </a14:m>
                <a:endParaRPr lang="cs-CZ" sz="1600" dirty="0">
                  <a:solidFill>
                    <a:srgbClr val="FF0000"/>
                  </a:solidFill>
                </a:endParaRPr>
              </a:p>
            </p:txBody>
          </p:sp>
        </mc:Choice>
        <mc:Fallback xmlns="">
          <p:sp>
            <p:nvSpPr>
              <p:cNvPr id="8" name="TextovéPole 7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918989" y="2492896"/>
                <a:ext cx="1368151" cy="442044"/>
              </a:xfrm>
              <a:prstGeom prst="rect">
                <a:avLst/>
              </a:prstGeom>
              <a:blipFill rotWithShape="1">
                <a:blip r:embed="rId3"/>
                <a:stretch>
                  <a:fillRect b="-6944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9" name="TextovéPole 8"/>
              <p:cNvSpPr txBox="1"/>
              <p:nvPr/>
            </p:nvSpPr>
            <p:spPr>
              <a:xfrm>
                <a:off x="2574757" y="2492896"/>
                <a:ext cx="726481" cy="445571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14:m>
                  <m:oMath xmlns:m="http://schemas.openxmlformats.org/officeDocument/2006/math">
                    <m:f>
                      <m:fPr>
                        <m:ctrlPr>
                          <a:rPr lang="cs-CZ" sz="1600" i="1" smtClean="0">
                            <a:solidFill>
                              <a:srgbClr val="FF0000"/>
                            </a:solidFill>
                            <a:latin typeface="Cambria Math"/>
                          </a:rPr>
                        </m:ctrlPr>
                      </m:fPr>
                      <m:num>
                        <m:r>
                          <a:rPr lang="cs-CZ" sz="1600" b="0" i="1" smtClean="0">
                            <a:solidFill>
                              <a:srgbClr val="FF0000"/>
                            </a:solidFill>
                            <a:latin typeface="Cambria Math"/>
                          </a:rPr>
                          <m:t>55</m:t>
                        </m:r>
                      </m:num>
                      <m:den>
                        <m:r>
                          <a:rPr lang="cs-CZ" sz="1600" i="1">
                            <a:solidFill>
                              <a:srgbClr val="FF0000"/>
                            </a:solidFill>
                            <a:latin typeface="Cambria Math"/>
                          </a:rPr>
                          <m:t>10</m:t>
                        </m:r>
                      </m:den>
                    </m:f>
                  </m:oMath>
                </a14:m>
                <a:r>
                  <a:rPr lang="cs-CZ" sz="1600" dirty="0">
                    <a:solidFill>
                      <a:srgbClr val="FF0000"/>
                    </a:solidFill>
                  </a:rPr>
                  <a:t> = </a:t>
                </a:r>
                <a14:m>
                  <m:oMath xmlns:m="http://schemas.openxmlformats.org/officeDocument/2006/math">
                    <m:f>
                      <m:fPr>
                        <m:ctrlPr>
                          <a:rPr lang="cs-CZ" sz="1600" i="1">
                            <a:solidFill>
                              <a:srgbClr val="FF0000"/>
                            </a:solidFill>
                            <a:latin typeface="Cambria Math"/>
                          </a:rPr>
                        </m:ctrlPr>
                      </m:fPr>
                      <m:num>
                        <m:r>
                          <a:rPr lang="cs-CZ" sz="1600" b="0" i="1" smtClean="0">
                            <a:solidFill>
                              <a:srgbClr val="FF0000"/>
                            </a:solidFill>
                            <a:latin typeface="Cambria Math"/>
                          </a:rPr>
                          <m:t>11</m:t>
                        </m:r>
                      </m:num>
                      <m:den>
                        <m:r>
                          <a:rPr lang="cs-CZ" sz="1600" b="0" i="1" smtClean="0">
                            <a:solidFill>
                              <a:srgbClr val="FF0000"/>
                            </a:solidFill>
                            <a:latin typeface="Cambria Math"/>
                          </a:rPr>
                          <m:t>2</m:t>
                        </m:r>
                      </m:den>
                    </m:f>
                  </m:oMath>
                </a14:m>
                <a:endParaRPr lang="cs-CZ" sz="1600" dirty="0">
                  <a:solidFill>
                    <a:srgbClr val="FF0000"/>
                  </a:solidFill>
                </a:endParaRPr>
              </a:p>
            </p:txBody>
          </p:sp>
        </mc:Choice>
        <mc:Fallback xmlns="">
          <p:sp>
            <p:nvSpPr>
              <p:cNvPr id="9" name="TextovéPole 8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2574757" y="2492896"/>
                <a:ext cx="726481" cy="445571"/>
              </a:xfrm>
              <a:prstGeom prst="rect">
                <a:avLst/>
              </a:prstGeom>
              <a:blipFill rotWithShape="1">
                <a:blip r:embed="rId4"/>
                <a:stretch>
                  <a:fillRect b="-5479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10" name="TextovéPole 9"/>
              <p:cNvSpPr txBox="1"/>
              <p:nvPr/>
            </p:nvSpPr>
            <p:spPr>
              <a:xfrm>
                <a:off x="4537955" y="2498651"/>
                <a:ext cx="1402197" cy="442044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14:m>
                  <m:oMath xmlns:m="http://schemas.openxmlformats.org/officeDocument/2006/math">
                    <m:f>
                      <m:fPr>
                        <m:ctrlPr>
                          <a:rPr lang="cs-CZ" sz="1600" i="1" smtClean="0">
                            <a:solidFill>
                              <a:srgbClr val="FF0000"/>
                            </a:solidFill>
                            <a:latin typeface="Cambria Math"/>
                          </a:rPr>
                        </m:ctrlPr>
                      </m:fPr>
                      <m:num>
                        <m:r>
                          <a:rPr lang="cs-CZ" sz="1600" i="1">
                            <a:solidFill>
                              <a:srgbClr val="FF0000"/>
                            </a:solidFill>
                            <a:latin typeface="Cambria Math"/>
                          </a:rPr>
                          <m:t>2</m:t>
                        </m:r>
                        <m:r>
                          <a:rPr lang="cs-CZ" sz="1600" b="0" i="1" smtClean="0">
                            <a:solidFill>
                              <a:srgbClr val="FF0000"/>
                            </a:solidFill>
                            <a:latin typeface="Cambria Math"/>
                          </a:rPr>
                          <m:t>8</m:t>
                        </m:r>
                      </m:num>
                      <m:den>
                        <m:r>
                          <a:rPr lang="cs-CZ" sz="1600" i="1">
                            <a:solidFill>
                              <a:srgbClr val="FF0000"/>
                            </a:solidFill>
                            <a:latin typeface="Cambria Math"/>
                          </a:rPr>
                          <m:t>10</m:t>
                        </m:r>
                        <m:r>
                          <a:rPr lang="cs-CZ" sz="1600" b="0" i="1" smtClean="0">
                            <a:solidFill>
                              <a:srgbClr val="FF0000"/>
                            </a:solidFill>
                            <a:latin typeface="Cambria Math"/>
                          </a:rPr>
                          <m:t>0</m:t>
                        </m:r>
                      </m:den>
                    </m:f>
                  </m:oMath>
                </a14:m>
                <a:r>
                  <a:rPr lang="cs-CZ" sz="1600" dirty="0">
                    <a:solidFill>
                      <a:srgbClr val="FF0000"/>
                    </a:solidFill>
                  </a:rPr>
                  <a:t> = </a:t>
                </a:r>
                <a14:m>
                  <m:oMath xmlns:m="http://schemas.openxmlformats.org/officeDocument/2006/math">
                    <m:f>
                      <m:fPr>
                        <m:ctrlPr>
                          <a:rPr lang="cs-CZ" sz="1600" i="1" smtClean="0">
                            <a:solidFill>
                              <a:srgbClr val="FF0000"/>
                            </a:solidFill>
                            <a:latin typeface="Cambria Math"/>
                          </a:rPr>
                        </m:ctrlPr>
                      </m:fPr>
                      <m:num>
                        <m:r>
                          <a:rPr lang="cs-CZ" sz="1600" b="0" i="1" smtClean="0">
                            <a:solidFill>
                              <a:srgbClr val="FF0000"/>
                            </a:solidFill>
                            <a:latin typeface="Cambria Math"/>
                          </a:rPr>
                          <m:t>14</m:t>
                        </m:r>
                      </m:num>
                      <m:den>
                        <m:r>
                          <a:rPr lang="cs-CZ" sz="1600" b="0" i="1" smtClean="0">
                            <a:solidFill>
                              <a:srgbClr val="FF0000"/>
                            </a:solidFill>
                            <a:latin typeface="Cambria Math"/>
                          </a:rPr>
                          <m:t>50 </m:t>
                        </m:r>
                      </m:den>
                    </m:f>
                    <m:r>
                      <a:rPr lang="cs-CZ" sz="1600" b="0" i="1" smtClean="0">
                        <a:solidFill>
                          <a:srgbClr val="FF0000"/>
                        </a:solidFill>
                        <a:latin typeface="Cambria Math"/>
                      </a:rPr>
                      <m:t>=</m:t>
                    </m:r>
                    <m:f>
                      <m:fPr>
                        <m:ctrlPr>
                          <a:rPr lang="cs-CZ" sz="1600" b="0" i="1" smtClean="0">
                            <a:solidFill>
                              <a:srgbClr val="FF0000"/>
                            </a:solidFill>
                            <a:latin typeface="Cambria Math"/>
                          </a:rPr>
                        </m:ctrlPr>
                      </m:fPr>
                      <m:num>
                        <m:r>
                          <a:rPr lang="cs-CZ" sz="1600" b="0" i="1" smtClean="0">
                            <a:solidFill>
                              <a:srgbClr val="FF0000"/>
                            </a:solidFill>
                            <a:latin typeface="Cambria Math"/>
                          </a:rPr>
                          <m:t>7</m:t>
                        </m:r>
                      </m:num>
                      <m:den>
                        <m:r>
                          <a:rPr lang="cs-CZ" sz="1600" b="0" i="1" smtClean="0">
                            <a:solidFill>
                              <a:srgbClr val="FF0000"/>
                            </a:solidFill>
                            <a:latin typeface="Cambria Math"/>
                          </a:rPr>
                          <m:t>25</m:t>
                        </m:r>
                      </m:den>
                    </m:f>
                  </m:oMath>
                </a14:m>
                <a:endParaRPr lang="cs-CZ" sz="1600" dirty="0"/>
              </a:p>
            </p:txBody>
          </p:sp>
        </mc:Choice>
        <mc:Fallback xmlns="">
          <p:sp>
            <p:nvSpPr>
              <p:cNvPr id="10" name="TextovéPole 9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4537955" y="2498651"/>
                <a:ext cx="1402197" cy="442044"/>
              </a:xfrm>
              <a:prstGeom prst="rect">
                <a:avLst/>
              </a:prstGeom>
              <a:blipFill rotWithShape="1">
                <a:blip r:embed="rId5"/>
                <a:stretch>
                  <a:fillRect b="-6944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11" name="TextovéPole 10"/>
              <p:cNvSpPr txBox="1"/>
              <p:nvPr/>
            </p:nvSpPr>
            <p:spPr>
              <a:xfrm>
                <a:off x="6588224" y="2492896"/>
                <a:ext cx="1152128" cy="442044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14:m>
                  <m:oMath xmlns:m="http://schemas.openxmlformats.org/officeDocument/2006/math">
                    <m:f>
                      <m:fPr>
                        <m:ctrlPr>
                          <a:rPr lang="cs-CZ" sz="1600" i="1" smtClean="0">
                            <a:solidFill>
                              <a:srgbClr val="FF0000"/>
                            </a:solidFill>
                            <a:latin typeface="Cambria Math"/>
                          </a:rPr>
                        </m:ctrlPr>
                      </m:fPr>
                      <m:num>
                        <m:r>
                          <a:rPr lang="cs-CZ" sz="1600" i="1">
                            <a:solidFill>
                              <a:srgbClr val="FF0000"/>
                            </a:solidFill>
                            <a:latin typeface="Cambria Math"/>
                          </a:rPr>
                          <m:t>1</m:t>
                        </m:r>
                        <m:r>
                          <a:rPr lang="cs-CZ" sz="1600" b="0" i="1" smtClean="0">
                            <a:solidFill>
                              <a:srgbClr val="FF0000"/>
                            </a:solidFill>
                            <a:latin typeface="Cambria Math"/>
                          </a:rPr>
                          <m:t>35</m:t>
                        </m:r>
                      </m:num>
                      <m:den>
                        <m:r>
                          <a:rPr lang="cs-CZ" sz="1600" i="1">
                            <a:solidFill>
                              <a:srgbClr val="FF0000"/>
                            </a:solidFill>
                            <a:latin typeface="Cambria Math"/>
                          </a:rPr>
                          <m:t>10</m:t>
                        </m:r>
                      </m:den>
                    </m:f>
                  </m:oMath>
                </a14:m>
                <a:r>
                  <a:rPr lang="cs-CZ" sz="1600" dirty="0">
                    <a:solidFill>
                      <a:srgbClr val="FF0000"/>
                    </a:solidFill>
                  </a:rPr>
                  <a:t> = </a:t>
                </a:r>
                <a14:m>
                  <m:oMath xmlns:m="http://schemas.openxmlformats.org/officeDocument/2006/math">
                    <m:f>
                      <m:fPr>
                        <m:ctrlPr>
                          <a:rPr lang="cs-CZ" sz="1600" i="1">
                            <a:solidFill>
                              <a:srgbClr val="FF0000"/>
                            </a:solidFill>
                            <a:latin typeface="Cambria Math"/>
                          </a:rPr>
                        </m:ctrlPr>
                      </m:fPr>
                      <m:num>
                        <m:r>
                          <a:rPr lang="cs-CZ" sz="1600" i="1" smtClean="0">
                            <a:solidFill>
                              <a:srgbClr val="FF0000"/>
                            </a:solidFill>
                            <a:latin typeface="Cambria Math"/>
                          </a:rPr>
                          <m:t>2</m:t>
                        </m:r>
                        <m:r>
                          <a:rPr lang="cs-CZ" sz="1600" b="0" i="1" smtClean="0">
                            <a:solidFill>
                              <a:srgbClr val="FF0000"/>
                            </a:solidFill>
                            <a:latin typeface="Cambria Math"/>
                          </a:rPr>
                          <m:t>7</m:t>
                        </m:r>
                      </m:num>
                      <m:den>
                        <m:r>
                          <a:rPr lang="cs-CZ" sz="1600" b="0" i="1" smtClean="0">
                            <a:solidFill>
                              <a:srgbClr val="FF0000"/>
                            </a:solidFill>
                            <a:latin typeface="Cambria Math"/>
                          </a:rPr>
                          <m:t>2</m:t>
                        </m:r>
                      </m:den>
                    </m:f>
                  </m:oMath>
                </a14:m>
                <a:endParaRPr lang="cs-CZ" sz="1600" dirty="0"/>
              </a:p>
            </p:txBody>
          </p:sp>
        </mc:Choice>
        <mc:Fallback xmlns="">
          <p:sp>
            <p:nvSpPr>
              <p:cNvPr id="11" name="TextovéPole 10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6588224" y="2492896"/>
                <a:ext cx="1152128" cy="442044"/>
              </a:xfrm>
              <a:prstGeom prst="rect">
                <a:avLst/>
              </a:prstGeom>
              <a:blipFill rotWithShape="1">
                <a:blip r:embed="rId6"/>
                <a:stretch>
                  <a:fillRect b="-6944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12" name="TextovéPole 11"/>
              <p:cNvSpPr txBox="1"/>
              <p:nvPr/>
            </p:nvSpPr>
            <p:spPr>
              <a:xfrm>
                <a:off x="744889" y="3717032"/>
                <a:ext cx="399468" cy="485774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r>
                  <a:rPr lang="cs-CZ" dirty="0" smtClean="0">
                    <a:solidFill>
                      <a:srgbClr val="FF0000"/>
                    </a:solidFill>
                  </a:rPr>
                  <a:t>3</a:t>
                </a:r>
                <a14:m>
                  <m:oMath xmlns:m="http://schemas.openxmlformats.org/officeDocument/2006/math">
                    <m:f>
                      <m:fPr>
                        <m:ctrlPr>
                          <a:rPr lang="cs-CZ" i="1" smtClean="0">
                            <a:solidFill>
                              <a:srgbClr val="FF0000"/>
                            </a:solidFill>
                            <a:latin typeface="Cambria Math"/>
                          </a:rPr>
                        </m:ctrlPr>
                      </m:fPr>
                      <m:num>
                        <m:r>
                          <a:rPr lang="cs-CZ" b="0" i="1" smtClean="0">
                            <a:solidFill>
                              <a:srgbClr val="FF0000"/>
                            </a:solidFill>
                            <a:latin typeface="Cambria Math"/>
                          </a:rPr>
                          <m:t>3</m:t>
                        </m:r>
                      </m:num>
                      <m:den>
                        <m:r>
                          <a:rPr lang="cs-CZ" b="0" i="1" smtClean="0">
                            <a:solidFill>
                              <a:srgbClr val="FF0000"/>
                            </a:solidFill>
                            <a:latin typeface="Cambria Math"/>
                          </a:rPr>
                          <m:t>5</m:t>
                        </m:r>
                      </m:den>
                    </m:f>
                  </m:oMath>
                </a14:m>
                <a:endParaRPr lang="cs-CZ" dirty="0">
                  <a:solidFill>
                    <a:srgbClr val="FF0000"/>
                  </a:solidFill>
                </a:endParaRPr>
              </a:p>
            </p:txBody>
          </p:sp>
        </mc:Choice>
        <mc:Fallback xmlns="">
          <p:sp>
            <p:nvSpPr>
              <p:cNvPr id="12" name="TextovéPole 11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744889" y="3717032"/>
                <a:ext cx="399468" cy="485774"/>
              </a:xfrm>
              <a:prstGeom prst="rect">
                <a:avLst/>
              </a:prstGeom>
              <a:blipFill rotWithShape="1">
                <a:blip r:embed="rId7"/>
                <a:stretch>
                  <a:fillRect l="-12121" b="-8861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>
        <mc:Choice xmlns:a14="http://schemas.microsoft.com/office/drawing/2010/main" Requires="a14">
          <p:sp>
            <p:nvSpPr>
              <p:cNvPr id="13" name="TextovéPole 12"/>
              <p:cNvSpPr txBox="1"/>
              <p:nvPr/>
            </p:nvSpPr>
            <p:spPr>
              <a:xfrm>
                <a:off x="2574757" y="3717032"/>
                <a:ext cx="1152128" cy="485197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r>
                  <a:rPr lang="cs-CZ" dirty="0" smtClean="0">
                    <a:solidFill>
                      <a:srgbClr val="FF0000"/>
                    </a:solidFill>
                  </a:rPr>
                  <a:t>3</a:t>
                </a:r>
                <a14:m>
                  <m:oMath xmlns:m="http://schemas.openxmlformats.org/officeDocument/2006/math">
                    <m:f>
                      <m:fPr>
                        <m:ctrlPr>
                          <a:rPr lang="cs-CZ" i="1">
                            <a:solidFill>
                              <a:srgbClr val="FF0000"/>
                            </a:solidFill>
                            <a:latin typeface="Cambria Math"/>
                          </a:rPr>
                        </m:ctrlPr>
                      </m:fPr>
                      <m:num>
                        <m:r>
                          <a:rPr lang="cs-CZ" b="0" i="1" smtClean="0">
                            <a:solidFill>
                              <a:srgbClr val="FF0000"/>
                            </a:solidFill>
                            <a:latin typeface="Cambria Math"/>
                          </a:rPr>
                          <m:t>1</m:t>
                        </m:r>
                      </m:num>
                      <m:den>
                        <m:r>
                          <a:rPr lang="cs-CZ" b="0" i="1" smtClean="0">
                            <a:solidFill>
                              <a:srgbClr val="FF0000"/>
                            </a:solidFill>
                            <a:latin typeface="Cambria Math"/>
                          </a:rPr>
                          <m:t>10</m:t>
                        </m:r>
                      </m:den>
                    </m:f>
                  </m:oMath>
                </a14:m>
                <a:endParaRPr lang="cs-CZ" dirty="0"/>
              </a:p>
            </p:txBody>
          </p:sp>
        </mc:Choice>
        <mc:Fallback>
          <p:sp>
            <p:nvSpPr>
              <p:cNvPr id="13" name="TextovéPole 12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2574757" y="3717032"/>
                <a:ext cx="1152128" cy="485197"/>
              </a:xfrm>
              <a:prstGeom prst="rect">
                <a:avLst/>
              </a:prstGeom>
              <a:blipFill rotWithShape="1">
                <a:blip r:embed="rId8"/>
                <a:stretch>
                  <a:fillRect l="-4233" b="-8861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14" name="TextovéPole 13"/>
              <p:cNvSpPr txBox="1"/>
              <p:nvPr/>
            </p:nvSpPr>
            <p:spPr>
              <a:xfrm>
                <a:off x="4644008" y="3717032"/>
                <a:ext cx="1296144" cy="485774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r>
                  <a:rPr lang="cs-CZ" dirty="0" smtClean="0">
                    <a:solidFill>
                      <a:srgbClr val="FF0000"/>
                    </a:solidFill>
                  </a:rPr>
                  <a:t>5</a:t>
                </a:r>
                <a14:m>
                  <m:oMath xmlns:m="http://schemas.openxmlformats.org/officeDocument/2006/math">
                    <m:f>
                      <m:fPr>
                        <m:ctrlPr>
                          <a:rPr lang="cs-CZ" i="1">
                            <a:solidFill>
                              <a:srgbClr val="FF0000"/>
                            </a:solidFill>
                            <a:latin typeface="Cambria Math"/>
                          </a:rPr>
                        </m:ctrlPr>
                      </m:fPr>
                      <m:num>
                        <m:r>
                          <a:rPr lang="cs-CZ" b="0" i="1" smtClean="0">
                            <a:solidFill>
                              <a:srgbClr val="FF0000"/>
                            </a:solidFill>
                            <a:latin typeface="Cambria Math"/>
                          </a:rPr>
                          <m:t>2</m:t>
                        </m:r>
                      </m:num>
                      <m:den>
                        <m:r>
                          <a:rPr lang="cs-CZ" b="0" i="1" smtClean="0">
                            <a:solidFill>
                              <a:srgbClr val="FF0000"/>
                            </a:solidFill>
                            <a:latin typeface="Cambria Math"/>
                          </a:rPr>
                          <m:t>30</m:t>
                        </m:r>
                      </m:den>
                    </m:f>
                    <m:r>
                      <a:rPr lang="cs-CZ" b="0" i="1" smtClean="0">
                        <a:solidFill>
                          <a:srgbClr val="FF0000"/>
                        </a:solidFill>
                        <a:latin typeface="Cambria Math"/>
                      </a:rPr>
                      <m:t>=5</m:t>
                    </m:r>
                    <m:f>
                      <m:fPr>
                        <m:ctrlPr>
                          <a:rPr lang="cs-CZ" i="1">
                            <a:solidFill>
                              <a:srgbClr val="FF0000"/>
                            </a:solidFill>
                            <a:latin typeface="Cambria Math"/>
                          </a:rPr>
                        </m:ctrlPr>
                      </m:fPr>
                      <m:num>
                        <m:r>
                          <a:rPr lang="cs-CZ" b="0" i="1" smtClean="0">
                            <a:solidFill>
                              <a:srgbClr val="FF0000"/>
                            </a:solidFill>
                            <a:latin typeface="Cambria Math"/>
                          </a:rPr>
                          <m:t>1</m:t>
                        </m:r>
                      </m:num>
                      <m:den>
                        <m:r>
                          <a:rPr lang="cs-CZ" b="0" i="1" smtClean="0">
                            <a:solidFill>
                              <a:srgbClr val="FF0000"/>
                            </a:solidFill>
                            <a:latin typeface="Cambria Math"/>
                          </a:rPr>
                          <m:t>15</m:t>
                        </m:r>
                      </m:den>
                    </m:f>
                  </m:oMath>
                </a14:m>
                <a:endParaRPr lang="cs-CZ" dirty="0"/>
              </a:p>
            </p:txBody>
          </p:sp>
        </mc:Choice>
        <mc:Fallback xmlns="">
          <p:sp>
            <p:nvSpPr>
              <p:cNvPr id="14" name="TextovéPole 13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4644008" y="3717032"/>
                <a:ext cx="1296144" cy="485774"/>
              </a:xfrm>
              <a:prstGeom prst="rect">
                <a:avLst/>
              </a:prstGeom>
              <a:blipFill rotWithShape="1">
                <a:blip r:embed="rId9"/>
                <a:stretch>
                  <a:fillRect l="-4245" b="-8861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15" name="TextovéPole 14"/>
              <p:cNvSpPr txBox="1"/>
              <p:nvPr/>
            </p:nvSpPr>
            <p:spPr>
              <a:xfrm>
                <a:off x="6567247" y="3737771"/>
                <a:ext cx="497252" cy="485774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r>
                  <a:rPr lang="cs-CZ" dirty="0" smtClean="0">
                    <a:solidFill>
                      <a:srgbClr val="FF0000"/>
                    </a:solidFill>
                  </a:rPr>
                  <a:t>4</a:t>
                </a:r>
                <a14:m>
                  <m:oMath xmlns:m="http://schemas.openxmlformats.org/officeDocument/2006/math">
                    <m:f>
                      <m:fPr>
                        <m:ctrlPr>
                          <a:rPr lang="cs-CZ" i="1">
                            <a:solidFill>
                              <a:srgbClr val="FF0000"/>
                            </a:solidFill>
                            <a:latin typeface="Cambria Math"/>
                          </a:rPr>
                        </m:ctrlPr>
                      </m:fPr>
                      <m:num>
                        <m:r>
                          <a:rPr lang="cs-CZ" b="0" i="1" smtClean="0">
                            <a:solidFill>
                              <a:srgbClr val="FF0000"/>
                            </a:solidFill>
                            <a:latin typeface="Cambria Math"/>
                          </a:rPr>
                          <m:t>7</m:t>
                        </m:r>
                      </m:num>
                      <m:den>
                        <m:r>
                          <a:rPr lang="cs-CZ" b="0" i="1" smtClean="0">
                            <a:solidFill>
                              <a:srgbClr val="FF0000"/>
                            </a:solidFill>
                            <a:latin typeface="Cambria Math"/>
                          </a:rPr>
                          <m:t>20</m:t>
                        </m:r>
                      </m:den>
                    </m:f>
                  </m:oMath>
                </a14:m>
                <a:endParaRPr lang="cs-CZ" dirty="0"/>
              </a:p>
            </p:txBody>
          </p:sp>
        </mc:Choice>
        <mc:Fallback xmlns="">
          <p:sp>
            <p:nvSpPr>
              <p:cNvPr id="15" name="TextovéPole 14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6567247" y="3737771"/>
                <a:ext cx="497252" cy="485774"/>
              </a:xfrm>
              <a:prstGeom prst="rect">
                <a:avLst/>
              </a:prstGeom>
              <a:blipFill rotWithShape="1">
                <a:blip r:embed="rId10"/>
                <a:stretch>
                  <a:fillRect l="-9756" b="-7500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16" name="TextovéPole 15"/>
              <p:cNvSpPr txBox="1"/>
              <p:nvPr/>
            </p:nvSpPr>
            <p:spPr>
              <a:xfrm>
                <a:off x="1121201" y="5013176"/>
                <a:ext cx="963725" cy="369332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r>
                  <a:rPr lang="cs-CZ" dirty="0" smtClean="0">
                    <a:solidFill>
                      <a:srgbClr val="FF0000"/>
                    </a:solidFill>
                  </a:rPr>
                  <a:t>80</a:t>
                </a:r>
                <a14:m>
                  <m:oMath xmlns:m="http://schemas.openxmlformats.org/officeDocument/2006/math">
                    <m:r>
                      <a:rPr lang="cs-CZ" b="0" i="0" smtClean="0">
                        <a:solidFill>
                          <a:srgbClr val="FF0000"/>
                        </a:solidFill>
                        <a:latin typeface="Cambria Math"/>
                        <a:ea typeface="Cambria Math"/>
                      </a:rPr>
                      <m:t> </m:t>
                    </m:r>
                    <m:r>
                      <a:rPr lang="cs-CZ" i="1" smtClean="0">
                        <a:solidFill>
                          <a:srgbClr val="FF0000"/>
                        </a:solidFill>
                        <a:latin typeface="Cambria Math"/>
                        <a:ea typeface="Cambria Math"/>
                      </a:rPr>
                      <m:t>&gt;</m:t>
                    </m:r>
                    <m:r>
                      <a:rPr lang="cs-CZ" b="0" i="1" smtClean="0">
                        <a:solidFill>
                          <a:srgbClr val="FF0000"/>
                        </a:solidFill>
                        <a:latin typeface="Cambria Math"/>
                        <a:ea typeface="Cambria Math"/>
                      </a:rPr>
                      <m:t>55</m:t>
                    </m:r>
                  </m:oMath>
                </a14:m>
                <a:endParaRPr lang="cs-CZ" dirty="0">
                  <a:solidFill>
                    <a:srgbClr val="FF0000"/>
                  </a:solidFill>
                </a:endParaRPr>
              </a:p>
            </p:txBody>
          </p:sp>
        </mc:Choice>
        <mc:Fallback xmlns="">
          <p:sp>
            <p:nvSpPr>
              <p:cNvPr id="16" name="TextovéPole 15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1121201" y="5013176"/>
                <a:ext cx="963725" cy="369332"/>
              </a:xfrm>
              <a:prstGeom prst="rect">
                <a:avLst/>
              </a:prstGeom>
              <a:blipFill rotWithShape="1">
                <a:blip r:embed="rId11"/>
                <a:stretch>
                  <a:fillRect l="-5696" t="-8197" b="-24590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17" name="TextovéPole 16"/>
              <p:cNvSpPr txBox="1"/>
              <p:nvPr/>
            </p:nvSpPr>
            <p:spPr>
              <a:xfrm>
                <a:off x="404247" y="5027571"/>
                <a:ext cx="410690" cy="369332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cs-CZ" i="1">
                          <a:solidFill>
                            <a:srgbClr val="FF0000"/>
                          </a:solidFill>
                          <a:latin typeface="Cambria Math"/>
                          <a:ea typeface="Cambria Math"/>
                        </a:rPr>
                        <m:t>&gt;</m:t>
                      </m:r>
                    </m:oMath>
                  </m:oMathPara>
                </a14:m>
                <a:endParaRPr lang="cs-CZ" dirty="0"/>
              </a:p>
            </p:txBody>
          </p:sp>
        </mc:Choice>
        <mc:Fallback xmlns="">
          <p:sp>
            <p:nvSpPr>
              <p:cNvPr id="17" name="TextovéPole 16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404247" y="5027571"/>
                <a:ext cx="410690" cy="369332"/>
              </a:xfrm>
              <a:prstGeom prst="rect">
                <a:avLst/>
              </a:prstGeom>
              <a:blipFill rotWithShape="1">
                <a:blip r:embed="rId12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18" name="TextovéPole 17"/>
              <p:cNvSpPr txBox="1"/>
              <p:nvPr/>
            </p:nvSpPr>
            <p:spPr>
              <a:xfrm>
                <a:off x="4013066" y="5013176"/>
                <a:ext cx="1261884" cy="646331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r>
                  <a:rPr lang="cs-CZ" dirty="0" smtClean="0">
                    <a:solidFill>
                      <a:srgbClr val="FF0000"/>
                    </a:solidFill>
                  </a:rPr>
                  <a:t>168</a:t>
                </a:r>
                <a14:m>
                  <m:oMath xmlns:m="http://schemas.openxmlformats.org/officeDocument/2006/math">
                    <m:r>
                      <a:rPr lang="cs-CZ">
                        <a:solidFill>
                          <a:srgbClr val="FF0000"/>
                        </a:solidFill>
                        <a:latin typeface="Cambria Math"/>
                        <a:ea typeface="Cambria Math"/>
                      </a:rPr>
                      <m:t> </m:t>
                    </m:r>
                  </m:oMath>
                </a14:m>
                <a:r>
                  <a:rPr lang="cs-CZ" dirty="0">
                    <a:solidFill>
                      <a:srgbClr val="FF0000"/>
                    </a:solidFill>
                  </a:rPr>
                  <a:t> </a:t>
                </a:r>
                <a14:m>
                  <m:oMath xmlns:m="http://schemas.openxmlformats.org/officeDocument/2006/math">
                    <m:r>
                      <a:rPr lang="cs-CZ" b="0" i="1" smtClean="0">
                        <a:solidFill>
                          <a:srgbClr val="FF0000"/>
                        </a:solidFill>
                        <a:latin typeface="Cambria Math"/>
                        <a:ea typeface="Cambria Math"/>
                      </a:rPr>
                      <m:t>&lt;27</m:t>
                    </m:r>
                    <m:r>
                      <a:rPr lang="cs-CZ" i="1">
                        <a:solidFill>
                          <a:srgbClr val="FF0000"/>
                        </a:solidFill>
                        <a:latin typeface="Cambria Math"/>
                        <a:ea typeface="Cambria Math"/>
                      </a:rPr>
                      <m:t>0</m:t>
                    </m:r>
                  </m:oMath>
                </a14:m>
                <a:endParaRPr lang="cs-CZ" dirty="0">
                  <a:solidFill>
                    <a:srgbClr val="FF0000"/>
                  </a:solidFill>
                </a:endParaRPr>
              </a:p>
              <a:p>
                <a:endParaRPr lang="cs-CZ" dirty="0"/>
              </a:p>
            </p:txBody>
          </p:sp>
        </mc:Choice>
        <mc:Fallback xmlns="">
          <p:sp>
            <p:nvSpPr>
              <p:cNvPr id="18" name="TextovéPole 17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4013066" y="5013176"/>
                <a:ext cx="1261884" cy="646331"/>
              </a:xfrm>
              <a:prstGeom prst="rect">
                <a:avLst/>
              </a:prstGeom>
              <a:blipFill rotWithShape="1">
                <a:blip r:embed="rId13"/>
                <a:stretch>
                  <a:fillRect l="-3865" t="-4717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19" name="TextovéPole 18"/>
              <p:cNvSpPr txBox="1"/>
              <p:nvPr/>
            </p:nvSpPr>
            <p:spPr>
              <a:xfrm>
                <a:off x="3316196" y="5027571"/>
                <a:ext cx="410689" cy="369332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cs-CZ" i="1" smtClean="0">
                          <a:solidFill>
                            <a:srgbClr val="FF0000"/>
                          </a:solidFill>
                          <a:latin typeface="Cambria Math"/>
                          <a:ea typeface="Cambria Math"/>
                        </a:rPr>
                        <m:t>&lt;</m:t>
                      </m:r>
                    </m:oMath>
                  </m:oMathPara>
                </a14:m>
                <a:endParaRPr lang="cs-CZ" dirty="0">
                  <a:solidFill>
                    <a:srgbClr val="FF0000"/>
                  </a:solidFill>
                </a:endParaRPr>
              </a:p>
            </p:txBody>
          </p:sp>
        </mc:Choice>
        <mc:Fallback xmlns="">
          <p:sp>
            <p:nvSpPr>
              <p:cNvPr id="19" name="TextovéPole 18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3316196" y="5027571"/>
                <a:ext cx="410689" cy="369332"/>
              </a:xfrm>
              <a:prstGeom prst="rect">
                <a:avLst/>
              </a:prstGeom>
              <a:blipFill rotWithShape="1">
                <a:blip r:embed="rId14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</p:spTree>
    <p:extLst>
      <p:ext uri="{BB962C8B-B14F-4D97-AF65-F5344CB8AC3E}">
        <p14:creationId xmlns:p14="http://schemas.microsoft.com/office/powerpoint/2010/main" val="3126560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500" fill="hold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3" dur="500" fill="hold"/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4" dur="500" fill="hold"/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9" dur="500" fill="hold"/>
                                        <p:tgtEl>
                                          <p:spTgt spid="3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0" dur="500" fill="hold"/>
                                        <p:tgtEl>
                                          <p:spTgt spid="3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1" fill="hold">
                      <p:stCondLst>
                        <p:cond delay="indefinite"/>
                      </p:stCondLst>
                      <p:childTnLst>
                        <p:par>
                          <p:cTn id="52" fill="hold">
                            <p:stCondLst>
                              <p:cond delay="0"/>
                            </p:stCondLst>
                            <p:childTnLst>
                              <p:par>
                                <p:cTn id="53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2" end="1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5" dur="500" fill="hold"/>
                                        <p:tgtEl>
                                          <p:spTgt spid="3">
                                            <p:txEl>
                                              <p:pRg st="12" end="1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6" dur="500" fill="hold"/>
                                        <p:tgtEl>
                                          <p:spTgt spid="3">
                                            <p:txEl>
                                              <p:pRg st="12" end="1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7" fill="hold">
                      <p:stCondLst>
                        <p:cond delay="indefinite"/>
                      </p:stCondLst>
                      <p:childTnLst>
                        <p:par>
                          <p:cTn id="58" fill="hold">
                            <p:stCondLst>
                              <p:cond delay="0"/>
                            </p:stCondLst>
                            <p:childTnLst>
                              <p:par>
                                <p:cTn id="59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3" end="1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1" dur="500" fill="hold"/>
                                        <p:tgtEl>
                                          <p:spTgt spid="3">
                                            <p:txEl>
                                              <p:pRg st="13" end="1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2" dur="500" fill="hold"/>
                                        <p:tgtEl>
                                          <p:spTgt spid="3">
                                            <p:txEl>
                                              <p:pRg st="13" end="1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3" fill="hold">
                      <p:stCondLst>
                        <p:cond delay="indefinite"/>
                      </p:stCondLst>
                      <p:childTnLst>
                        <p:par>
                          <p:cTn id="64" fill="hold">
                            <p:stCondLst>
                              <p:cond delay="0"/>
                            </p:stCondLst>
                            <p:childTnLst>
                              <p:par>
                                <p:cTn id="6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7" dur="500" fill="hold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8" dur="500" fill="hold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9" fill="hold">
                      <p:stCondLst>
                        <p:cond delay="indefinite"/>
                      </p:stCondLst>
                      <p:childTnLst>
                        <p:par>
                          <p:cTn id="70" fill="hold">
                            <p:stCondLst>
                              <p:cond delay="0"/>
                            </p:stCondLst>
                            <p:childTnLst>
                              <p:par>
                                <p:cTn id="7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3" dur="500" fill="hold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74" dur="500" fill="hold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5" fill="hold">
                      <p:stCondLst>
                        <p:cond delay="indefinite"/>
                      </p:stCondLst>
                      <p:childTnLst>
                        <p:par>
                          <p:cTn id="76" fill="hold">
                            <p:stCondLst>
                              <p:cond delay="0"/>
                            </p:stCondLst>
                            <p:childTnLst>
                              <p:par>
                                <p:cTn id="77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9" dur="500" fill="hold"/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0" dur="500" fill="hold"/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1" fill="hold">
                      <p:stCondLst>
                        <p:cond delay="indefinite"/>
                      </p:stCondLst>
                      <p:childTnLst>
                        <p:par>
                          <p:cTn id="82" fill="hold">
                            <p:stCondLst>
                              <p:cond delay="0"/>
                            </p:stCondLst>
                            <p:childTnLst>
                              <p:par>
                                <p:cTn id="83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85" dur="500" fill="hold"/>
                                        <p:tgtEl>
                                          <p:spTgt spid="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6" dur="500" fill="hold"/>
                                        <p:tgtEl>
                                          <p:spTgt spid="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7" fill="hold">
                      <p:stCondLst>
                        <p:cond delay="indefinite"/>
                      </p:stCondLst>
                      <p:childTnLst>
                        <p:par>
                          <p:cTn id="88" fill="hold">
                            <p:stCondLst>
                              <p:cond delay="0"/>
                            </p:stCondLst>
                            <p:childTnLst>
                              <p:par>
                                <p:cTn id="89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91" dur="500" fill="hold"/>
                                        <p:tgtEl>
                                          <p:spTgt spid="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92" dur="500" fill="hold"/>
                                        <p:tgtEl>
                                          <p:spTgt spid="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3" fill="hold">
                      <p:stCondLst>
                        <p:cond delay="indefinite"/>
                      </p:stCondLst>
                      <p:childTnLst>
                        <p:par>
                          <p:cTn id="94" fill="hold">
                            <p:stCondLst>
                              <p:cond delay="0"/>
                            </p:stCondLst>
                            <p:childTnLst>
                              <p:par>
                                <p:cTn id="9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97" dur="500" fill="hold"/>
                                        <p:tgtEl>
                                          <p:spTgt spid="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98" dur="500" fill="hold"/>
                                        <p:tgtEl>
                                          <p:spTgt spid="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9" fill="hold">
                      <p:stCondLst>
                        <p:cond delay="indefinite"/>
                      </p:stCondLst>
                      <p:childTnLst>
                        <p:par>
                          <p:cTn id="100" fill="hold">
                            <p:stCondLst>
                              <p:cond delay="0"/>
                            </p:stCondLst>
                            <p:childTnLst>
                              <p:par>
                                <p:cTn id="10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03" dur="500" fill="hold"/>
                                        <p:tgtEl>
                                          <p:spTgt spid="1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04" dur="500" fill="hold"/>
                                        <p:tgtEl>
                                          <p:spTgt spid="1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5" fill="hold">
                      <p:stCondLst>
                        <p:cond delay="indefinite"/>
                      </p:stCondLst>
                      <p:childTnLst>
                        <p:par>
                          <p:cTn id="106" fill="hold">
                            <p:stCondLst>
                              <p:cond delay="0"/>
                            </p:stCondLst>
                            <p:childTnLst>
                              <p:par>
                                <p:cTn id="107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09" dur="500" fill="hold"/>
                                        <p:tgtEl>
                                          <p:spTgt spid="1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10" dur="500" fill="hold"/>
                                        <p:tgtEl>
                                          <p:spTgt spid="1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1" fill="hold">
                      <p:stCondLst>
                        <p:cond delay="indefinite"/>
                      </p:stCondLst>
                      <p:childTnLst>
                        <p:par>
                          <p:cTn id="112" fill="hold">
                            <p:stCondLst>
                              <p:cond delay="0"/>
                            </p:stCondLst>
                            <p:childTnLst>
                              <p:par>
                                <p:cTn id="113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15" dur="500" fill="hold"/>
                                        <p:tgtEl>
                                          <p:spTgt spid="1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16" dur="500" fill="hold"/>
                                        <p:tgtEl>
                                          <p:spTgt spid="1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7" fill="hold">
                      <p:stCondLst>
                        <p:cond delay="indefinite"/>
                      </p:stCondLst>
                      <p:childTnLst>
                        <p:par>
                          <p:cTn id="118" fill="hold">
                            <p:stCondLst>
                              <p:cond delay="0"/>
                            </p:stCondLst>
                            <p:childTnLst>
                              <p:par>
                                <p:cTn id="119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21" dur="500" fill="hold"/>
                                        <p:tgtEl>
                                          <p:spTgt spid="1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22" dur="500" fill="hold"/>
                                        <p:tgtEl>
                                          <p:spTgt spid="1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23" fill="hold">
                      <p:stCondLst>
                        <p:cond delay="indefinite"/>
                      </p:stCondLst>
                      <p:childTnLst>
                        <p:par>
                          <p:cTn id="124" fill="hold">
                            <p:stCondLst>
                              <p:cond delay="0"/>
                            </p:stCondLst>
                            <p:childTnLst>
                              <p:par>
                                <p:cTn id="12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27" dur="500" fill="hold"/>
                                        <p:tgtEl>
                                          <p:spTgt spid="1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28" dur="500" fill="hold"/>
                                        <p:tgtEl>
                                          <p:spTgt spid="1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29" fill="hold">
                      <p:stCondLst>
                        <p:cond delay="indefinite"/>
                      </p:stCondLst>
                      <p:childTnLst>
                        <p:par>
                          <p:cTn id="130" fill="hold">
                            <p:stCondLst>
                              <p:cond delay="0"/>
                            </p:stCondLst>
                            <p:childTnLst>
                              <p:par>
                                <p:cTn id="13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3" dur="500" fill="hold"/>
                                        <p:tgtEl>
                                          <p:spTgt spid="1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34" dur="500" fill="hold"/>
                                        <p:tgtEl>
                                          <p:spTgt spid="1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5" fill="hold">
                      <p:stCondLst>
                        <p:cond delay="indefinite"/>
                      </p:stCondLst>
                      <p:childTnLst>
                        <p:par>
                          <p:cTn id="136" fill="hold">
                            <p:stCondLst>
                              <p:cond delay="0"/>
                            </p:stCondLst>
                            <p:childTnLst>
                              <p:par>
                                <p:cTn id="137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9" dur="500" fill="hold"/>
                                        <p:tgtEl>
                                          <p:spTgt spid="1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0" dur="500" fill="hold"/>
                                        <p:tgtEl>
                                          <p:spTgt spid="1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1" fill="hold">
                      <p:stCondLst>
                        <p:cond delay="indefinite"/>
                      </p:stCondLst>
                      <p:childTnLst>
                        <p:par>
                          <p:cTn id="142" fill="hold">
                            <p:stCondLst>
                              <p:cond delay="0"/>
                            </p:stCondLst>
                            <p:childTnLst>
                              <p:par>
                                <p:cTn id="14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45" dur="5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6" dur="5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7" fill="hold">
                      <p:stCondLst>
                        <p:cond delay="indefinite"/>
                      </p:stCondLst>
                      <p:childTnLst>
                        <p:par>
                          <p:cTn id="148" fill="hold">
                            <p:stCondLst>
                              <p:cond delay="0"/>
                            </p:stCondLst>
                            <p:childTnLst>
                              <p:par>
                                <p:cTn id="149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51" dur="500" fill="hold"/>
                                        <p:tgtEl>
                                          <p:spTgt spid="1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52" dur="500" fill="hold"/>
                                        <p:tgtEl>
                                          <p:spTgt spid="1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3" fill="hold">
                      <p:stCondLst>
                        <p:cond delay="indefinite"/>
                      </p:stCondLst>
                      <p:childTnLst>
                        <p:par>
                          <p:cTn id="154" fill="hold">
                            <p:stCondLst>
                              <p:cond delay="0"/>
                            </p:stCondLst>
                            <p:childTnLst>
                              <p:par>
                                <p:cTn id="15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57" dur="5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58" dur="5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7" grpId="0"/>
      <p:bldP spid="19" grpId="0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Vyhodnocení testu:</a:t>
            </a:r>
            <a:endParaRPr lang="cs-CZ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600200"/>
            <a:ext cx="8229600" cy="5069160"/>
          </a:xfrm>
        </p:spPr>
        <p:txBody>
          <a:bodyPr>
            <a:normAutofit lnSpcReduction="10000"/>
          </a:bodyPr>
          <a:lstStyle/>
          <a:p>
            <a:pPr marL="0" indent="0">
              <a:buNone/>
            </a:pPr>
            <a:r>
              <a:rPr lang="cs-CZ" dirty="0" smtClean="0"/>
              <a:t>1 – Výborně		14 – 13 bodů  </a:t>
            </a:r>
          </a:p>
          <a:p>
            <a:pPr marL="0" indent="0">
              <a:buNone/>
            </a:pPr>
            <a:endParaRPr lang="cs-CZ" dirty="0"/>
          </a:p>
          <a:p>
            <a:pPr marL="0" indent="0">
              <a:buNone/>
            </a:pPr>
            <a:r>
              <a:rPr lang="cs-CZ" dirty="0" smtClean="0"/>
              <a:t>2 – Chvalitebně		12 – 10 bodů</a:t>
            </a:r>
          </a:p>
          <a:p>
            <a:pPr marL="0" indent="0">
              <a:buNone/>
            </a:pPr>
            <a:endParaRPr lang="cs-CZ" dirty="0"/>
          </a:p>
          <a:p>
            <a:pPr marL="0" indent="0">
              <a:buNone/>
            </a:pPr>
            <a:r>
              <a:rPr lang="cs-CZ" dirty="0" smtClean="0"/>
              <a:t>3 – Dobře			9 – 6 bodů</a:t>
            </a:r>
          </a:p>
          <a:p>
            <a:pPr marL="0" indent="0">
              <a:buNone/>
            </a:pPr>
            <a:endParaRPr lang="cs-CZ" dirty="0"/>
          </a:p>
          <a:p>
            <a:pPr marL="0" indent="0">
              <a:buNone/>
            </a:pPr>
            <a:r>
              <a:rPr lang="cs-CZ" dirty="0" smtClean="0"/>
              <a:t>4 – Dostatečně 		5 – 3 bodů </a:t>
            </a:r>
          </a:p>
          <a:p>
            <a:pPr marL="0" indent="0">
              <a:buNone/>
            </a:pPr>
            <a:endParaRPr lang="cs-CZ" dirty="0"/>
          </a:p>
          <a:p>
            <a:pPr marL="0" indent="0">
              <a:buNone/>
            </a:pPr>
            <a:r>
              <a:rPr lang="cs-CZ" dirty="0" smtClean="0"/>
              <a:t>5 – Nedostatečně 	2 – 0 bodů   </a:t>
            </a:r>
            <a:endParaRPr lang="cs-CZ" dirty="0"/>
          </a:p>
        </p:txBody>
      </p:sp>
      <p:sp>
        <p:nvSpPr>
          <p:cNvPr id="4" name="Veselý obličej 3"/>
          <p:cNvSpPr/>
          <p:nvPr/>
        </p:nvSpPr>
        <p:spPr>
          <a:xfrm>
            <a:off x="6660232" y="1418726"/>
            <a:ext cx="914400" cy="914400"/>
          </a:xfrm>
          <a:prstGeom prst="smileyFac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6" name="Veselý obličej 5"/>
          <p:cNvSpPr/>
          <p:nvPr/>
        </p:nvSpPr>
        <p:spPr>
          <a:xfrm>
            <a:off x="6714808" y="2533006"/>
            <a:ext cx="914400" cy="914400"/>
          </a:xfrm>
          <a:prstGeom prst="smileyFace">
            <a:avLst>
              <a:gd name="adj" fmla="val 4653"/>
            </a:avLst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7" name="Veselý obličej 6"/>
          <p:cNvSpPr/>
          <p:nvPr/>
        </p:nvSpPr>
        <p:spPr>
          <a:xfrm>
            <a:off x="6660232" y="3514537"/>
            <a:ext cx="914400" cy="914400"/>
          </a:xfrm>
          <a:prstGeom prst="smileyFace">
            <a:avLst>
              <a:gd name="adj" fmla="val 1478"/>
            </a:avLst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8" name="Veselý obličej 7"/>
          <p:cNvSpPr/>
          <p:nvPr/>
        </p:nvSpPr>
        <p:spPr>
          <a:xfrm>
            <a:off x="6660232" y="4581128"/>
            <a:ext cx="914400" cy="914400"/>
          </a:xfrm>
          <a:prstGeom prst="smileyFace">
            <a:avLst>
              <a:gd name="adj" fmla="val -1478"/>
            </a:avLst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9" name="Veselý obličej 8"/>
          <p:cNvSpPr/>
          <p:nvPr/>
        </p:nvSpPr>
        <p:spPr>
          <a:xfrm>
            <a:off x="6660232" y="5589240"/>
            <a:ext cx="914400" cy="914400"/>
          </a:xfrm>
          <a:prstGeom prst="smileyFace">
            <a:avLst>
              <a:gd name="adj" fmla="val -4653"/>
            </a:avLst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0" name="Veselý obličej 9"/>
          <p:cNvSpPr/>
          <p:nvPr/>
        </p:nvSpPr>
        <p:spPr>
          <a:xfrm>
            <a:off x="7727032" y="1418726"/>
            <a:ext cx="914400" cy="914400"/>
          </a:xfrm>
          <a:prstGeom prst="smileyFac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90678929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" dur="1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5" dur="1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6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7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2" dur="10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3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4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9" dur="10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0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1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2" fill="hold">
                      <p:stCondLst>
                        <p:cond delay="indefinite"/>
                      </p:stCondLst>
                      <p:childTnLst>
                        <p:par>
                          <p:cTn id="53" fill="hold">
                            <p:stCondLst>
                              <p:cond delay="0"/>
                            </p:stCondLst>
                            <p:childTnLst>
                              <p:par>
                                <p:cTn id="54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6" dur="1000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7" dur="10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8" dur="10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9" fill="hold">
                      <p:stCondLst>
                        <p:cond delay="indefinite"/>
                      </p:stCondLst>
                      <p:childTnLst>
                        <p:par>
                          <p:cTn id="60" fill="hold">
                            <p:stCondLst>
                              <p:cond delay="0"/>
                            </p:stCondLst>
                            <p:childTnLst>
                              <p:par>
                                <p:cTn id="61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3" dur="10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64" dur="1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5" dur="1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6" fill="hold">
                      <p:stCondLst>
                        <p:cond delay="indefinite"/>
                      </p:stCondLst>
                      <p:childTnLst>
                        <p:par>
                          <p:cTn id="67" fill="hold">
                            <p:stCondLst>
                              <p:cond delay="0"/>
                            </p:stCondLst>
                            <p:childTnLst>
                              <p:par>
                                <p:cTn id="68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0" dur="1000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71" dur="1000" fill="hold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2" dur="1000" fill="hold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3" fill="hold">
                      <p:stCondLst>
                        <p:cond delay="indefinite"/>
                      </p:stCondLst>
                      <p:childTnLst>
                        <p:par>
                          <p:cTn id="74" fill="hold">
                            <p:stCondLst>
                              <p:cond delay="0"/>
                            </p:stCondLst>
                            <p:childTnLst>
                              <p:par>
                                <p:cTn id="7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7" dur="10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78" dur="1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9" dur="1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 animBg="1"/>
      <p:bldP spid="6" grpId="0" animBg="1"/>
      <p:bldP spid="7" grpId="0" animBg="1"/>
      <p:bldP spid="8" grpId="0" animBg="1"/>
      <p:bldP spid="9" grpId="0" animBg="1"/>
      <p:bldP spid="10" grpId="0" animBg="1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Obdélník 3"/>
          <p:cNvSpPr/>
          <p:nvPr/>
        </p:nvSpPr>
        <p:spPr>
          <a:xfrm>
            <a:off x="1115850" y="1628800"/>
            <a:ext cx="6764223" cy="3785652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  <a:scene3d>
              <a:camera prst="orthographicFront">
                <a:rot lat="0" lon="0" rev="0"/>
              </a:camera>
              <a:lightRig rig="contrasting" dir="t">
                <a:rot lat="0" lon="0" rev="4500000"/>
              </a:lightRig>
            </a:scene3d>
            <a:sp3d contourW="6350" prstMaterial="metal">
              <a:bevelT w="127000" h="31750" prst="relaxedInset"/>
              <a:contourClr>
                <a:schemeClr val="accent1">
                  <a:shade val="75000"/>
                </a:schemeClr>
              </a:contourClr>
            </a:sp3d>
          </a:bodyPr>
          <a:lstStyle/>
          <a:p>
            <a:pPr algn="ctr"/>
            <a:r>
              <a:rPr lang="cs-CZ" sz="12000" b="1" cap="all" spc="0" dirty="0" err="1" smtClean="0">
                <a:ln w="0"/>
                <a:gradFill flip="none">
                  <a:gsLst>
                    <a:gs pos="0">
                      <a:schemeClr val="accent1">
                        <a:tint val="75000"/>
                        <a:shade val="75000"/>
                        <a:satMod val="170000"/>
                      </a:schemeClr>
                    </a:gs>
                    <a:gs pos="49000">
                      <a:schemeClr val="accent1">
                        <a:tint val="88000"/>
                        <a:shade val="65000"/>
                        <a:satMod val="172000"/>
                      </a:schemeClr>
                    </a:gs>
                    <a:gs pos="50000">
                      <a:schemeClr val="accent1">
                        <a:shade val="65000"/>
                        <a:satMod val="130000"/>
                      </a:schemeClr>
                    </a:gs>
                    <a:gs pos="92000">
                      <a:schemeClr val="accent1">
                        <a:shade val="50000"/>
                        <a:satMod val="120000"/>
                      </a:schemeClr>
                    </a:gs>
                    <a:gs pos="100000">
                      <a:schemeClr val="accent1">
                        <a:shade val="48000"/>
                        <a:satMod val="120000"/>
                      </a:schemeClr>
                    </a:gs>
                  </a:gsLst>
                  <a:lin ang="5400000"/>
                </a:gradFill>
                <a:effectLst>
                  <a:reflection blurRad="12700" stA="50000" endPos="50000" dist="5000" dir="5400000" sy="-100000" rotWithShape="0"/>
                </a:effectLst>
              </a:rPr>
              <a:t>odČÍTÁNÍ</a:t>
            </a:r>
            <a:r>
              <a:rPr lang="cs-CZ" sz="12000" b="1" cap="all" spc="0" dirty="0" smtClean="0">
                <a:ln w="0"/>
                <a:gradFill flip="none">
                  <a:gsLst>
                    <a:gs pos="0">
                      <a:schemeClr val="accent1">
                        <a:tint val="75000"/>
                        <a:shade val="75000"/>
                        <a:satMod val="170000"/>
                      </a:schemeClr>
                    </a:gs>
                    <a:gs pos="49000">
                      <a:schemeClr val="accent1">
                        <a:tint val="88000"/>
                        <a:shade val="65000"/>
                        <a:satMod val="172000"/>
                      </a:schemeClr>
                    </a:gs>
                    <a:gs pos="50000">
                      <a:schemeClr val="accent1">
                        <a:shade val="65000"/>
                        <a:satMod val="130000"/>
                      </a:schemeClr>
                    </a:gs>
                    <a:gs pos="92000">
                      <a:schemeClr val="accent1">
                        <a:shade val="50000"/>
                        <a:satMod val="120000"/>
                      </a:schemeClr>
                    </a:gs>
                    <a:gs pos="100000">
                      <a:schemeClr val="accent1">
                        <a:shade val="48000"/>
                        <a:satMod val="120000"/>
                      </a:schemeClr>
                    </a:gs>
                  </a:gsLst>
                  <a:lin ang="5400000"/>
                </a:gradFill>
                <a:effectLst>
                  <a:reflection blurRad="12700" stA="50000" endPos="50000" dist="5000" dir="5400000" sy="-100000" rotWithShape="0"/>
                </a:effectLst>
              </a:rPr>
              <a:t> </a:t>
            </a:r>
          </a:p>
          <a:p>
            <a:pPr algn="ctr"/>
            <a:r>
              <a:rPr lang="cs-CZ" sz="12000" b="1" cap="all" spc="0" dirty="0" smtClean="0">
                <a:ln w="0"/>
                <a:gradFill flip="none">
                  <a:gsLst>
                    <a:gs pos="0">
                      <a:schemeClr val="accent1">
                        <a:tint val="75000"/>
                        <a:shade val="75000"/>
                        <a:satMod val="170000"/>
                      </a:schemeClr>
                    </a:gs>
                    <a:gs pos="49000">
                      <a:schemeClr val="accent1">
                        <a:tint val="88000"/>
                        <a:shade val="65000"/>
                        <a:satMod val="172000"/>
                      </a:schemeClr>
                    </a:gs>
                    <a:gs pos="50000">
                      <a:schemeClr val="accent1">
                        <a:shade val="65000"/>
                        <a:satMod val="130000"/>
                      </a:schemeClr>
                    </a:gs>
                    <a:gs pos="92000">
                      <a:schemeClr val="accent1">
                        <a:shade val="50000"/>
                        <a:satMod val="120000"/>
                      </a:schemeClr>
                    </a:gs>
                    <a:gs pos="100000">
                      <a:schemeClr val="accent1">
                        <a:shade val="48000"/>
                        <a:satMod val="120000"/>
                      </a:schemeClr>
                    </a:gs>
                  </a:gsLst>
                  <a:lin ang="5400000"/>
                </a:gradFill>
                <a:effectLst>
                  <a:reflection blurRad="12700" stA="50000" endPos="50000" dist="5000" dir="5400000" sy="-100000" rotWithShape="0"/>
                </a:effectLst>
              </a:rPr>
              <a:t>ZLOMKŮ</a:t>
            </a:r>
            <a:endParaRPr lang="cs-CZ" sz="12000" b="1" cap="all" spc="0" dirty="0">
              <a:ln w="0"/>
              <a:gradFill flip="none">
                <a:gsLst>
                  <a:gs pos="0">
                    <a:schemeClr val="accent1">
                      <a:tint val="75000"/>
                      <a:shade val="75000"/>
                      <a:satMod val="170000"/>
                    </a:schemeClr>
                  </a:gs>
                  <a:gs pos="49000">
                    <a:schemeClr val="accent1">
                      <a:tint val="88000"/>
                      <a:shade val="65000"/>
                      <a:satMod val="172000"/>
                    </a:schemeClr>
                  </a:gs>
                  <a:gs pos="50000">
                    <a:schemeClr val="accent1">
                      <a:shade val="65000"/>
                      <a:satMod val="130000"/>
                    </a:schemeClr>
                  </a:gs>
                  <a:gs pos="92000">
                    <a:schemeClr val="accent1">
                      <a:shade val="50000"/>
                      <a:satMod val="120000"/>
                    </a:schemeClr>
                  </a:gs>
                  <a:gs pos="100000">
                    <a:schemeClr val="accent1">
                      <a:shade val="48000"/>
                      <a:satMod val="120000"/>
                    </a:schemeClr>
                  </a:gs>
                </a:gsLst>
                <a:lin ang="5400000"/>
              </a:gradFill>
              <a:effectLst>
                <a:reflection blurRad="12700" stA="50000" endPos="50000" dist="5000" dir="5400000" sy="-100000" rotWithShape="0"/>
              </a:effectLst>
            </a:endParaRPr>
          </a:p>
        </p:txBody>
      </p:sp>
    </p:spTree>
    <p:extLst>
      <p:ext uri="{BB962C8B-B14F-4D97-AF65-F5344CB8AC3E}">
        <p14:creationId xmlns:p14="http://schemas.microsoft.com/office/powerpoint/2010/main" val="412654238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dirty="0" smtClean="0"/>
              <a:t>1. </a:t>
            </a:r>
            <a:r>
              <a:rPr lang="cs-CZ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Odčítání zlomků se stejnými jmenovateli</a:t>
            </a:r>
            <a:endParaRPr lang="cs-CZ" b="1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3" name="Zástupný symbol pro obsah 2"/>
              <p:cNvSpPr>
                <a:spLocks noGrp="1"/>
              </p:cNvSpPr>
              <p:nvPr>
                <p:ph idx="1"/>
              </p:nvPr>
            </p:nvSpPr>
            <p:spPr>
              <a:xfrm>
                <a:off x="467544" y="1844824"/>
                <a:ext cx="8229600" cy="2548880"/>
              </a:xfrm>
            </p:spPr>
            <p:txBody>
              <a:bodyPr>
                <a:normAutofit fontScale="77500" lnSpcReduction="20000"/>
              </a:bodyPr>
              <a:lstStyle/>
              <a:p>
                <a:pPr marL="0" indent="0" algn="ctr">
                  <a:buNone/>
                </a:pPr>
                <a14:m>
                  <m:oMath xmlns:m="http://schemas.openxmlformats.org/officeDocument/2006/math">
                    <m:f>
                      <m:fPr>
                        <m:ctrlPr>
                          <a:rPr lang="cs-CZ" b="1" i="1" smtClean="0">
                            <a:solidFill>
                              <a:srgbClr val="FF0000"/>
                            </a:solidFill>
                            <a:latin typeface="Cambria Math"/>
                          </a:rPr>
                        </m:ctrlPr>
                      </m:fPr>
                      <m:num>
                        <m:r>
                          <a:rPr lang="cs-CZ" b="1" i="1" smtClean="0">
                            <a:solidFill>
                              <a:srgbClr val="FF0000"/>
                            </a:solidFill>
                            <a:latin typeface="Cambria Math"/>
                          </a:rPr>
                          <m:t>𝟓</m:t>
                        </m:r>
                      </m:num>
                      <m:den>
                        <m:r>
                          <a:rPr lang="cs-CZ" b="1" i="1" smtClean="0">
                            <a:solidFill>
                              <a:srgbClr val="FF0000"/>
                            </a:solidFill>
                            <a:latin typeface="Cambria Math"/>
                          </a:rPr>
                          <m:t>𝟏𝟏</m:t>
                        </m:r>
                      </m:den>
                    </m:f>
                    <m:r>
                      <a:rPr lang="cs-CZ" b="1" i="1" smtClean="0">
                        <a:solidFill>
                          <a:srgbClr val="FF0000"/>
                        </a:solidFill>
                        <a:latin typeface="Cambria Math"/>
                      </a:rPr>
                      <m:t> </m:t>
                    </m:r>
                  </m:oMath>
                </a14:m>
                <a:r>
                  <a:rPr lang="cs-CZ" b="1" dirty="0" smtClean="0">
                    <a:solidFill>
                      <a:srgbClr val="FF0000"/>
                    </a:solidFill>
                  </a:rPr>
                  <a:t>- </a:t>
                </a:r>
                <a14:m>
                  <m:oMath xmlns:m="http://schemas.openxmlformats.org/officeDocument/2006/math">
                    <m:f>
                      <m:fPr>
                        <m:ctrlPr>
                          <a:rPr lang="cs-CZ" b="1" i="1">
                            <a:solidFill>
                              <a:srgbClr val="FF0000"/>
                            </a:solidFill>
                            <a:latin typeface="Cambria Math"/>
                          </a:rPr>
                        </m:ctrlPr>
                      </m:fPr>
                      <m:num>
                        <m:r>
                          <a:rPr lang="cs-CZ" b="1" i="1" smtClean="0">
                            <a:solidFill>
                              <a:srgbClr val="FF0000"/>
                            </a:solidFill>
                            <a:latin typeface="Cambria Math"/>
                          </a:rPr>
                          <m:t>𝟑</m:t>
                        </m:r>
                      </m:num>
                      <m:den>
                        <m:r>
                          <a:rPr lang="cs-CZ" b="1" i="1">
                            <a:solidFill>
                              <a:srgbClr val="FF0000"/>
                            </a:solidFill>
                            <a:latin typeface="Cambria Math"/>
                          </a:rPr>
                          <m:t>𝟏𝟏</m:t>
                        </m:r>
                      </m:den>
                    </m:f>
                  </m:oMath>
                </a14:m>
                <a:r>
                  <a:rPr lang="cs-CZ" b="1" dirty="0" smtClean="0">
                    <a:solidFill>
                      <a:srgbClr val="FF0000"/>
                    </a:solidFill>
                  </a:rPr>
                  <a:t> = </a:t>
                </a:r>
                <a14:m>
                  <m:oMath xmlns:m="http://schemas.openxmlformats.org/officeDocument/2006/math">
                    <m:f>
                      <m:fPr>
                        <m:ctrlPr>
                          <a:rPr lang="cs-CZ" b="1" i="1">
                            <a:solidFill>
                              <a:srgbClr val="FF0000"/>
                            </a:solidFill>
                            <a:latin typeface="Cambria Math"/>
                          </a:rPr>
                        </m:ctrlPr>
                      </m:fPr>
                      <m:num>
                        <m:r>
                          <a:rPr lang="cs-CZ" b="1" i="1" smtClean="0">
                            <a:solidFill>
                              <a:srgbClr val="FF0000"/>
                            </a:solidFill>
                            <a:latin typeface="Cambria Math"/>
                          </a:rPr>
                          <m:t>𝟐</m:t>
                        </m:r>
                      </m:num>
                      <m:den>
                        <m:r>
                          <a:rPr lang="cs-CZ" b="1" i="1">
                            <a:solidFill>
                              <a:srgbClr val="FF0000"/>
                            </a:solidFill>
                            <a:latin typeface="Cambria Math"/>
                          </a:rPr>
                          <m:t>𝟏𝟏</m:t>
                        </m:r>
                      </m:den>
                    </m:f>
                  </m:oMath>
                </a14:m>
                <a:r>
                  <a:rPr lang="cs-CZ" b="1" dirty="0" smtClean="0">
                    <a:solidFill>
                      <a:srgbClr val="FF0000"/>
                    </a:solidFill>
                  </a:rPr>
                  <a:t>	</a:t>
                </a:r>
              </a:p>
              <a:p>
                <a:pPr marL="0" indent="0">
                  <a:buNone/>
                </a:pPr>
                <a:r>
                  <a:rPr lang="cs-CZ" b="1" dirty="0" smtClean="0">
                    <a:solidFill>
                      <a:srgbClr val="FF0000"/>
                    </a:solidFill>
                  </a:rPr>
                  <a:t>	 </a:t>
                </a:r>
              </a:p>
              <a:p>
                <a:pPr marL="0" indent="0" algn="ctr">
                  <a:buNone/>
                </a:pPr>
                <a14:m>
                  <m:oMath xmlns:m="http://schemas.openxmlformats.org/officeDocument/2006/math">
                    <m:f>
                      <m:fPr>
                        <m:ctrlPr>
                          <a:rPr lang="cs-CZ" b="1" i="1">
                            <a:solidFill>
                              <a:srgbClr val="FF0000"/>
                            </a:solidFill>
                            <a:latin typeface="Cambria Math"/>
                          </a:rPr>
                        </m:ctrlPr>
                      </m:fPr>
                      <m:num>
                        <m:r>
                          <a:rPr lang="cs-CZ" b="1" i="1" smtClean="0">
                            <a:solidFill>
                              <a:srgbClr val="FF0000"/>
                            </a:solidFill>
                            <a:latin typeface="Cambria Math"/>
                          </a:rPr>
                          <m:t>𝟗</m:t>
                        </m:r>
                      </m:num>
                      <m:den>
                        <m:r>
                          <a:rPr lang="cs-CZ" b="1" i="1" smtClean="0">
                            <a:solidFill>
                              <a:srgbClr val="FF0000"/>
                            </a:solidFill>
                            <a:latin typeface="Cambria Math"/>
                          </a:rPr>
                          <m:t>𝟏𝟎</m:t>
                        </m:r>
                      </m:den>
                    </m:f>
                  </m:oMath>
                </a14:m>
                <a:r>
                  <a:rPr lang="cs-CZ" b="1" dirty="0" smtClean="0">
                    <a:solidFill>
                      <a:srgbClr val="FF0000"/>
                    </a:solidFill>
                  </a:rPr>
                  <a:t> -  </a:t>
                </a:r>
                <a14:m>
                  <m:oMath xmlns:m="http://schemas.openxmlformats.org/officeDocument/2006/math">
                    <m:f>
                      <m:fPr>
                        <m:ctrlPr>
                          <a:rPr lang="cs-CZ" b="1" i="1">
                            <a:solidFill>
                              <a:srgbClr val="FF0000"/>
                            </a:solidFill>
                            <a:latin typeface="Cambria Math"/>
                          </a:rPr>
                        </m:ctrlPr>
                      </m:fPr>
                      <m:num>
                        <m:r>
                          <a:rPr lang="cs-CZ" b="1" i="1" smtClean="0">
                            <a:solidFill>
                              <a:srgbClr val="FF0000"/>
                            </a:solidFill>
                            <a:latin typeface="Cambria Math"/>
                          </a:rPr>
                          <m:t>𝟕</m:t>
                        </m:r>
                      </m:num>
                      <m:den>
                        <m:r>
                          <a:rPr lang="cs-CZ" b="1" i="1">
                            <a:solidFill>
                              <a:srgbClr val="FF0000"/>
                            </a:solidFill>
                            <a:latin typeface="Cambria Math"/>
                          </a:rPr>
                          <m:t>𝟏𝟎</m:t>
                        </m:r>
                      </m:den>
                    </m:f>
                  </m:oMath>
                </a14:m>
                <a:r>
                  <a:rPr lang="cs-CZ" b="1" dirty="0" smtClean="0">
                    <a:solidFill>
                      <a:srgbClr val="FF0000"/>
                    </a:solidFill>
                  </a:rPr>
                  <a:t> = </a:t>
                </a:r>
                <a14:m>
                  <m:oMath xmlns:m="http://schemas.openxmlformats.org/officeDocument/2006/math">
                    <m:f>
                      <m:fPr>
                        <m:ctrlPr>
                          <a:rPr lang="cs-CZ" b="1" i="1">
                            <a:solidFill>
                              <a:srgbClr val="FF0000"/>
                            </a:solidFill>
                            <a:latin typeface="Cambria Math"/>
                          </a:rPr>
                        </m:ctrlPr>
                      </m:fPr>
                      <m:num>
                        <m:r>
                          <a:rPr lang="cs-CZ" b="1" i="1" smtClean="0">
                            <a:solidFill>
                              <a:srgbClr val="FF0000"/>
                            </a:solidFill>
                            <a:latin typeface="Cambria Math"/>
                          </a:rPr>
                          <m:t>𝟐</m:t>
                        </m:r>
                      </m:num>
                      <m:den>
                        <m:r>
                          <a:rPr lang="cs-CZ" b="1" i="1">
                            <a:solidFill>
                              <a:srgbClr val="FF0000"/>
                            </a:solidFill>
                            <a:latin typeface="Cambria Math"/>
                          </a:rPr>
                          <m:t>𝟏𝟎</m:t>
                        </m:r>
                      </m:den>
                    </m:f>
                  </m:oMath>
                </a14:m>
                <a:r>
                  <a:rPr lang="cs-CZ" b="1" dirty="0" smtClean="0">
                    <a:solidFill>
                      <a:srgbClr val="FF0000"/>
                    </a:solidFill>
                  </a:rPr>
                  <a:t> = </a:t>
                </a:r>
                <a14:m>
                  <m:oMath xmlns:m="http://schemas.openxmlformats.org/officeDocument/2006/math">
                    <m:f>
                      <m:fPr>
                        <m:ctrlPr>
                          <a:rPr lang="cs-CZ" b="1" i="1">
                            <a:solidFill>
                              <a:srgbClr val="FF0000"/>
                            </a:solidFill>
                            <a:latin typeface="Cambria Math"/>
                          </a:rPr>
                        </m:ctrlPr>
                      </m:fPr>
                      <m:num>
                        <m:r>
                          <a:rPr lang="cs-CZ" b="1" i="1" smtClean="0">
                            <a:solidFill>
                              <a:srgbClr val="FF0000"/>
                            </a:solidFill>
                            <a:latin typeface="Cambria Math"/>
                          </a:rPr>
                          <m:t>𝟏</m:t>
                        </m:r>
                      </m:num>
                      <m:den>
                        <m:r>
                          <a:rPr lang="cs-CZ" b="1" i="1" smtClean="0">
                            <a:solidFill>
                              <a:srgbClr val="FF0000"/>
                            </a:solidFill>
                            <a:latin typeface="Cambria Math"/>
                          </a:rPr>
                          <m:t>𝟓</m:t>
                        </m:r>
                      </m:den>
                    </m:f>
                  </m:oMath>
                </a14:m>
                <a:endParaRPr lang="cs-CZ" b="1" dirty="0" smtClean="0">
                  <a:solidFill>
                    <a:srgbClr val="FF0000"/>
                  </a:solidFill>
                </a:endParaRPr>
              </a:p>
              <a:p>
                <a:pPr marL="0" indent="0">
                  <a:buNone/>
                </a:pPr>
                <a:endParaRPr lang="cs-CZ" b="1" dirty="0">
                  <a:solidFill>
                    <a:srgbClr val="FF0000"/>
                  </a:solidFill>
                </a:endParaRPr>
              </a:p>
              <a:p>
                <a:pPr marL="0" indent="0" algn="ctr">
                  <a:buNone/>
                </a:pPr>
                <a14:m>
                  <m:oMath xmlns:m="http://schemas.openxmlformats.org/officeDocument/2006/math">
                    <m:f>
                      <m:fPr>
                        <m:ctrlPr>
                          <a:rPr lang="cs-CZ" b="1" i="1">
                            <a:solidFill>
                              <a:srgbClr val="FF0000"/>
                            </a:solidFill>
                            <a:latin typeface="Cambria Math"/>
                          </a:rPr>
                        </m:ctrlPr>
                      </m:fPr>
                      <m:num>
                        <m:r>
                          <a:rPr lang="cs-CZ" b="1" i="1">
                            <a:solidFill>
                              <a:srgbClr val="FF0000"/>
                            </a:solidFill>
                            <a:latin typeface="Cambria Math"/>
                          </a:rPr>
                          <m:t>𝟕</m:t>
                        </m:r>
                      </m:num>
                      <m:den>
                        <m:r>
                          <a:rPr lang="cs-CZ" b="1" i="1" smtClean="0">
                            <a:solidFill>
                              <a:srgbClr val="FF0000"/>
                            </a:solidFill>
                            <a:latin typeface="Cambria Math"/>
                          </a:rPr>
                          <m:t>𝟗</m:t>
                        </m:r>
                      </m:den>
                    </m:f>
                  </m:oMath>
                </a14:m>
                <a:r>
                  <a:rPr lang="cs-CZ" b="1" dirty="0" smtClean="0">
                    <a:solidFill>
                      <a:srgbClr val="FF0000"/>
                    </a:solidFill>
                  </a:rPr>
                  <a:t> - </a:t>
                </a:r>
                <a14:m>
                  <m:oMath xmlns:m="http://schemas.openxmlformats.org/officeDocument/2006/math">
                    <m:f>
                      <m:fPr>
                        <m:ctrlPr>
                          <a:rPr lang="cs-CZ" b="1" i="1">
                            <a:solidFill>
                              <a:srgbClr val="FF0000"/>
                            </a:solidFill>
                            <a:latin typeface="Cambria Math"/>
                          </a:rPr>
                        </m:ctrlPr>
                      </m:fPr>
                      <m:num>
                        <m:r>
                          <a:rPr lang="cs-CZ" b="1" i="1" smtClean="0">
                            <a:solidFill>
                              <a:srgbClr val="FF0000"/>
                            </a:solidFill>
                            <a:latin typeface="Cambria Math"/>
                          </a:rPr>
                          <m:t>𝟓</m:t>
                        </m:r>
                      </m:num>
                      <m:den>
                        <m:r>
                          <a:rPr lang="cs-CZ" b="1" i="1" smtClean="0">
                            <a:solidFill>
                              <a:srgbClr val="FF0000"/>
                            </a:solidFill>
                            <a:latin typeface="Cambria Math"/>
                          </a:rPr>
                          <m:t>𝟗</m:t>
                        </m:r>
                      </m:den>
                    </m:f>
                  </m:oMath>
                </a14:m>
                <a:r>
                  <a:rPr lang="cs-CZ" b="1" dirty="0" smtClean="0">
                    <a:solidFill>
                      <a:srgbClr val="FF0000"/>
                    </a:solidFill>
                  </a:rPr>
                  <a:t> - </a:t>
                </a:r>
                <a14:m>
                  <m:oMath xmlns:m="http://schemas.openxmlformats.org/officeDocument/2006/math">
                    <m:f>
                      <m:fPr>
                        <m:ctrlPr>
                          <a:rPr lang="cs-CZ" b="1" i="1">
                            <a:solidFill>
                              <a:srgbClr val="FF0000"/>
                            </a:solidFill>
                            <a:latin typeface="Cambria Math"/>
                          </a:rPr>
                        </m:ctrlPr>
                      </m:fPr>
                      <m:num>
                        <m:r>
                          <a:rPr lang="cs-CZ" b="1" i="1" smtClean="0">
                            <a:solidFill>
                              <a:srgbClr val="FF0000"/>
                            </a:solidFill>
                            <a:latin typeface="Cambria Math"/>
                          </a:rPr>
                          <m:t>𝟏</m:t>
                        </m:r>
                      </m:num>
                      <m:den>
                        <m:r>
                          <a:rPr lang="cs-CZ" b="1" i="1" smtClean="0">
                            <a:solidFill>
                              <a:srgbClr val="FF0000"/>
                            </a:solidFill>
                            <a:latin typeface="Cambria Math"/>
                          </a:rPr>
                          <m:t>𝟗</m:t>
                        </m:r>
                      </m:den>
                    </m:f>
                  </m:oMath>
                </a14:m>
                <a:r>
                  <a:rPr lang="cs-CZ" b="1" dirty="0" smtClean="0">
                    <a:solidFill>
                      <a:srgbClr val="FF0000"/>
                    </a:solidFill>
                  </a:rPr>
                  <a:t> = </a:t>
                </a:r>
                <a14:m>
                  <m:oMath xmlns:m="http://schemas.openxmlformats.org/officeDocument/2006/math">
                    <m:f>
                      <m:fPr>
                        <m:ctrlPr>
                          <a:rPr lang="cs-CZ" b="1" i="1">
                            <a:solidFill>
                              <a:srgbClr val="FF0000"/>
                            </a:solidFill>
                            <a:latin typeface="Cambria Math"/>
                          </a:rPr>
                        </m:ctrlPr>
                      </m:fPr>
                      <m:num>
                        <m:r>
                          <a:rPr lang="cs-CZ" b="1" i="1" smtClean="0">
                            <a:solidFill>
                              <a:srgbClr val="FF0000"/>
                            </a:solidFill>
                            <a:latin typeface="Cambria Math"/>
                          </a:rPr>
                          <m:t>𝟏</m:t>
                        </m:r>
                      </m:num>
                      <m:den>
                        <m:r>
                          <a:rPr lang="cs-CZ" b="1" i="1">
                            <a:solidFill>
                              <a:srgbClr val="FF0000"/>
                            </a:solidFill>
                            <a:latin typeface="Cambria Math"/>
                          </a:rPr>
                          <m:t>𝟗</m:t>
                        </m:r>
                      </m:den>
                    </m:f>
                  </m:oMath>
                </a14:m>
                <a:endParaRPr lang="cs-CZ" b="1" dirty="0" smtClean="0">
                  <a:solidFill>
                    <a:srgbClr val="FF0000"/>
                  </a:solidFill>
                </a:endParaRPr>
              </a:p>
              <a:p>
                <a:pPr marL="0" indent="0">
                  <a:buNone/>
                </a:pPr>
                <a:endParaRPr lang="cs-CZ" b="1" dirty="0">
                  <a:solidFill>
                    <a:srgbClr val="FF0000"/>
                  </a:solidFill>
                </a:endParaRPr>
              </a:p>
            </p:txBody>
          </p:sp>
        </mc:Choice>
        <mc:Fallback xmlns="">
          <p:sp>
            <p:nvSpPr>
              <p:cNvPr id="3" name="Zástupný symbol pro obsah 2"/>
              <p:cNvSpPr>
                <a:spLocks noGrp="1" noRot="1" noChangeAspect="1" noMove="1" noResize="1" noEditPoints="1" noAdjustHandles="1" noChangeArrowheads="1" noChangeShapeType="1" noTextEdit="1"/>
              </p:cNvSpPr>
              <p:nvPr>
                <p:ph idx="1"/>
              </p:nvPr>
            </p:nvSpPr>
            <p:spPr>
              <a:xfrm>
                <a:off x="467544" y="1844824"/>
                <a:ext cx="8229600" cy="2548880"/>
              </a:xfrm>
              <a:blipFill rotWithShape="1">
                <a:blip r:embed="rId2"/>
                <a:stretch>
                  <a:fillRect t="-1196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p:sp>
        <p:nvSpPr>
          <p:cNvPr id="4" name="Obdélník 3"/>
          <p:cNvSpPr/>
          <p:nvPr/>
        </p:nvSpPr>
        <p:spPr>
          <a:xfrm>
            <a:off x="395536" y="5176247"/>
            <a:ext cx="8424936" cy="914400"/>
          </a:xfrm>
          <a:prstGeom prst="rect">
            <a:avLst/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" name="TextovéPole 4"/>
          <p:cNvSpPr txBox="1"/>
          <p:nvPr/>
        </p:nvSpPr>
        <p:spPr>
          <a:xfrm>
            <a:off x="564236" y="5279504"/>
            <a:ext cx="8087535" cy="70788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000" b="1" dirty="0" smtClean="0">
                <a:solidFill>
                  <a:schemeClr val="tx2">
                    <a:lumMod val="75000"/>
                  </a:schemeClr>
                </a:solidFill>
              </a:rPr>
              <a:t>Zlomky se stejnými jmenovateli odčítáme tak, že odečteme jejich čitatele </a:t>
            </a:r>
          </a:p>
          <a:p>
            <a:r>
              <a:rPr lang="cs-CZ" sz="2000" b="1" dirty="0" smtClean="0">
                <a:solidFill>
                  <a:schemeClr val="tx2">
                    <a:lumMod val="75000"/>
                  </a:schemeClr>
                </a:solidFill>
              </a:rPr>
              <a:t>a jmenovatele opíšeme.</a:t>
            </a:r>
            <a:endParaRPr lang="cs-CZ" sz="2000" b="1" dirty="0">
              <a:solidFill>
                <a:schemeClr val="tx2">
                  <a:lumMod val="75000"/>
                </a:scheme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12977873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" dur="10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5" dur="1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6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7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2" dur="1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3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4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uiExpand="1" build="p"/>
      <p:bldP spid="4" grpId="0" animBg="1"/>
      <p:bldP spid="5" grpId="0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dirty="0" smtClean="0"/>
              <a:t>2. </a:t>
            </a:r>
            <a:r>
              <a:rPr lang="cs-CZ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Odčítání zlomků s různými jmenovateli</a:t>
            </a:r>
            <a:endParaRPr lang="cs-CZ" dirty="0"/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3" name="Zástupný symbol pro obsah 2"/>
              <p:cNvSpPr>
                <a:spLocks noGrp="1"/>
              </p:cNvSpPr>
              <p:nvPr>
                <p:ph idx="1"/>
              </p:nvPr>
            </p:nvSpPr>
            <p:spPr>
              <a:xfrm>
                <a:off x="457200" y="1600201"/>
                <a:ext cx="8229600" cy="2980928"/>
              </a:xfrm>
            </p:spPr>
            <p:txBody>
              <a:bodyPr/>
              <a:lstStyle/>
              <a:p>
                <a:pPr marL="0" indent="0" algn="ctr">
                  <a:buNone/>
                </a:pPr>
                <a14:m>
                  <m:oMath xmlns:m="http://schemas.openxmlformats.org/officeDocument/2006/math">
                    <m:f>
                      <m:fPr>
                        <m:ctrlPr>
                          <a:rPr lang="cs-CZ" b="1" i="1" smtClean="0">
                            <a:solidFill>
                              <a:srgbClr val="FF0000"/>
                            </a:solidFill>
                            <a:latin typeface="Cambria Math"/>
                          </a:rPr>
                        </m:ctrlPr>
                      </m:fPr>
                      <m:num>
                        <m:r>
                          <a:rPr lang="cs-CZ" b="1" i="1">
                            <a:solidFill>
                              <a:srgbClr val="FF0000"/>
                            </a:solidFill>
                            <a:latin typeface="Cambria Math"/>
                          </a:rPr>
                          <m:t>𝟐</m:t>
                        </m:r>
                      </m:num>
                      <m:den>
                        <m:r>
                          <a:rPr lang="cs-CZ" b="1" i="1">
                            <a:solidFill>
                              <a:srgbClr val="FF0000"/>
                            </a:solidFill>
                            <a:latin typeface="Cambria Math"/>
                          </a:rPr>
                          <m:t>𝟗</m:t>
                        </m:r>
                      </m:den>
                    </m:f>
                  </m:oMath>
                </a14:m>
                <a:r>
                  <a:rPr lang="cs-CZ" b="1" dirty="0" smtClean="0">
                    <a:solidFill>
                      <a:srgbClr val="FF0000"/>
                    </a:solidFill>
                  </a:rPr>
                  <a:t> - </a:t>
                </a:r>
                <a14:m>
                  <m:oMath xmlns:m="http://schemas.openxmlformats.org/officeDocument/2006/math">
                    <m:f>
                      <m:fPr>
                        <m:ctrlPr>
                          <a:rPr lang="cs-CZ" b="1" i="1">
                            <a:solidFill>
                              <a:srgbClr val="FF0000"/>
                            </a:solidFill>
                            <a:latin typeface="Cambria Math"/>
                          </a:rPr>
                        </m:ctrlPr>
                      </m:fPr>
                      <m:num>
                        <m:r>
                          <a:rPr lang="cs-CZ" b="1" i="1" smtClean="0">
                            <a:solidFill>
                              <a:srgbClr val="FF0000"/>
                            </a:solidFill>
                            <a:latin typeface="Cambria Math"/>
                          </a:rPr>
                          <m:t>𝟏</m:t>
                        </m:r>
                      </m:num>
                      <m:den>
                        <m:r>
                          <a:rPr lang="cs-CZ" b="1" i="1" smtClean="0">
                            <a:solidFill>
                              <a:srgbClr val="FF0000"/>
                            </a:solidFill>
                            <a:latin typeface="Cambria Math"/>
                          </a:rPr>
                          <m:t>𝟏𝟖</m:t>
                        </m:r>
                      </m:den>
                    </m:f>
                  </m:oMath>
                </a14:m>
                <a:r>
                  <a:rPr lang="cs-CZ" b="1" dirty="0" smtClean="0">
                    <a:solidFill>
                      <a:srgbClr val="FF0000"/>
                    </a:solidFill>
                  </a:rPr>
                  <a:t> = </a:t>
                </a:r>
                <a14:m>
                  <m:oMath xmlns:m="http://schemas.openxmlformats.org/officeDocument/2006/math">
                    <m:f>
                      <m:fPr>
                        <m:ctrlPr>
                          <a:rPr lang="cs-CZ" b="1" i="1">
                            <a:solidFill>
                              <a:srgbClr val="FF0000"/>
                            </a:solidFill>
                            <a:latin typeface="Cambria Math"/>
                          </a:rPr>
                        </m:ctrlPr>
                      </m:fPr>
                      <m:num>
                        <m:r>
                          <a:rPr lang="cs-CZ" b="1" i="1" smtClean="0">
                            <a:solidFill>
                              <a:srgbClr val="FF0000"/>
                            </a:solidFill>
                            <a:latin typeface="Cambria Math"/>
                          </a:rPr>
                          <m:t>𝟒</m:t>
                        </m:r>
                      </m:num>
                      <m:den>
                        <m:r>
                          <a:rPr lang="cs-CZ" b="1" i="1" smtClean="0">
                            <a:solidFill>
                              <a:srgbClr val="FF0000"/>
                            </a:solidFill>
                            <a:latin typeface="Cambria Math"/>
                          </a:rPr>
                          <m:t>𝟏𝟖</m:t>
                        </m:r>
                        <m:r>
                          <a:rPr lang="cs-CZ" b="1" i="1" smtClean="0">
                            <a:solidFill>
                              <a:srgbClr val="FF0000"/>
                            </a:solidFill>
                            <a:latin typeface="Cambria Math"/>
                          </a:rPr>
                          <m:t> </m:t>
                        </m:r>
                      </m:den>
                    </m:f>
                  </m:oMath>
                </a14:m>
                <a:r>
                  <a:rPr lang="cs-CZ" b="1" dirty="0" smtClean="0">
                    <a:solidFill>
                      <a:srgbClr val="FF0000"/>
                    </a:solidFill>
                  </a:rPr>
                  <a:t> - </a:t>
                </a:r>
                <a14:m>
                  <m:oMath xmlns:m="http://schemas.openxmlformats.org/officeDocument/2006/math">
                    <m:f>
                      <m:fPr>
                        <m:ctrlPr>
                          <a:rPr lang="cs-CZ" b="1" i="1">
                            <a:solidFill>
                              <a:srgbClr val="FF0000"/>
                            </a:solidFill>
                            <a:latin typeface="Cambria Math"/>
                          </a:rPr>
                        </m:ctrlPr>
                      </m:fPr>
                      <m:num>
                        <m:r>
                          <a:rPr lang="cs-CZ" b="1" i="1" smtClean="0">
                            <a:solidFill>
                              <a:srgbClr val="FF0000"/>
                            </a:solidFill>
                            <a:latin typeface="Cambria Math"/>
                          </a:rPr>
                          <m:t>𝟏</m:t>
                        </m:r>
                      </m:num>
                      <m:den>
                        <m:r>
                          <a:rPr lang="cs-CZ" b="1" i="1" smtClean="0">
                            <a:solidFill>
                              <a:srgbClr val="FF0000"/>
                            </a:solidFill>
                            <a:latin typeface="Cambria Math"/>
                          </a:rPr>
                          <m:t>𝟏𝟖</m:t>
                        </m:r>
                      </m:den>
                    </m:f>
                  </m:oMath>
                </a14:m>
                <a:r>
                  <a:rPr lang="cs-CZ" b="1" dirty="0" smtClean="0">
                    <a:solidFill>
                      <a:srgbClr val="FF0000"/>
                    </a:solidFill>
                  </a:rPr>
                  <a:t> = </a:t>
                </a:r>
                <a14:m>
                  <m:oMath xmlns:m="http://schemas.openxmlformats.org/officeDocument/2006/math">
                    <m:f>
                      <m:fPr>
                        <m:ctrlPr>
                          <a:rPr lang="cs-CZ" b="1" i="1">
                            <a:solidFill>
                              <a:srgbClr val="FF0000"/>
                            </a:solidFill>
                            <a:latin typeface="Cambria Math"/>
                          </a:rPr>
                        </m:ctrlPr>
                      </m:fPr>
                      <m:num>
                        <m:r>
                          <a:rPr lang="cs-CZ" b="1" i="1" smtClean="0">
                            <a:solidFill>
                              <a:srgbClr val="FF0000"/>
                            </a:solidFill>
                            <a:latin typeface="Cambria Math"/>
                          </a:rPr>
                          <m:t>𝟒</m:t>
                        </m:r>
                        <m:r>
                          <a:rPr lang="cs-CZ" b="1" i="1" smtClean="0">
                            <a:solidFill>
                              <a:srgbClr val="FF0000"/>
                            </a:solidFill>
                            <a:latin typeface="Cambria Math"/>
                          </a:rPr>
                          <m:t> −</m:t>
                        </m:r>
                        <m:r>
                          <a:rPr lang="cs-CZ" b="1" i="1" smtClean="0">
                            <a:solidFill>
                              <a:srgbClr val="FF0000"/>
                            </a:solidFill>
                            <a:latin typeface="Cambria Math"/>
                          </a:rPr>
                          <m:t>𝟏</m:t>
                        </m:r>
                      </m:num>
                      <m:den>
                        <m:r>
                          <a:rPr lang="cs-CZ" b="1" i="1" smtClean="0">
                            <a:solidFill>
                              <a:srgbClr val="FF0000"/>
                            </a:solidFill>
                            <a:latin typeface="Cambria Math"/>
                          </a:rPr>
                          <m:t>𝟏𝟖</m:t>
                        </m:r>
                      </m:den>
                    </m:f>
                  </m:oMath>
                </a14:m>
                <a:r>
                  <a:rPr lang="cs-CZ" b="1" dirty="0" smtClean="0">
                    <a:solidFill>
                      <a:srgbClr val="FF0000"/>
                    </a:solidFill>
                  </a:rPr>
                  <a:t> = </a:t>
                </a:r>
                <a14:m>
                  <m:oMath xmlns:m="http://schemas.openxmlformats.org/officeDocument/2006/math">
                    <m:f>
                      <m:fPr>
                        <m:ctrlPr>
                          <a:rPr lang="cs-CZ" b="1" i="1">
                            <a:solidFill>
                              <a:srgbClr val="FF0000"/>
                            </a:solidFill>
                            <a:latin typeface="Cambria Math"/>
                          </a:rPr>
                        </m:ctrlPr>
                      </m:fPr>
                      <m:num>
                        <m:r>
                          <a:rPr lang="cs-CZ" b="1" i="1" smtClean="0">
                            <a:solidFill>
                              <a:srgbClr val="FF0000"/>
                            </a:solidFill>
                            <a:latin typeface="Cambria Math"/>
                          </a:rPr>
                          <m:t>𝟑</m:t>
                        </m:r>
                      </m:num>
                      <m:den>
                        <m:r>
                          <a:rPr lang="cs-CZ" b="1" i="1" smtClean="0">
                            <a:solidFill>
                              <a:srgbClr val="FF0000"/>
                            </a:solidFill>
                            <a:latin typeface="Cambria Math"/>
                          </a:rPr>
                          <m:t>𝟏𝟖</m:t>
                        </m:r>
                      </m:den>
                    </m:f>
                  </m:oMath>
                </a14:m>
                <a:r>
                  <a:rPr lang="cs-CZ" b="1" dirty="0" smtClean="0">
                    <a:solidFill>
                      <a:srgbClr val="FF0000"/>
                    </a:solidFill>
                  </a:rPr>
                  <a:t> = </a:t>
                </a:r>
                <a14:m>
                  <m:oMath xmlns:m="http://schemas.openxmlformats.org/officeDocument/2006/math">
                    <m:f>
                      <m:fPr>
                        <m:ctrlPr>
                          <a:rPr lang="cs-CZ" b="1" i="1" smtClean="0">
                            <a:solidFill>
                              <a:srgbClr val="FF0000"/>
                            </a:solidFill>
                            <a:latin typeface="Cambria Math"/>
                          </a:rPr>
                        </m:ctrlPr>
                      </m:fPr>
                      <m:num>
                        <m:r>
                          <a:rPr lang="cs-CZ" b="1" i="1" smtClean="0">
                            <a:solidFill>
                              <a:srgbClr val="FF0000"/>
                            </a:solidFill>
                            <a:latin typeface="Cambria Math"/>
                          </a:rPr>
                          <m:t>𝟏</m:t>
                        </m:r>
                      </m:num>
                      <m:den>
                        <m:r>
                          <a:rPr lang="cs-CZ" b="1" i="1" smtClean="0">
                            <a:solidFill>
                              <a:srgbClr val="FF0000"/>
                            </a:solidFill>
                            <a:latin typeface="Cambria Math"/>
                          </a:rPr>
                          <m:t>𝟔</m:t>
                        </m:r>
                      </m:den>
                    </m:f>
                  </m:oMath>
                </a14:m>
                <a:endParaRPr lang="cs-CZ" b="1" dirty="0" smtClean="0">
                  <a:solidFill>
                    <a:srgbClr val="FF0000"/>
                  </a:solidFill>
                </a:endParaRPr>
              </a:p>
              <a:p>
                <a:pPr marL="0" indent="0" algn="ctr">
                  <a:buNone/>
                </a:pPr>
                <a14:m>
                  <m:oMath xmlns:m="http://schemas.openxmlformats.org/officeDocument/2006/math">
                    <m:f>
                      <m:fPr>
                        <m:ctrlPr>
                          <a:rPr lang="cs-CZ" b="1" i="1" smtClean="0">
                            <a:solidFill>
                              <a:srgbClr val="FF0000"/>
                            </a:solidFill>
                            <a:latin typeface="Cambria Math"/>
                          </a:rPr>
                        </m:ctrlPr>
                      </m:fPr>
                      <m:num>
                        <m:r>
                          <a:rPr lang="cs-CZ" b="1" i="1" smtClean="0">
                            <a:solidFill>
                              <a:srgbClr val="FF0000"/>
                            </a:solidFill>
                            <a:latin typeface="Cambria Math"/>
                          </a:rPr>
                          <m:t>𝟑</m:t>
                        </m:r>
                      </m:num>
                      <m:den>
                        <m:r>
                          <a:rPr lang="cs-CZ" b="1" i="1" smtClean="0">
                            <a:solidFill>
                              <a:srgbClr val="FF0000"/>
                            </a:solidFill>
                            <a:latin typeface="Cambria Math"/>
                          </a:rPr>
                          <m:t>𝟓</m:t>
                        </m:r>
                      </m:den>
                    </m:f>
                  </m:oMath>
                </a14:m>
                <a:r>
                  <a:rPr lang="cs-CZ" b="1" dirty="0" smtClean="0">
                    <a:solidFill>
                      <a:srgbClr val="FF0000"/>
                    </a:solidFill>
                  </a:rPr>
                  <a:t> - </a:t>
                </a:r>
                <a14:m>
                  <m:oMath xmlns:m="http://schemas.openxmlformats.org/officeDocument/2006/math">
                    <m:f>
                      <m:fPr>
                        <m:ctrlPr>
                          <a:rPr lang="cs-CZ" b="1" i="1">
                            <a:solidFill>
                              <a:srgbClr val="FF0000"/>
                            </a:solidFill>
                            <a:latin typeface="Cambria Math"/>
                          </a:rPr>
                        </m:ctrlPr>
                      </m:fPr>
                      <m:num>
                        <m:r>
                          <a:rPr lang="cs-CZ" b="1" i="1" smtClean="0">
                            <a:solidFill>
                              <a:srgbClr val="FF0000"/>
                            </a:solidFill>
                            <a:latin typeface="Cambria Math"/>
                          </a:rPr>
                          <m:t>𝟏</m:t>
                        </m:r>
                      </m:num>
                      <m:den>
                        <m:r>
                          <a:rPr lang="cs-CZ" b="1" i="1" smtClean="0">
                            <a:solidFill>
                              <a:srgbClr val="FF0000"/>
                            </a:solidFill>
                            <a:latin typeface="Cambria Math"/>
                          </a:rPr>
                          <m:t>𝟒</m:t>
                        </m:r>
                      </m:den>
                    </m:f>
                  </m:oMath>
                </a14:m>
                <a:r>
                  <a:rPr lang="cs-CZ" b="1" dirty="0" smtClean="0">
                    <a:solidFill>
                      <a:srgbClr val="FF0000"/>
                    </a:solidFill>
                  </a:rPr>
                  <a:t> = </a:t>
                </a:r>
                <a14:m>
                  <m:oMath xmlns:m="http://schemas.openxmlformats.org/officeDocument/2006/math">
                    <m:f>
                      <m:fPr>
                        <m:ctrlPr>
                          <a:rPr lang="cs-CZ" b="1" i="1">
                            <a:solidFill>
                              <a:srgbClr val="FF0000"/>
                            </a:solidFill>
                            <a:latin typeface="Cambria Math"/>
                          </a:rPr>
                        </m:ctrlPr>
                      </m:fPr>
                      <m:num>
                        <m:r>
                          <a:rPr lang="cs-CZ" b="1" i="1" smtClean="0">
                            <a:solidFill>
                              <a:srgbClr val="FF0000"/>
                            </a:solidFill>
                            <a:latin typeface="Cambria Math"/>
                          </a:rPr>
                          <m:t>𝟏𝟐</m:t>
                        </m:r>
                      </m:num>
                      <m:den>
                        <m:r>
                          <a:rPr lang="cs-CZ" b="1" i="1" smtClean="0">
                            <a:solidFill>
                              <a:srgbClr val="FF0000"/>
                            </a:solidFill>
                            <a:latin typeface="Cambria Math"/>
                          </a:rPr>
                          <m:t>𝟐𝟎</m:t>
                        </m:r>
                      </m:den>
                    </m:f>
                  </m:oMath>
                </a14:m>
                <a:r>
                  <a:rPr lang="cs-CZ" b="1" dirty="0" smtClean="0">
                    <a:solidFill>
                      <a:srgbClr val="FF0000"/>
                    </a:solidFill>
                  </a:rPr>
                  <a:t> - </a:t>
                </a:r>
                <a14:m>
                  <m:oMath xmlns:m="http://schemas.openxmlformats.org/officeDocument/2006/math">
                    <m:f>
                      <m:fPr>
                        <m:ctrlPr>
                          <a:rPr lang="cs-CZ" b="1" i="1">
                            <a:solidFill>
                              <a:srgbClr val="FF0000"/>
                            </a:solidFill>
                            <a:latin typeface="Cambria Math"/>
                          </a:rPr>
                        </m:ctrlPr>
                      </m:fPr>
                      <m:num>
                        <m:r>
                          <a:rPr lang="cs-CZ" b="1" i="1" smtClean="0">
                            <a:solidFill>
                              <a:srgbClr val="FF0000"/>
                            </a:solidFill>
                            <a:latin typeface="Cambria Math"/>
                          </a:rPr>
                          <m:t>𝟓</m:t>
                        </m:r>
                      </m:num>
                      <m:den>
                        <m:r>
                          <a:rPr lang="cs-CZ" b="1" i="1" smtClean="0">
                            <a:solidFill>
                              <a:srgbClr val="FF0000"/>
                            </a:solidFill>
                            <a:latin typeface="Cambria Math"/>
                          </a:rPr>
                          <m:t>𝟐𝟎</m:t>
                        </m:r>
                      </m:den>
                    </m:f>
                  </m:oMath>
                </a14:m>
                <a:r>
                  <a:rPr lang="cs-CZ" b="1" dirty="0" smtClean="0">
                    <a:solidFill>
                      <a:srgbClr val="FF0000"/>
                    </a:solidFill>
                  </a:rPr>
                  <a:t> = </a:t>
                </a:r>
                <a14:m>
                  <m:oMath xmlns:m="http://schemas.openxmlformats.org/officeDocument/2006/math">
                    <m:f>
                      <m:fPr>
                        <m:ctrlPr>
                          <a:rPr lang="cs-CZ" b="1" i="1">
                            <a:solidFill>
                              <a:srgbClr val="FF0000"/>
                            </a:solidFill>
                            <a:latin typeface="Cambria Math"/>
                          </a:rPr>
                        </m:ctrlPr>
                      </m:fPr>
                      <m:num>
                        <m:r>
                          <a:rPr lang="cs-CZ" b="1" i="1" smtClean="0">
                            <a:solidFill>
                              <a:srgbClr val="FF0000"/>
                            </a:solidFill>
                            <a:latin typeface="Cambria Math"/>
                          </a:rPr>
                          <m:t>𝟏𝟐</m:t>
                        </m:r>
                        <m:r>
                          <a:rPr lang="cs-CZ" b="1" i="1" smtClean="0">
                            <a:solidFill>
                              <a:srgbClr val="FF0000"/>
                            </a:solidFill>
                            <a:latin typeface="Cambria Math"/>
                          </a:rPr>
                          <m:t> − </m:t>
                        </m:r>
                        <m:r>
                          <a:rPr lang="cs-CZ" b="1" i="1" smtClean="0">
                            <a:solidFill>
                              <a:srgbClr val="FF0000"/>
                            </a:solidFill>
                            <a:latin typeface="Cambria Math"/>
                          </a:rPr>
                          <m:t>𝟓</m:t>
                        </m:r>
                      </m:num>
                      <m:den>
                        <m:r>
                          <a:rPr lang="cs-CZ" b="1" i="1" smtClean="0">
                            <a:solidFill>
                              <a:srgbClr val="FF0000"/>
                            </a:solidFill>
                            <a:latin typeface="Cambria Math"/>
                          </a:rPr>
                          <m:t>𝟐𝟎</m:t>
                        </m:r>
                      </m:den>
                    </m:f>
                  </m:oMath>
                </a14:m>
                <a:r>
                  <a:rPr lang="cs-CZ" b="1" dirty="0" smtClean="0">
                    <a:solidFill>
                      <a:srgbClr val="FF0000"/>
                    </a:solidFill>
                  </a:rPr>
                  <a:t> = </a:t>
                </a:r>
                <a14:m>
                  <m:oMath xmlns:m="http://schemas.openxmlformats.org/officeDocument/2006/math">
                    <m:f>
                      <m:fPr>
                        <m:ctrlPr>
                          <a:rPr lang="cs-CZ" b="1" i="1">
                            <a:solidFill>
                              <a:srgbClr val="FF0000"/>
                            </a:solidFill>
                            <a:latin typeface="Cambria Math"/>
                          </a:rPr>
                        </m:ctrlPr>
                      </m:fPr>
                      <m:num>
                        <m:r>
                          <a:rPr lang="cs-CZ" b="1" i="1" smtClean="0">
                            <a:solidFill>
                              <a:srgbClr val="FF0000"/>
                            </a:solidFill>
                            <a:latin typeface="Cambria Math"/>
                          </a:rPr>
                          <m:t>𝟕</m:t>
                        </m:r>
                      </m:num>
                      <m:den>
                        <m:r>
                          <a:rPr lang="cs-CZ" b="1" i="1" smtClean="0">
                            <a:solidFill>
                              <a:srgbClr val="FF0000"/>
                            </a:solidFill>
                            <a:latin typeface="Cambria Math"/>
                          </a:rPr>
                          <m:t>𝟐𝟎</m:t>
                        </m:r>
                      </m:den>
                    </m:f>
                  </m:oMath>
                </a14:m>
                <a:endParaRPr lang="cs-CZ" b="1" dirty="0" smtClean="0">
                  <a:solidFill>
                    <a:srgbClr val="FF0000"/>
                  </a:solidFill>
                </a:endParaRPr>
              </a:p>
              <a:p>
                <a:pPr marL="0" indent="0" algn="ctr">
                  <a:buNone/>
                </a:pPr>
                <a14:m>
                  <m:oMath xmlns:m="http://schemas.openxmlformats.org/officeDocument/2006/math">
                    <m:f>
                      <m:fPr>
                        <m:ctrlPr>
                          <a:rPr lang="cs-CZ" b="1" i="1" smtClean="0">
                            <a:solidFill>
                              <a:srgbClr val="FF0000"/>
                            </a:solidFill>
                            <a:latin typeface="Cambria Math"/>
                          </a:rPr>
                        </m:ctrlPr>
                      </m:fPr>
                      <m:num>
                        <m:r>
                          <a:rPr lang="cs-CZ" b="1" i="1" smtClean="0">
                            <a:solidFill>
                              <a:srgbClr val="FF0000"/>
                            </a:solidFill>
                            <a:latin typeface="Cambria Math"/>
                          </a:rPr>
                          <m:t>𝟓</m:t>
                        </m:r>
                      </m:num>
                      <m:den>
                        <m:r>
                          <a:rPr lang="cs-CZ" b="1" i="1" smtClean="0">
                            <a:solidFill>
                              <a:srgbClr val="FF0000"/>
                            </a:solidFill>
                            <a:latin typeface="Cambria Math"/>
                          </a:rPr>
                          <m:t>𝟕</m:t>
                        </m:r>
                      </m:den>
                    </m:f>
                  </m:oMath>
                </a14:m>
                <a:r>
                  <a:rPr lang="cs-CZ" b="1" dirty="0" smtClean="0">
                    <a:solidFill>
                      <a:srgbClr val="FF0000"/>
                    </a:solidFill>
                  </a:rPr>
                  <a:t> </a:t>
                </a:r>
                <a:r>
                  <a:rPr lang="cs-CZ" b="1" dirty="0">
                    <a:solidFill>
                      <a:srgbClr val="FF0000"/>
                    </a:solidFill>
                  </a:rPr>
                  <a:t>-</a:t>
                </a:r>
                <a:r>
                  <a:rPr lang="cs-CZ" b="1" dirty="0" smtClean="0">
                    <a:solidFill>
                      <a:srgbClr val="FF0000"/>
                    </a:solidFill>
                  </a:rPr>
                  <a:t> </a:t>
                </a:r>
                <a14:m>
                  <m:oMath xmlns:m="http://schemas.openxmlformats.org/officeDocument/2006/math">
                    <m:f>
                      <m:fPr>
                        <m:ctrlPr>
                          <a:rPr lang="cs-CZ" b="1" i="1">
                            <a:solidFill>
                              <a:srgbClr val="FF0000"/>
                            </a:solidFill>
                            <a:latin typeface="Cambria Math"/>
                          </a:rPr>
                        </m:ctrlPr>
                      </m:fPr>
                      <m:num>
                        <m:r>
                          <a:rPr lang="cs-CZ" b="1" i="1" smtClean="0">
                            <a:solidFill>
                              <a:srgbClr val="FF0000"/>
                            </a:solidFill>
                            <a:latin typeface="Cambria Math"/>
                          </a:rPr>
                          <m:t>𝟏</m:t>
                        </m:r>
                      </m:num>
                      <m:den>
                        <m:r>
                          <a:rPr lang="cs-CZ" b="1" i="1" smtClean="0">
                            <a:solidFill>
                              <a:srgbClr val="FF0000"/>
                            </a:solidFill>
                            <a:latin typeface="Cambria Math"/>
                          </a:rPr>
                          <m:t>𝟒</m:t>
                        </m:r>
                      </m:den>
                    </m:f>
                  </m:oMath>
                </a14:m>
                <a:r>
                  <a:rPr lang="cs-CZ" b="1" dirty="0" smtClean="0">
                    <a:solidFill>
                      <a:srgbClr val="FF0000"/>
                    </a:solidFill>
                  </a:rPr>
                  <a:t> = </a:t>
                </a:r>
                <a14:m>
                  <m:oMath xmlns:m="http://schemas.openxmlformats.org/officeDocument/2006/math">
                    <m:f>
                      <m:fPr>
                        <m:ctrlPr>
                          <a:rPr lang="cs-CZ" b="1" i="1">
                            <a:solidFill>
                              <a:srgbClr val="FF0000"/>
                            </a:solidFill>
                            <a:latin typeface="Cambria Math"/>
                          </a:rPr>
                        </m:ctrlPr>
                      </m:fPr>
                      <m:num>
                        <m:r>
                          <a:rPr lang="cs-CZ" b="1" i="1" smtClean="0">
                            <a:solidFill>
                              <a:srgbClr val="FF0000"/>
                            </a:solidFill>
                            <a:latin typeface="Cambria Math"/>
                          </a:rPr>
                          <m:t>𝟐𝟎</m:t>
                        </m:r>
                      </m:num>
                      <m:den>
                        <m:r>
                          <a:rPr lang="cs-CZ" b="1" i="1" smtClean="0">
                            <a:solidFill>
                              <a:srgbClr val="FF0000"/>
                            </a:solidFill>
                            <a:latin typeface="Cambria Math"/>
                          </a:rPr>
                          <m:t>𝟐𝟖</m:t>
                        </m:r>
                      </m:den>
                    </m:f>
                  </m:oMath>
                </a14:m>
                <a:r>
                  <a:rPr lang="cs-CZ" b="1" dirty="0" smtClean="0">
                    <a:solidFill>
                      <a:srgbClr val="FF0000"/>
                    </a:solidFill>
                  </a:rPr>
                  <a:t> - </a:t>
                </a:r>
                <a14:m>
                  <m:oMath xmlns:m="http://schemas.openxmlformats.org/officeDocument/2006/math">
                    <m:f>
                      <m:fPr>
                        <m:ctrlPr>
                          <a:rPr lang="cs-CZ" b="1" i="1">
                            <a:solidFill>
                              <a:srgbClr val="FF0000"/>
                            </a:solidFill>
                            <a:latin typeface="Cambria Math"/>
                          </a:rPr>
                        </m:ctrlPr>
                      </m:fPr>
                      <m:num>
                        <m:r>
                          <a:rPr lang="cs-CZ" b="1" i="1" smtClean="0">
                            <a:solidFill>
                              <a:srgbClr val="FF0000"/>
                            </a:solidFill>
                            <a:latin typeface="Cambria Math"/>
                          </a:rPr>
                          <m:t>𝟕</m:t>
                        </m:r>
                      </m:num>
                      <m:den>
                        <m:r>
                          <a:rPr lang="cs-CZ" b="1" i="1" smtClean="0">
                            <a:solidFill>
                              <a:srgbClr val="FF0000"/>
                            </a:solidFill>
                            <a:latin typeface="Cambria Math"/>
                          </a:rPr>
                          <m:t>𝟐𝟖</m:t>
                        </m:r>
                      </m:den>
                    </m:f>
                  </m:oMath>
                </a14:m>
                <a:r>
                  <a:rPr lang="cs-CZ" b="1" dirty="0" smtClean="0">
                    <a:solidFill>
                      <a:srgbClr val="FF0000"/>
                    </a:solidFill>
                  </a:rPr>
                  <a:t> = </a:t>
                </a:r>
                <a14:m>
                  <m:oMath xmlns:m="http://schemas.openxmlformats.org/officeDocument/2006/math">
                    <m:f>
                      <m:fPr>
                        <m:ctrlPr>
                          <a:rPr lang="cs-CZ" b="1" i="1">
                            <a:solidFill>
                              <a:srgbClr val="FF0000"/>
                            </a:solidFill>
                            <a:latin typeface="Cambria Math"/>
                          </a:rPr>
                        </m:ctrlPr>
                      </m:fPr>
                      <m:num>
                        <m:r>
                          <a:rPr lang="cs-CZ" b="1" i="1" smtClean="0">
                            <a:solidFill>
                              <a:srgbClr val="FF0000"/>
                            </a:solidFill>
                            <a:latin typeface="Cambria Math"/>
                          </a:rPr>
                          <m:t>𝟐𝟎</m:t>
                        </m:r>
                        <m:r>
                          <a:rPr lang="cs-CZ" b="1" i="1" smtClean="0">
                            <a:solidFill>
                              <a:srgbClr val="FF0000"/>
                            </a:solidFill>
                            <a:latin typeface="Cambria Math"/>
                          </a:rPr>
                          <m:t> −</m:t>
                        </m:r>
                        <m:r>
                          <a:rPr lang="cs-CZ" b="1" i="1" smtClean="0">
                            <a:solidFill>
                              <a:srgbClr val="FF0000"/>
                            </a:solidFill>
                            <a:latin typeface="Cambria Math"/>
                          </a:rPr>
                          <m:t>𝟕</m:t>
                        </m:r>
                      </m:num>
                      <m:den>
                        <m:r>
                          <a:rPr lang="cs-CZ" b="1" i="1" smtClean="0">
                            <a:solidFill>
                              <a:srgbClr val="FF0000"/>
                            </a:solidFill>
                            <a:latin typeface="Cambria Math"/>
                          </a:rPr>
                          <m:t>𝟐𝟖</m:t>
                        </m:r>
                      </m:den>
                    </m:f>
                  </m:oMath>
                </a14:m>
                <a:r>
                  <a:rPr lang="cs-CZ" b="1" dirty="0" smtClean="0">
                    <a:solidFill>
                      <a:srgbClr val="FF0000"/>
                    </a:solidFill>
                  </a:rPr>
                  <a:t> = </a:t>
                </a:r>
                <a14:m>
                  <m:oMath xmlns:m="http://schemas.openxmlformats.org/officeDocument/2006/math">
                    <m:f>
                      <m:fPr>
                        <m:ctrlPr>
                          <a:rPr lang="cs-CZ" b="1" i="1">
                            <a:solidFill>
                              <a:srgbClr val="FF0000"/>
                            </a:solidFill>
                            <a:latin typeface="Cambria Math"/>
                          </a:rPr>
                        </m:ctrlPr>
                      </m:fPr>
                      <m:num>
                        <m:r>
                          <a:rPr lang="cs-CZ" b="1" i="1" smtClean="0">
                            <a:solidFill>
                              <a:srgbClr val="FF0000"/>
                            </a:solidFill>
                            <a:latin typeface="Cambria Math"/>
                          </a:rPr>
                          <m:t>𝟏𝟑</m:t>
                        </m:r>
                      </m:num>
                      <m:den>
                        <m:r>
                          <a:rPr lang="cs-CZ" b="1" i="1" smtClean="0">
                            <a:solidFill>
                              <a:srgbClr val="FF0000"/>
                            </a:solidFill>
                            <a:latin typeface="Cambria Math"/>
                          </a:rPr>
                          <m:t>𝟐𝟖</m:t>
                        </m:r>
                      </m:den>
                    </m:f>
                  </m:oMath>
                </a14:m>
                <a:endParaRPr lang="cs-CZ" b="1" dirty="0">
                  <a:solidFill>
                    <a:srgbClr val="FF0000"/>
                  </a:solidFill>
                </a:endParaRPr>
              </a:p>
            </p:txBody>
          </p:sp>
        </mc:Choice>
        <mc:Fallback xmlns="">
          <p:sp>
            <p:nvSpPr>
              <p:cNvPr id="3" name="Zástupný symbol pro obsah 2"/>
              <p:cNvSpPr>
                <a:spLocks noGrp="1" noRot="1" noChangeAspect="1" noMove="1" noResize="1" noEditPoints="1" noAdjustHandles="1" noChangeArrowheads="1" noChangeShapeType="1" noTextEdit="1"/>
              </p:cNvSpPr>
              <p:nvPr>
                <p:ph idx="1"/>
              </p:nvPr>
            </p:nvSpPr>
            <p:spPr>
              <a:xfrm>
                <a:off x="457200" y="1600201"/>
                <a:ext cx="8229600" cy="2980928"/>
              </a:xfrm>
              <a:blipFill rotWithShape="1">
                <a:blip r:embed="rId2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p:sp>
        <p:nvSpPr>
          <p:cNvPr id="4" name="Obdélník 3"/>
          <p:cNvSpPr/>
          <p:nvPr/>
        </p:nvSpPr>
        <p:spPr>
          <a:xfrm>
            <a:off x="179512" y="4509120"/>
            <a:ext cx="8856984" cy="1296144"/>
          </a:xfrm>
          <a:prstGeom prst="rect">
            <a:avLst/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" name="TextovéPole 4"/>
          <p:cNvSpPr txBox="1"/>
          <p:nvPr/>
        </p:nvSpPr>
        <p:spPr>
          <a:xfrm>
            <a:off x="263773" y="4811214"/>
            <a:ext cx="9048439" cy="70788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000" b="1" dirty="0" smtClean="0">
                <a:solidFill>
                  <a:schemeClr val="tx2">
                    <a:lumMod val="75000"/>
                  </a:schemeClr>
                </a:solidFill>
              </a:rPr>
              <a:t>Zlomky s různými jmenovateli odečteme tak, že je nejprve převedeme</a:t>
            </a:r>
          </a:p>
          <a:p>
            <a:r>
              <a:rPr lang="cs-CZ" sz="2000" b="1" dirty="0">
                <a:solidFill>
                  <a:schemeClr val="tx2">
                    <a:lumMod val="75000"/>
                  </a:schemeClr>
                </a:solidFill>
              </a:rPr>
              <a:t>n</a:t>
            </a:r>
            <a:r>
              <a:rPr lang="cs-CZ" sz="2000" b="1" dirty="0" smtClean="0">
                <a:solidFill>
                  <a:schemeClr val="tx2">
                    <a:lumMod val="75000"/>
                  </a:schemeClr>
                </a:solidFill>
              </a:rPr>
              <a:t>a společného jmenovatele, pak odečteme jejich čitatele a jmenovatele opíšeme.</a:t>
            </a:r>
            <a:endParaRPr lang="cs-CZ" sz="2000" b="1" dirty="0">
              <a:solidFill>
                <a:schemeClr val="tx2">
                  <a:lumMod val="75000"/>
                </a:scheme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74119348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" dur="1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5" dur="1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6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7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  <p:bldP spid="4" grpId="0" animBg="1"/>
      <p:bldP spid="5" grpId="0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Výbuch 2 3"/>
          <p:cNvSpPr/>
          <p:nvPr/>
        </p:nvSpPr>
        <p:spPr>
          <a:xfrm>
            <a:off x="3131840" y="2564904"/>
            <a:ext cx="2664296" cy="1944216"/>
          </a:xfrm>
          <a:prstGeom prst="irregularSeal2">
            <a:avLst/>
          </a:prstGeom>
          <a:solidFill>
            <a:srgbClr val="FFC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5" name="TextovéPole 4"/>
              <p:cNvSpPr txBox="1"/>
              <p:nvPr/>
            </p:nvSpPr>
            <p:spPr>
              <a:xfrm>
                <a:off x="4141726" y="2968631"/>
                <a:ext cx="564577" cy="1129476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f>
                        <m:fPr>
                          <m:ctrlPr>
                            <a:rPr lang="cs-CZ" sz="3600" b="1" i="1" dirty="0" smtClean="0">
                              <a:latin typeface="Cambria Math"/>
                            </a:rPr>
                          </m:ctrlPr>
                        </m:fPr>
                        <m:num>
                          <m:r>
                            <a:rPr lang="cs-CZ" sz="3600" b="1" i="1" dirty="0" smtClean="0">
                              <a:latin typeface="Cambria Math"/>
                            </a:rPr>
                            <m:t>𝟗</m:t>
                          </m:r>
                        </m:num>
                        <m:den>
                          <m:r>
                            <a:rPr lang="cs-CZ" sz="3600" b="1" i="1" dirty="0" smtClean="0">
                              <a:latin typeface="Cambria Math"/>
                            </a:rPr>
                            <m:t>𝟐</m:t>
                          </m:r>
                        </m:den>
                      </m:f>
                    </m:oMath>
                  </m:oMathPara>
                </a14:m>
                <a:endParaRPr lang="cs-CZ" sz="3600" b="1" dirty="0"/>
              </a:p>
            </p:txBody>
          </p:sp>
        </mc:Choice>
        <mc:Fallback xmlns="">
          <p:sp>
            <p:nvSpPr>
              <p:cNvPr id="5" name="TextovéPole 4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4141726" y="2968631"/>
                <a:ext cx="564577" cy="1129476"/>
              </a:xfrm>
              <a:prstGeom prst="rect">
                <a:avLst/>
              </a:prstGeom>
              <a:blipFill rotWithShape="1">
                <a:blip r:embed="rId2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p:sp>
        <p:nvSpPr>
          <p:cNvPr id="7" name="6cípá hvězda 6"/>
          <p:cNvSpPr/>
          <p:nvPr/>
        </p:nvSpPr>
        <p:spPr>
          <a:xfrm>
            <a:off x="1480579" y="4888577"/>
            <a:ext cx="1624058" cy="1418456"/>
          </a:xfrm>
          <a:prstGeom prst="star6">
            <a:avLst/>
          </a:prstGeom>
          <a:solidFill>
            <a:schemeClr val="accent6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8" name="6cípá hvězda 7"/>
          <p:cNvSpPr/>
          <p:nvPr/>
        </p:nvSpPr>
        <p:spPr>
          <a:xfrm>
            <a:off x="3790764" y="260648"/>
            <a:ext cx="1501316" cy="1418456"/>
          </a:xfrm>
          <a:prstGeom prst="star6">
            <a:avLst/>
          </a:prstGeom>
          <a:solidFill>
            <a:schemeClr val="accent6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9" name="6cípá hvězda 8"/>
          <p:cNvSpPr/>
          <p:nvPr/>
        </p:nvSpPr>
        <p:spPr>
          <a:xfrm>
            <a:off x="6819955" y="1771654"/>
            <a:ext cx="1640477" cy="1442192"/>
          </a:xfrm>
          <a:prstGeom prst="star6">
            <a:avLst/>
          </a:prstGeom>
          <a:solidFill>
            <a:schemeClr val="accent6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0" name="6cípá hvězda 9"/>
          <p:cNvSpPr/>
          <p:nvPr/>
        </p:nvSpPr>
        <p:spPr>
          <a:xfrm>
            <a:off x="6276572" y="4708542"/>
            <a:ext cx="1607796" cy="1418456"/>
          </a:xfrm>
          <a:prstGeom prst="star6">
            <a:avLst/>
          </a:prstGeom>
          <a:solidFill>
            <a:schemeClr val="accent6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12" name="TextovéPole 11"/>
              <p:cNvSpPr txBox="1"/>
              <p:nvPr/>
            </p:nvSpPr>
            <p:spPr>
              <a:xfrm>
                <a:off x="6838570" y="4910611"/>
                <a:ext cx="522899" cy="1014317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f>
                        <m:fPr>
                          <m:ctrlPr>
                            <a:rPr lang="cs-CZ" sz="3200" b="1" i="1" dirty="0" smtClean="0">
                              <a:latin typeface="Cambria Math"/>
                            </a:rPr>
                          </m:ctrlPr>
                        </m:fPr>
                        <m:num>
                          <m:r>
                            <a:rPr lang="cs-CZ" sz="3200" b="1" i="1" dirty="0" smtClean="0">
                              <a:latin typeface="Cambria Math"/>
                            </a:rPr>
                            <m:t>𝟑</m:t>
                          </m:r>
                        </m:num>
                        <m:den>
                          <m:r>
                            <a:rPr lang="cs-CZ" sz="3200" b="1" i="1" dirty="0" smtClean="0">
                              <a:latin typeface="Cambria Math"/>
                            </a:rPr>
                            <m:t>𝟒</m:t>
                          </m:r>
                        </m:den>
                      </m:f>
                    </m:oMath>
                  </m:oMathPara>
                </a14:m>
                <a:endParaRPr lang="cs-CZ" dirty="0"/>
              </a:p>
            </p:txBody>
          </p:sp>
        </mc:Choice>
        <mc:Fallback xmlns="">
          <p:sp>
            <p:nvSpPr>
              <p:cNvPr id="12" name="TextovéPole 11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6838570" y="4910611"/>
                <a:ext cx="522899" cy="1014317"/>
              </a:xfrm>
              <a:prstGeom prst="rect">
                <a:avLst/>
              </a:prstGeom>
              <a:blipFill rotWithShape="1">
                <a:blip r:embed="rId3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13" name="TextovéPole 12"/>
              <p:cNvSpPr txBox="1"/>
              <p:nvPr/>
            </p:nvSpPr>
            <p:spPr>
              <a:xfrm>
                <a:off x="4279972" y="457716"/>
                <a:ext cx="522900" cy="1024319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f>
                        <m:fPr>
                          <m:ctrlPr>
                            <a:rPr lang="cs-CZ" sz="3200" b="1" i="1" dirty="0" smtClean="0">
                              <a:latin typeface="Cambria Math"/>
                            </a:rPr>
                          </m:ctrlPr>
                        </m:fPr>
                        <m:num>
                          <m:r>
                            <a:rPr lang="cs-CZ" sz="3200" b="1" i="1" dirty="0" smtClean="0">
                              <a:latin typeface="Cambria Math"/>
                            </a:rPr>
                            <m:t>𝟓</m:t>
                          </m:r>
                        </m:num>
                        <m:den>
                          <m:r>
                            <a:rPr lang="cs-CZ" sz="3200" b="1" i="1" dirty="0">
                              <a:latin typeface="Cambria Math"/>
                            </a:rPr>
                            <m:t>𝟐</m:t>
                          </m:r>
                        </m:den>
                      </m:f>
                    </m:oMath>
                  </m:oMathPara>
                </a14:m>
                <a:endParaRPr lang="cs-CZ" dirty="0"/>
              </a:p>
            </p:txBody>
          </p:sp>
        </mc:Choice>
        <mc:Fallback xmlns="">
          <p:sp>
            <p:nvSpPr>
              <p:cNvPr id="13" name="TextovéPole 12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4279972" y="457716"/>
                <a:ext cx="522900" cy="1024319"/>
              </a:xfrm>
              <a:prstGeom prst="rect">
                <a:avLst/>
              </a:prstGeom>
              <a:blipFill rotWithShape="1">
                <a:blip r:embed="rId4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14" name="TextovéPole 13"/>
              <p:cNvSpPr txBox="1"/>
              <p:nvPr/>
            </p:nvSpPr>
            <p:spPr>
              <a:xfrm>
                <a:off x="2006293" y="5112681"/>
                <a:ext cx="522899" cy="1014317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f>
                        <m:fPr>
                          <m:ctrlPr>
                            <a:rPr lang="cs-CZ" sz="3200" b="1" i="1" dirty="0" smtClean="0">
                              <a:latin typeface="Cambria Math"/>
                            </a:rPr>
                          </m:ctrlPr>
                        </m:fPr>
                        <m:num>
                          <m:r>
                            <a:rPr lang="cs-CZ" sz="3200" b="1" i="1" dirty="0" smtClean="0">
                              <a:latin typeface="Cambria Math"/>
                            </a:rPr>
                            <m:t>𝟐</m:t>
                          </m:r>
                        </m:num>
                        <m:den>
                          <m:r>
                            <a:rPr lang="cs-CZ" sz="3200" b="1" i="1" dirty="0" smtClean="0">
                              <a:latin typeface="Cambria Math"/>
                            </a:rPr>
                            <m:t>𝟕</m:t>
                          </m:r>
                        </m:den>
                      </m:f>
                    </m:oMath>
                  </m:oMathPara>
                </a14:m>
                <a:endParaRPr lang="cs-CZ" dirty="0"/>
              </a:p>
            </p:txBody>
          </p:sp>
        </mc:Choice>
        <mc:Fallback xmlns="">
          <p:sp>
            <p:nvSpPr>
              <p:cNvPr id="14" name="TextovéPole 13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2006293" y="5112681"/>
                <a:ext cx="522899" cy="1014317"/>
              </a:xfrm>
              <a:prstGeom prst="rect">
                <a:avLst/>
              </a:prstGeom>
              <a:blipFill rotWithShape="1">
                <a:blip r:embed="rId5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15" name="TextovéPole 14"/>
              <p:cNvSpPr txBox="1"/>
              <p:nvPr/>
            </p:nvSpPr>
            <p:spPr>
              <a:xfrm>
                <a:off x="7361469" y="2005757"/>
                <a:ext cx="522899" cy="1014317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f>
                        <m:fPr>
                          <m:ctrlPr>
                            <a:rPr lang="cs-CZ" sz="3200" b="1" i="1" dirty="0" smtClean="0">
                              <a:latin typeface="Cambria Math"/>
                            </a:rPr>
                          </m:ctrlPr>
                        </m:fPr>
                        <m:num>
                          <m:r>
                            <a:rPr lang="cs-CZ" sz="3200" b="1" i="1" dirty="0">
                              <a:latin typeface="Cambria Math"/>
                            </a:rPr>
                            <m:t>𝟏</m:t>
                          </m:r>
                        </m:num>
                        <m:den>
                          <m:r>
                            <a:rPr lang="cs-CZ" sz="3200" b="1" i="1" dirty="0" smtClean="0">
                              <a:latin typeface="Cambria Math"/>
                            </a:rPr>
                            <m:t>𝟓</m:t>
                          </m:r>
                        </m:den>
                      </m:f>
                    </m:oMath>
                  </m:oMathPara>
                </a14:m>
                <a:endParaRPr lang="cs-CZ" dirty="0"/>
              </a:p>
            </p:txBody>
          </p:sp>
        </mc:Choice>
        <mc:Fallback xmlns="">
          <p:sp>
            <p:nvSpPr>
              <p:cNvPr id="15" name="TextovéPole 14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7361469" y="2005757"/>
                <a:ext cx="522899" cy="1014317"/>
              </a:xfrm>
              <a:prstGeom prst="rect">
                <a:avLst/>
              </a:prstGeom>
              <a:blipFill rotWithShape="1">
                <a:blip r:embed="rId6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p:sp>
        <p:nvSpPr>
          <p:cNvPr id="16" name="Šipka nahoru 15"/>
          <p:cNvSpPr/>
          <p:nvPr/>
        </p:nvSpPr>
        <p:spPr>
          <a:xfrm>
            <a:off x="4221672" y="1780816"/>
            <a:ext cx="484632" cy="784088"/>
          </a:xfrm>
          <a:prstGeom prst="up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7" name="Šipka nahoru 16"/>
          <p:cNvSpPr/>
          <p:nvPr/>
        </p:nvSpPr>
        <p:spPr>
          <a:xfrm rot="17889688">
            <a:off x="2434053" y="2520215"/>
            <a:ext cx="484632" cy="978408"/>
          </a:xfrm>
          <a:prstGeom prst="up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8" name="Šipka nahoru 17"/>
          <p:cNvSpPr/>
          <p:nvPr/>
        </p:nvSpPr>
        <p:spPr>
          <a:xfrm rot="13703046">
            <a:off x="2957061" y="4383470"/>
            <a:ext cx="484632" cy="805269"/>
          </a:xfrm>
          <a:prstGeom prst="up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9" name="Šipka nahoru 18"/>
          <p:cNvSpPr/>
          <p:nvPr/>
        </p:nvSpPr>
        <p:spPr>
          <a:xfrm rot="7372856">
            <a:off x="5439509" y="4017816"/>
            <a:ext cx="484632" cy="1241678"/>
          </a:xfrm>
          <a:prstGeom prst="up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0" name="Šipka nahoru 19"/>
          <p:cNvSpPr/>
          <p:nvPr/>
        </p:nvSpPr>
        <p:spPr>
          <a:xfrm rot="3512383">
            <a:off x="6092444" y="2588871"/>
            <a:ext cx="484632" cy="841094"/>
          </a:xfrm>
          <a:prstGeom prst="up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2" name="6cípá hvězda 21"/>
          <p:cNvSpPr/>
          <p:nvPr/>
        </p:nvSpPr>
        <p:spPr>
          <a:xfrm>
            <a:off x="693416" y="1577718"/>
            <a:ext cx="1574327" cy="1431701"/>
          </a:xfrm>
          <a:prstGeom prst="star6">
            <a:avLst/>
          </a:prstGeom>
          <a:solidFill>
            <a:schemeClr val="accent6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23" name="TextovéPole 22"/>
              <p:cNvSpPr txBox="1"/>
              <p:nvPr/>
            </p:nvSpPr>
            <p:spPr>
              <a:xfrm>
                <a:off x="1219129" y="1805899"/>
                <a:ext cx="522899" cy="1014317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f>
                        <m:fPr>
                          <m:ctrlPr>
                            <a:rPr lang="cs-CZ" sz="3200" b="1" i="1" dirty="0" smtClean="0">
                              <a:latin typeface="Cambria Math"/>
                            </a:rPr>
                          </m:ctrlPr>
                        </m:fPr>
                        <m:num>
                          <m:r>
                            <a:rPr lang="cs-CZ" sz="3200" b="1" i="1" dirty="0" smtClean="0">
                              <a:latin typeface="Cambria Math"/>
                            </a:rPr>
                            <m:t>𝟕</m:t>
                          </m:r>
                        </m:num>
                        <m:den>
                          <m:r>
                            <a:rPr lang="cs-CZ" sz="3200" b="1" i="1" dirty="0" smtClean="0">
                              <a:latin typeface="Cambria Math"/>
                            </a:rPr>
                            <m:t>𝟗</m:t>
                          </m:r>
                        </m:den>
                      </m:f>
                    </m:oMath>
                  </m:oMathPara>
                </a14:m>
                <a:endParaRPr lang="cs-CZ" sz="3200" b="1" dirty="0"/>
              </a:p>
            </p:txBody>
          </p:sp>
        </mc:Choice>
        <mc:Fallback xmlns="">
          <p:sp>
            <p:nvSpPr>
              <p:cNvPr id="23" name="TextovéPole 22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1219129" y="1805899"/>
                <a:ext cx="522899" cy="1014317"/>
              </a:xfrm>
              <a:prstGeom prst="rect">
                <a:avLst/>
              </a:prstGeom>
              <a:blipFill rotWithShape="1">
                <a:blip r:embed="rId7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p:sp>
        <p:nvSpPr>
          <p:cNvPr id="2" name="TextovéPole 1"/>
          <p:cNvSpPr txBox="1"/>
          <p:nvPr/>
        </p:nvSpPr>
        <p:spPr>
          <a:xfrm>
            <a:off x="454529" y="260648"/>
            <a:ext cx="2998513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ODEČTI ZLOMKY:</a:t>
            </a:r>
            <a:endParaRPr lang="cs-CZ" sz="3200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</p:spTree>
    <p:extLst>
      <p:ext uri="{BB962C8B-B14F-4D97-AF65-F5344CB8AC3E}">
        <p14:creationId xmlns:p14="http://schemas.microsoft.com/office/powerpoint/2010/main" val="117946310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1" dur="5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2" dur="5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7" dur="10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8" dur="1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0" fill="hold">
                      <p:stCondLst>
                        <p:cond delay="indefinite"/>
                      </p:stCondLst>
                      <p:childTnLst>
                        <p:par>
                          <p:cTn id="31" fill="hold">
                            <p:stCondLst>
                              <p:cond delay="0"/>
                            </p:stCondLst>
                            <p:childTnLst>
                              <p:par>
                                <p:cTn id="32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4" dur="10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5" dur="10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6" dur="10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7" fill="hold">
                      <p:stCondLst>
                        <p:cond delay="indefinite"/>
                      </p:stCondLst>
                      <p:childTnLst>
                        <p:par>
                          <p:cTn id="38" fill="hold">
                            <p:stCondLst>
                              <p:cond delay="0"/>
                            </p:stCondLst>
                            <p:childTnLst>
                              <p:par>
                                <p:cTn id="3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1" dur="500" fill="hold"/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2" dur="500" fill="hold"/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3" fill="hold">
                      <p:stCondLst>
                        <p:cond delay="indefinite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7" dur="10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8" dur="1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9" dur="1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0" fill="hold">
                      <p:stCondLst>
                        <p:cond delay="indefinite"/>
                      </p:stCondLst>
                      <p:childTnLst>
                        <p:par>
                          <p:cTn id="51" fill="hold">
                            <p:stCondLst>
                              <p:cond delay="0"/>
                            </p:stCondLst>
                            <p:childTnLst>
                              <p:par>
                                <p:cTn id="52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4" dur="10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5" dur="10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6" dur="10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7" fill="hold">
                      <p:stCondLst>
                        <p:cond delay="indefinite"/>
                      </p:stCondLst>
                      <p:childTnLst>
                        <p:par>
                          <p:cTn id="58" fill="hold">
                            <p:stCondLst>
                              <p:cond delay="0"/>
                            </p:stCondLst>
                            <p:childTnLst>
                              <p:par>
                                <p:cTn id="5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1" dur="5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2" dur="5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3" fill="hold">
                      <p:stCondLst>
                        <p:cond delay="indefinite"/>
                      </p:stCondLst>
                      <p:childTnLst>
                        <p:par>
                          <p:cTn id="64" fill="hold">
                            <p:stCondLst>
                              <p:cond delay="0"/>
                            </p:stCondLst>
                            <p:childTnLst>
                              <p:par>
                                <p:cTn id="6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7" dur="10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68" dur="1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9" dur="1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0" fill="hold">
                      <p:stCondLst>
                        <p:cond delay="indefinite"/>
                      </p:stCondLst>
                      <p:childTnLst>
                        <p:par>
                          <p:cTn id="71" fill="hold">
                            <p:stCondLst>
                              <p:cond delay="0"/>
                            </p:stCondLst>
                            <p:childTnLst>
                              <p:par>
                                <p:cTn id="72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4" dur="10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75" dur="10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6" dur="10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7" fill="hold">
                      <p:stCondLst>
                        <p:cond delay="indefinite"/>
                      </p:stCondLst>
                      <p:childTnLst>
                        <p:par>
                          <p:cTn id="78" fill="hold">
                            <p:stCondLst>
                              <p:cond delay="0"/>
                            </p:stCondLst>
                            <p:childTnLst>
                              <p:par>
                                <p:cTn id="7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81" dur="5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2" dur="5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3" fill="hold">
                      <p:stCondLst>
                        <p:cond delay="indefinite"/>
                      </p:stCondLst>
                      <p:childTnLst>
                        <p:par>
                          <p:cTn id="84" fill="hold">
                            <p:stCondLst>
                              <p:cond delay="0"/>
                            </p:stCondLst>
                            <p:childTnLst>
                              <p:par>
                                <p:cTn id="8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87" dur="10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8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9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0" fill="hold">
                      <p:stCondLst>
                        <p:cond delay="indefinite"/>
                      </p:stCondLst>
                      <p:childTnLst>
                        <p:par>
                          <p:cTn id="91" fill="hold">
                            <p:stCondLst>
                              <p:cond delay="0"/>
                            </p:stCondLst>
                            <p:childTnLst>
                              <p:par>
                                <p:cTn id="92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94" dur="10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95" dur="10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6" dur="10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7" fill="hold">
                      <p:stCondLst>
                        <p:cond delay="indefinite"/>
                      </p:stCondLst>
                      <p:childTnLst>
                        <p:par>
                          <p:cTn id="98" fill="hold">
                            <p:stCondLst>
                              <p:cond delay="0"/>
                            </p:stCondLst>
                            <p:childTnLst>
                              <p:par>
                                <p:cTn id="9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01" dur="5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02" dur="5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3" fill="hold">
                      <p:stCondLst>
                        <p:cond delay="indefinite"/>
                      </p:stCondLst>
                      <p:childTnLst>
                        <p:par>
                          <p:cTn id="104" fill="hold">
                            <p:stCondLst>
                              <p:cond delay="0"/>
                            </p:stCondLst>
                            <p:childTnLst>
                              <p:par>
                                <p:cTn id="10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07" dur="1000"/>
                                        <p:tgtEl>
                                          <p:spTgt spid="2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08" dur="1000" fill="hold"/>
                                        <p:tgtEl>
                                          <p:spTgt spid="2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9" dur="1000" fill="hold"/>
                                        <p:tgtEl>
                                          <p:spTgt spid="2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0" fill="hold">
                      <p:stCondLst>
                        <p:cond delay="indefinite"/>
                      </p:stCondLst>
                      <p:childTnLst>
                        <p:par>
                          <p:cTn id="111" fill="hold">
                            <p:stCondLst>
                              <p:cond delay="0"/>
                            </p:stCondLst>
                            <p:childTnLst>
                              <p:par>
                                <p:cTn id="112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14" dur="1000"/>
                                        <p:tgtEl>
                                          <p:spTgt spid="2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15" dur="1000" fill="hold"/>
                                        <p:tgtEl>
                                          <p:spTgt spid="2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6" dur="1000" fill="hold"/>
                                        <p:tgtEl>
                                          <p:spTgt spid="2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 animBg="1"/>
      <p:bldP spid="5" grpId="0"/>
      <p:bldP spid="7" grpId="0" animBg="1"/>
      <p:bldP spid="8" grpId="0" animBg="1"/>
      <p:bldP spid="9" grpId="0" animBg="1"/>
      <p:bldP spid="10" grpId="0" animBg="1"/>
      <p:bldP spid="12" grpId="0"/>
      <p:bldP spid="13" grpId="0"/>
      <p:bldP spid="14" grpId="0"/>
      <p:bldP spid="15" grpId="0"/>
      <p:bldP spid="16" grpId="0" animBg="1"/>
      <p:bldP spid="17" grpId="0" animBg="1"/>
      <p:bldP spid="18" grpId="0" animBg="1"/>
      <p:bldP spid="19" grpId="0" animBg="1"/>
      <p:bldP spid="20" grpId="0" animBg="1"/>
      <p:bldP spid="22" grpId="0" animBg="1"/>
      <p:bldP spid="23" grpId="0"/>
    </p:bld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Výbuch 2 3"/>
          <p:cNvSpPr/>
          <p:nvPr/>
        </p:nvSpPr>
        <p:spPr>
          <a:xfrm>
            <a:off x="3131840" y="2564904"/>
            <a:ext cx="2664296" cy="1944216"/>
          </a:xfrm>
          <a:prstGeom prst="irregularSeal2">
            <a:avLst/>
          </a:prstGeom>
          <a:solidFill>
            <a:srgbClr val="FFC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5" name="TextovéPole 4"/>
              <p:cNvSpPr txBox="1"/>
              <p:nvPr/>
            </p:nvSpPr>
            <p:spPr>
              <a:xfrm>
                <a:off x="4141726" y="2968631"/>
                <a:ext cx="564577" cy="1129476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f>
                        <m:fPr>
                          <m:ctrlPr>
                            <a:rPr lang="cs-CZ" sz="3600" b="1" i="1" dirty="0" smtClean="0">
                              <a:latin typeface="Cambria Math"/>
                            </a:rPr>
                          </m:ctrlPr>
                        </m:fPr>
                        <m:num>
                          <m:r>
                            <a:rPr lang="cs-CZ" sz="3600" b="1" i="1" dirty="0" smtClean="0">
                              <a:latin typeface="Cambria Math"/>
                            </a:rPr>
                            <m:t>𝟗</m:t>
                          </m:r>
                        </m:num>
                        <m:den>
                          <m:r>
                            <a:rPr lang="cs-CZ" sz="3600" b="1" i="1" dirty="0" smtClean="0">
                              <a:latin typeface="Cambria Math"/>
                            </a:rPr>
                            <m:t>𝟐</m:t>
                          </m:r>
                        </m:den>
                      </m:f>
                    </m:oMath>
                  </m:oMathPara>
                </a14:m>
                <a:endParaRPr lang="cs-CZ" sz="3600" b="1" dirty="0"/>
              </a:p>
            </p:txBody>
          </p:sp>
        </mc:Choice>
        <mc:Fallback xmlns="">
          <p:sp>
            <p:nvSpPr>
              <p:cNvPr id="5" name="TextovéPole 4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4141726" y="2968631"/>
                <a:ext cx="564577" cy="1129476"/>
              </a:xfrm>
              <a:prstGeom prst="rect">
                <a:avLst/>
              </a:prstGeom>
              <a:blipFill rotWithShape="1">
                <a:blip r:embed="rId2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p:sp>
        <p:nvSpPr>
          <p:cNvPr id="7" name="6cípá hvězda 6"/>
          <p:cNvSpPr/>
          <p:nvPr/>
        </p:nvSpPr>
        <p:spPr>
          <a:xfrm>
            <a:off x="1480579" y="4888577"/>
            <a:ext cx="1624058" cy="1418456"/>
          </a:xfrm>
          <a:prstGeom prst="star6">
            <a:avLst/>
          </a:prstGeom>
          <a:solidFill>
            <a:schemeClr val="accent6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8" name="6cípá hvězda 7"/>
          <p:cNvSpPr/>
          <p:nvPr/>
        </p:nvSpPr>
        <p:spPr>
          <a:xfrm>
            <a:off x="3790764" y="260648"/>
            <a:ext cx="1501316" cy="1418456"/>
          </a:xfrm>
          <a:prstGeom prst="star6">
            <a:avLst/>
          </a:prstGeom>
          <a:solidFill>
            <a:schemeClr val="accent6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9" name="6cípá hvězda 8"/>
          <p:cNvSpPr/>
          <p:nvPr/>
        </p:nvSpPr>
        <p:spPr>
          <a:xfrm>
            <a:off x="6819955" y="1771654"/>
            <a:ext cx="1640477" cy="1442192"/>
          </a:xfrm>
          <a:prstGeom prst="star6">
            <a:avLst/>
          </a:prstGeom>
          <a:solidFill>
            <a:schemeClr val="accent6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0" name="6cípá hvězda 9"/>
          <p:cNvSpPr/>
          <p:nvPr/>
        </p:nvSpPr>
        <p:spPr>
          <a:xfrm>
            <a:off x="6276572" y="4708542"/>
            <a:ext cx="1607796" cy="1418456"/>
          </a:xfrm>
          <a:prstGeom prst="star6">
            <a:avLst/>
          </a:prstGeom>
          <a:solidFill>
            <a:schemeClr val="accent6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12" name="TextovéPole 11"/>
              <p:cNvSpPr txBox="1"/>
              <p:nvPr/>
            </p:nvSpPr>
            <p:spPr>
              <a:xfrm>
                <a:off x="6838570" y="4910611"/>
                <a:ext cx="522899" cy="1014317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f>
                        <m:fPr>
                          <m:ctrlPr>
                            <a:rPr lang="cs-CZ" sz="3200" b="1" i="1" dirty="0" smtClean="0">
                              <a:latin typeface="Cambria Math"/>
                            </a:rPr>
                          </m:ctrlPr>
                        </m:fPr>
                        <m:num>
                          <m:r>
                            <a:rPr lang="cs-CZ" sz="3200" b="1" i="1" dirty="0" smtClean="0">
                              <a:latin typeface="Cambria Math"/>
                            </a:rPr>
                            <m:t>𝟑</m:t>
                          </m:r>
                        </m:num>
                        <m:den>
                          <m:r>
                            <a:rPr lang="cs-CZ" sz="3200" b="1" i="1" dirty="0" smtClean="0">
                              <a:latin typeface="Cambria Math"/>
                            </a:rPr>
                            <m:t>𝟒</m:t>
                          </m:r>
                        </m:den>
                      </m:f>
                    </m:oMath>
                  </m:oMathPara>
                </a14:m>
                <a:endParaRPr lang="cs-CZ" dirty="0"/>
              </a:p>
            </p:txBody>
          </p:sp>
        </mc:Choice>
        <mc:Fallback xmlns="">
          <p:sp>
            <p:nvSpPr>
              <p:cNvPr id="12" name="TextovéPole 11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6838570" y="4910611"/>
                <a:ext cx="522899" cy="1014317"/>
              </a:xfrm>
              <a:prstGeom prst="rect">
                <a:avLst/>
              </a:prstGeom>
              <a:blipFill rotWithShape="1">
                <a:blip r:embed="rId3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13" name="TextovéPole 12"/>
              <p:cNvSpPr txBox="1"/>
              <p:nvPr/>
            </p:nvSpPr>
            <p:spPr>
              <a:xfrm>
                <a:off x="4279972" y="457716"/>
                <a:ext cx="522900" cy="1024319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f>
                        <m:fPr>
                          <m:ctrlPr>
                            <a:rPr lang="cs-CZ" sz="3200" b="1" i="1" dirty="0" smtClean="0">
                              <a:latin typeface="Cambria Math"/>
                            </a:rPr>
                          </m:ctrlPr>
                        </m:fPr>
                        <m:num>
                          <m:r>
                            <a:rPr lang="cs-CZ" sz="3200" b="1" i="1" dirty="0" smtClean="0">
                              <a:latin typeface="Cambria Math"/>
                            </a:rPr>
                            <m:t>𝟓</m:t>
                          </m:r>
                        </m:num>
                        <m:den>
                          <m:r>
                            <a:rPr lang="cs-CZ" sz="3200" b="1" i="1" dirty="0">
                              <a:latin typeface="Cambria Math"/>
                            </a:rPr>
                            <m:t>𝟐</m:t>
                          </m:r>
                        </m:den>
                      </m:f>
                    </m:oMath>
                  </m:oMathPara>
                </a14:m>
                <a:endParaRPr lang="cs-CZ" dirty="0"/>
              </a:p>
            </p:txBody>
          </p:sp>
        </mc:Choice>
        <mc:Fallback xmlns="">
          <p:sp>
            <p:nvSpPr>
              <p:cNvPr id="13" name="TextovéPole 12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4279972" y="457716"/>
                <a:ext cx="522900" cy="1024319"/>
              </a:xfrm>
              <a:prstGeom prst="rect">
                <a:avLst/>
              </a:prstGeom>
              <a:blipFill rotWithShape="1">
                <a:blip r:embed="rId4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14" name="TextovéPole 13"/>
              <p:cNvSpPr txBox="1"/>
              <p:nvPr/>
            </p:nvSpPr>
            <p:spPr>
              <a:xfrm>
                <a:off x="2006293" y="5112681"/>
                <a:ext cx="522899" cy="1014317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f>
                        <m:fPr>
                          <m:ctrlPr>
                            <a:rPr lang="cs-CZ" sz="3200" b="1" i="1" dirty="0" smtClean="0">
                              <a:latin typeface="Cambria Math"/>
                            </a:rPr>
                          </m:ctrlPr>
                        </m:fPr>
                        <m:num>
                          <m:r>
                            <a:rPr lang="cs-CZ" sz="3200" b="1" i="1" dirty="0" smtClean="0">
                              <a:latin typeface="Cambria Math"/>
                            </a:rPr>
                            <m:t>𝟐</m:t>
                          </m:r>
                        </m:num>
                        <m:den>
                          <m:r>
                            <a:rPr lang="cs-CZ" sz="3200" b="1" i="1" dirty="0" smtClean="0">
                              <a:latin typeface="Cambria Math"/>
                            </a:rPr>
                            <m:t>𝟕</m:t>
                          </m:r>
                        </m:den>
                      </m:f>
                    </m:oMath>
                  </m:oMathPara>
                </a14:m>
                <a:endParaRPr lang="cs-CZ" dirty="0"/>
              </a:p>
            </p:txBody>
          </p:sp>
        </mc:Choice>
        <mc:Fallback xmlns="">
          <p:sp>
            <p:nvSpPr>
              <p:cNvPr id="14" name="TextovéPole 13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2006293" y="5112681"/>
                <a:ext cx="522899" cy="1014317"/>
              </a:xfrm>
              <a:prstGeom prst="rect">
                <a:avLst/>
              </a:prstGeom>
              <a:blipFill rotWithShape="1">
                <a:blip r:embed="rId5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15" name="TextovéPole 14"/>
              <p:cNvSpPr txBox="1"/>
              <p:nvPr/>
            </p:nvSpPr>
            <p:spPr>
              <a:xfrm>
                <a:off x="7361469" y="2005757"/>
                <a:ext cx="522899" cy="1014317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f>
                        <m:fPr>
                          <m:ctrlPr>
                            <a:rPr lang="cs-CZ" sz="3200" b="1" i="1" dirty="0" smtClean="0">
                              <a:latin typeface="Cambria Math"/>
                            </a:rPr>
                          </m:ctrlPr>
                        </m:fPr>
                        <m:num>
                          <m:r>
                            <a:rPr lang="cs-CZ" sz="3200" b="1" i="1" dirty="0">
                              <a:latin typeface="Cambria Math"/>
                            </a:rPr>
                            <m:t>𝟏</m:t>
                          </m:r>
                        </m:num>
                        <m:den>
                          <m:r>
                            <a:rPr lang="cs-CZ" sz="3200" b="1" i="1" dirty="0" smtClean="0">
                              <a:latin typeface="Cambria Math"/>
                            </a:rPr>
                            <m:t>𝟓</m:t>
                          </m:r>
                        </m:den>
                      </m:f>
                    </m:oMath>
                  </m:oMathPara>
                </a14:m>
                <a:endParaRPr lang="cs-CZ" dirty="0"/>
              </a:p>
            </p:txBody>
          </p:sp>
        </mc:Choice>
        <mc:Fallback xmlns="">
          <p:sp>
            <p:nvSpPr>
              <p:cNvPr id="15" name="TextovéPole 14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7361469" y="2005757"/>
                <a:ext cx="522899" cy="1014317"/>
              </a:xfrm>
              <a:prstGeom prst="rect">
                <a:avLst/>
              </a:prstGeom>
              <a:blipFill rotWithShape="1">
                <a:blip r:embed="rId6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p:sp>
        <p:nvSpPr>
          <p:cNvPr id="16" name="Šipka nahoru 15"/>
          <p:cNvSpPr/>
          <p:nvPr/>
        </p:nvSpPr>
        <p:spPr>
          <a:xfrm>
            <a:off x="4221672" y="1780816"/>
            <a:ext cx="484632" cy="784088"/>
          </a:xfrm>
          <a:prstGeom prst="up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7" name="Šipka nahoru 16"/>
          <p:cNvSpPr/>
          <p:nvPr/>
        </p:nvSpPr>
        <p:spPr>
          <a:xfrm rot="17889688">
            <a:off x="2434053" y="2520215"/>
            <a:ext cx="484632" cy="978408"/>
          </a:xfrm>
          <a:prstGeom prst="up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8" name="Šipka nahoru 17"/>
          <p:cNvSpPr/>
          <p:nvPr/>
        </p:nvSpPr>
        <p:spPr>
          <a:xfrm rot="13703046">
            <a:off x="2957061" y="4383470"/>
            <a:ext cx="484632" cy="805269"/>
          </a:xfrm>
          <a:prstGeom prst="up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9" name="Šipka nahoru 18"/>
          <p:cNvSpPr/>
          <p:nvPr/>
        </p:nvSpPr>
        <p:spPr>
          <a:xfrm rot="7372856">
            <a:off x="5439509" y="4017816"/>
            <a:ext cx="484632" cy="1241678"/>
          </a:xfrm>
          <a:prstGeom prst="up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0" name="Šipka nahoru 19"/>
          <p:cNvSpPr/>
          <p:nvPr/>
        </p:nvSpPr>
        <p:spPr>
          <a:xfrm rot="3512383">
            <a:off x="6092444" y="2588871"/>
            <a:ext cx="484632" cy="841094"/>
          </a:xfrm>
          <a:prstGeom prst="up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2" name="6cípá hvězda 21"/>
          <p:cNvSpPr/>
          <p:nvPr/>
        </p:nvSpPr>
        <p:spPr>
          <a:xfrm>
            <a:off x="693416" y="1577718"/>
            <a:ext cx="1574327" cy="1431701"/>
          </a:xfrm>
          <a:prstGeom prst="star6">
            <a:avLst/>
          </a:prstGeom>
          <a:solidFill>
            <a:schemeClr val="accent6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23" name="TextovéPole 22"/>
              <p:cNvSpPr txBox="1"/>
              <p:nvPr/>
            </p:nvSpPr>
            <p:spPr>
              <a:xfrm>
                <a:off x="1219129" y="1805899"/>
                <a:ext cx="522899" cy="1014317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f>
                        <m:fPr>
                          <m:ctrlPr>
                            <a:rPr lang="cs-CZ" sz="3200" b="1" i="1" dirty="0" smtClean="0">
                              <a:latin typeface="Cambria Math"/>
                            </a:rPr>
                          </m:ctrlPr>
                        </m:fPr>
                        <m:num>
                          <m:r>
                            <a:rPr lang="cs-CZ" sz="3200" b="1" i="1" dirty="0" smtClean="0">
                              <a:latin typeface="Cambria Math"/>
                            </a:rPr>
                            <m:t>𝟕</m:t>
                          </m:r>
                        </m:num>
                        <m:den>
                          <m:r>
                            <a:rPr lang="cs-CZ" sz="3200" b="1" i="1" dirty="0" smtClean="0">
                              <a:latin typeface="Cambria Math"/>
                            </a:rPr>
                            <m:t>𝟗</m:t>
                          </m:r>
                        </m:den>
                      </m:f>
                    </m:oMath>
                  </m:oMathPara>
                </a14:m>
                <a:endParaRPr lang="cs-CZ" sz="3200" b="1" dirty="0"/>
              </a:p>
            </p:txBody>
          </p:sp>
        </mc:Choice>
        <mc:Fallback xmlns="">
          <p:sp>
            <p:nvSpPr>
              <p:cNvPr id="23" name="TextovéPole 22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1219129" y="1805899"/>
                <a:ext cx="522899" cy="1014317"/>
              </a:xfrm>
              <a:prstGeom prst="rect">
                <a:avLst/>
              </a:prstGeom>
              <a:blipFill rotWithShape="1">
                <a:blip r:embed="rId7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p:sp>
        <p:nvSpPr>
          <p:cNvPr id="2" name="TextovéPole 1"/>
          <p:cNvSpPr txBox="1"/>
          <p:nvPr/>
        </p:nvSpPr>
        <p:spPr>
          <a:xfrm>
            <a:off x="454529" y="260648"/>
            <a:ext cx="8581967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S</a:t>
            </a:r>
            <a:r>
              <a:rPr lang="cs-CZ" sz="3200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EČTI ZLOMKY:				</a:t>
            </a:r>
            <a:endParaRPr lang="cs-CZ" sz="3200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</p:spTree>
    <p:extLst>
      <p:ext uri="{BB962C8B-B14F-4D97-AF65-F5344CB8AC3E}">
        <p14:creationId xmlns:p14="http://schemas.microsoft.com/office/powerpoint/2010/main" val="351255180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1" dur="5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2" dur="5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7" dur="10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8" dur="1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0" fill="hold">
                      <p:stCondLst>
                        <p:cond delay="indefinite"/>
                      </p:stCondLst>
                      <p:childTnLst>
                        <p:par>
                          <p:cTn id="31" fill="hold">
                            <p:stCondLst>
                              <p:cond delay="0"/>
                            </p:stCondLst>
                            <p:childTnLst>
                              <p:par>
                                <p:cTn id="32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4" dur="10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5" dur="10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6" dur="10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7" fill="hold">
                      <p:stCondLst>
                        <p:cond delay="indefinite"/>
                      </p:stCondLst>
                      <p:childTnLst>
                        <p:par>
                          <p:cTn id="38" fill="hold">
                            <p:stCondLst>
                              <p:cond delay="0"/>
                            </p:stCondLst>
                            <p:childTnLst>
                              <p:par>
                                <p:cTn id="3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1" dur="500" fill="hold"/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2" dur="500" fill="hold"/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3" fill="hold">
                      <p:stCondLst>
                        <p:cond delay="indefinite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7" dur="10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8" dur="1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9" dur="1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0" fill="hold">
                      <p:stCondLst>
                        <p:cond delay="indefinite"/>
                      </p:stCondLst>
                      <p:childTnLst>
                        <p:par>
                          <p:cTn id="51" fill="hold">
                            <p:stCondLst>
                              <p:cond delay="0"/>
                            </p:stCondLst>
                            <p:childTnLst>
                              <p:par>
                                <p:cTn id="52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4" dur="10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5" dur="10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6" dur="10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7" fill="hold">
                      <p:stCondLst>
                        <p:cond delay="indefinite"/>
                      </p:stCondLst>
                      <p:childTnLst>
                        <p:par>
                          <p:cTn id="58" fill="hold">
                            <p:stCondLst>
                              <p:cond delay="0"/>
                            </p:stCondLst>
                            <p:childTnLst>
                              <p:par>
                                <p:cTn id="5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1" dur="5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2" dur="5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3" fill="hold">
                      <p:stCondLst>
                        <p:cond delay="indefinite"/>
                      </p:stCondLst>
                      <p:childTnLst>
                        <p:par>
                          <p:cTn id="64" fill="hold">
                            <p:stCondLst>
                              <p:cond delay="0"/>
                            </p:stCondLst>
                            <p:childTnLst>
                              <p:par>
                                <p:cTn id="6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7" dur="10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68" dur="1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9" dur="1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0" fill="hold">
                      <p:stCondLst>
                        <p:cond delay="indefinite"/>
                      </p:stCondLst>
                      <p:childTnLst>
                        <p:par>
                          <p:cTn id="71" fill="hold">
                            <p:stCondLst>
                              <p:cond delay="0"/>
                            </p:stCondLst>
                            <p:childTnLst>
                              <p:par>
                                <p:cTn id="72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4" dur="10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75" dur="10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6" dur="10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7" fill="hold">
                      <p:stCondLst>
                        <p:cond delay="indefinite"/>
                      </p:stCondLst>
                      <p:childTnLst>
                        <p:par>
                          <p:cTn id="78" fill="hold">
                            <p:stCondLst>
                              <p:cond delay="0"/>
                            </p:stCondLst>
                            <p:childTnLst>
                              <p:par>
                                <p:cTn id="7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81" dur="5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2" dur="5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3" fill="hold">
                      <p:stCondLst>
                        <p:cond delay="indefinite"/>
                      </p:stCondLst>
                      <p:childTnLst>
                        <p:par>
                          <p:cTn id="84" fill="hold">
                            <p:stCondLst>
                              <p:cond delay="0"/>
                            </p:stCondLst>
                            <p:childTnLst>
                              <p:par>
                                <p:cTn id="8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87" dur="10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8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9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0" fill="hold">
                      <p:stCondLst>
                        <p:cond delay="indefinite"/>
                      </p:stCondLst>
                      <p:childTnLst>
                        <p:par>
                          <p:cTn id="91" fill="hold">
                            <p:stCondLst>
                              <p:cond delay="0"/>
                            </p:stCondLst>
                            <p:childTnLst>
                              <p:par>
                                <p:cTn id="92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94" dur="10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95" dur="10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6" dur="10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7" fill="hold">
                      <p:stCondLst>
                        <p:cond delay="indefinite"/>
                      </p:stCondLst>
                      <p:childTnLst>
                        <p:par>
                          <p:cTn id="98" fill="hold">
                            <p:stCondLst>
                              <p:cond delay="0"/>
                            </p:stCondLst>
                            <p:childTnLst>
                              <p:par>
                                <p:cTn id="9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01" dur="5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02" dur="5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3" fill="hold">
                      <p:stCondLst>
                        <p:cond delay="indefinite"/>
                      </p:stCondLst>
                      <p:childTnLst>
                        <p:par>
                          <p:cTn id="104" fill="hold">
                            <p:stCondLst>
                              <p:cond delay="0"/>
                            </p:stCondLst>
                            <p:childTnLst>
                              <p:par>
                                <p:cTn id="10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07" dur="1000"/>
                                        <p:tgtEl>
                                          <p:spTgt spid="2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08" dur="1000" fill="hold"/>
                                        <p:tgtEl>
                                          <p:spTgt spid="2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9" dur="1000" fill="hold"/>
                                        <p:tgtEl>
                                          <p:spTgt spid="2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0" fill="hold">
                      <p:stCondLst>
                        <p:cond delay="indefinite"/>
                      </p:stCondLst>
                      <p:childTnLst>
                        <p:par>
                          <p:cTn id="111" fill="hold">
                            <p:stCondLst>
                              <p:cond delay="0"/>
                            </p:stCondLst>
                            <p:childTnLst>
                              <p:par>
                                <p:cTn id="112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14" dur="1000"/>
                                        <p:tgtEl>
                                          <p:spTgt spid="2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15" dur="1000" fill="hold"/>
                                        <p:tgtEl>
                                          <p:spTgt spid="2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6" dur="1000" fill="hold"/>
                                        <p:tgtEl>
                                          <p:spTgt spid="2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 animBg="1"/>
      <p:bldP spid="5" grpId="0"/>
      <p:bldP spid="7" grpId="0" animBg="1"/>
      <p:bldP spid="8" grpId="0" animBg="1"/>
      <p:bldP spid="9" grpId="0" animBg="1"/>
      <p:bldP spid="10" grpId="0" animBg="1"/>
      <p:bldP spid="12" grpId="0"/>
      <p:bldP spid="13" grpId="0"/>
      <p:bldP spid="14" grpId="0"/>
      <p:bldP spid="15" grpId="0"/>
      <p:bldP spid="16" grpId="0" animBg="1"/>
      <p:bldP spid="17" grpId="0" animBg="1"/>
      <p:bldP spid="18" grpId="0" animBg="1"/>
      <p:bldP spid="19" grpId="0" animBg="1"/>
      <p:bldP spid="20" grpId="0" animBg="1"/>
      <p:bldP spid="22" grpId="0" animBg="1"/>
      <p:bldP spid="23" grpId="0"/>
    </p:bld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/>
              <a:t>POUŽITÉ ZDROJE</a:t>
            </a: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/>
              <a:t>Program Microsoft Office </a:t>
            </a:r>
            <a:r>
              <a:rPr lang="cs-CZ" dirty="0" smtClean="0"/>
              <a:t>2010, Klipart</a:t>
            </a:r>
            <a:endParaRPr lang="cs-CZ" dirty="0"/>
          </a:p>
          <a:p>
            <a:endParaRPr lang="cs-CZ" dirty="0" smtClean="0"/>
          </a:p>
          <a:p>
            <a:pPr marL="0" indent="0">
              <a:buNone/>
            </a:pPr>
            <a:endParaRPr lang="cs-CZ" dirty="0"/>
          </a:p>
          <a:p>
            <a:endParaRPr lang="cs-CZ" dirty="0" smtClean="0"/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71562519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1709</TotalTime>
  <Words>465</Words>
  <Application>Microsoft Office PowerPoint</Application>
  <PresentationFormat>Předvádění na obrazovce (4:3)</PresentationFormat>
  <Paragraphs>91</Paragraphs>
  <Slides>12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12</vt:i4>
      </vt:variant>
    </vt:vector>
  </HeadingPairs>
  <TitlesOfParts>
    <vt:vector size="13" baseType="lpstr">
      <vt:lpstr>Motiv systému Office</vt:lpstr>
      <vt:lpstr>Prezentace aplikace PowerPoint</vt:lpstr>
      <vt:lpstr>ANOTACE</vt:lpstr>
      <vt:lpstr>Prezentace aplikace PowerPoint</vt:lpstr>
      <vt:lpstr>Prezentace aplikace PowerPoint</vt:lpstr>
      <vt:lpstr>TEST:</vt:lpstr>
      <vt:lpstr>Vyhodnocení testu:</vt:lpstr>
      <vt:lpstr>Prezentace aplikace PowerPoint</vt:lpstr>
      <vt:lpstr>1. Odčítání zlomků se stejnými jmenovateli</vt:lpstr>
      <vt:lpstr>2. Odčítání zlomků s různými jmenovateli</vt:lpstr>
      <vt:lpstr>Prezentace aplikace PowerPoint</vt:lpstr>
      <vt:lpstr>Prezentace aplikace PowerPoint</vt:lpstr>
      <vt:lpstr>POUŽITÉ ZDROJE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FUNKCE</dc:title>
  <dc:creator>profesor</dc:creator>
  <cp:lastModifiedBy>pc</cp:lastModifiedBy>
  <cp:revision>174</cp:revision>
  <dcterms:created xsi:type="dcterms:W3CDTF">2013-03-05T19:40:32Z</dcterms:created>
  <dcterms:modified xsi:type="dcterms:W3CDTF">2013-12-16T10:13:42Z</dcterms:modified>
</cp:coreProperties>
</file>