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83" r:id="rId4"/>
    <p:sldId id="280" r:id="rId5"/>
    <p:sldId id="256" r:id="rId6"/>
    <p:sldId id="259" r:id="rId7"/>
    <p:sldId id="260" r:id="rId8"/>
    <p:sldId id="282" r:id="rId9"/>
    <p:sldId id="262" r:id="rId10"/>
    <p:sldId id="265" r:id="rId11"/>
    <p:sldId id="268" r:id="rId12"/>
    <p:sldId id="284" r:id="rId13"/>
    <p:sldId id="278" r:id="rId14"/>
    <p:sldId id="257" r:id="rId15"/>
    <p:sldId id="279" r:id="rId16"/>
    <p:sldId id="258" r:id="rId17"/>
    <p:sldId id="26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99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85" d="100"/>
          <a:sy n="85" d="100"/>
        </p:scale>
        <p:origin x="-72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5B5455-05B1-4B93-9A66-10F0E8C0C57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592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6B3E03-E41C-4648-ABFE-17F9032096D5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609803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2E292E-C499-4CD5-AB25-157902B220D8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523534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8DF98B-2652-4985-8AC2-6DD7A6F8064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675458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5243E9-FC54-48A4-96D9-F998B983AEB4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880799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482526-3E76-4B1A-96F6-49F25044557E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743940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5FEE50-8043-4160-86D9-A4D69A3D7B24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698479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8D0A4A-1D16-484D-80F0-B31E648D889D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932755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5A59F8-4749-4310-8F03-6CA44C02C579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105903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DBE868-20D8-47FB-8357-CA98D941BA2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298483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0D6D1F-E26F-4DB0-86A1-FDB6759D718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079126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B93AC0A-6A01-4026-8054-9AB4912F5F65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slide" Target="slide1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8.jpeg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0" y="1988840"/>
            <a:ext cx="9144000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Tachov, příspěvková organizace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dne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.12. 2013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VY_32_INOVACE_11A_Z6_08_Členění povrchu       	                Země 		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     rovina,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pahorkatina, vrchovina, hornatina, 		          velehory, nadmořská výška, poměrná výška</a:t>
            </a:r>
            <a:endParaRPr lang="cs-CZ" sz="2400" b="0" cap="all" dirty="0">
              <a:ln w="0"/>
              <a:solidFill>
                <a:schemeClr val="tx1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74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754326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000" dirty="0" smtClean="0"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cs typeface="Times New Roman" pitchFamily="18" charset="0"/>
              </a:rPr>
              <a:t>Žáci se seznámí s členěním zemského povrchu podle </a:t>
            </a:r>
            <a:r>
              <a:rPr lang="cs-CZ" sz="2000" dirty="0" smtClean="0">
                <a:cs typeface="Times New Roman" pitchFamily="18" charset="0"/>
              </a:rPr>
              <a:t>výškových </a:t>
            </a:r>
            <a:r>
              <a:rPr lang="cs-CZ" sz="2000" dirty="0" smtClean="0">
                <a:cs typeface="Times New Roman" pitchFamily="18" charset="0"/>
              </a:rPr>
              <a:t>rozdílů v krajině a podle nadmořské výšky. </a:t>
            </a:r>
            <a:r>
              <a:rPr lang="cs-CZ" sz="2000" dirty="0" smtClean="0">
                <a:cs typeface="Times New Roman" pitchFamily="18" charset="0"/>
              </a:rPr>
              <a:t>Budou umět vysvětlit rozdíl mezi nadmořskou výškou a výškou poměrnou.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8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2994" y="2967335"/>
            <a:ext cx="7738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Členění povrchu Země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616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Zemský povrch je velmi rozmanitý.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Krajinu můžeme dělit podle 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47864" y="162880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nebo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1980" y="1052736"/>
            <a:ext cx="3780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/>
              <a:t>tzv</a:t>
            </a:r>
            <a:r>
              <a:rPr lang="cs-CZ" sz="2400" b="1" dirty="0"/>
              <a:t>. poměrné výšky 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0246" y="2060848"/>
            <a:ext cx="3888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nadmořské výšky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2420888"/>
            <a:ext cx="29529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Dokážeš podle obrázku vysvětlit </a:t>
            </a:r>
            <a:r>
              <a:rPr lang="cs-CZ" sz="2000" b="1" dirty="0" smtClean="0"/>
              <a:t>rozdíl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pic>
        <p:nvPicPr>
          <p:cNvPr id="10" name="Obrázek 9" descr="povr1.jp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8823" t="32305" r="42649" b="50993"/>
          <a:stretch/>
        </p:blipFill>
        <p:spPr>
          <a:xfrm rot="10800000">
            <a:off x="2105726" y="2860941"/>
            <a:ext cx="6642738" cy="3952434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 flipH="1">
            <a:off x="4139952" y="1628800"/>
            <a:ext cx="2142238" cy="33843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347864" y="2460958"/>
            <a:ext cx="1188132" cy="17601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935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395288" y="116632"/>
            <a:ext cx="874871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 dirty="0"/>
              <a:t>Členění povrchu podle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poměrné výšky</a:t>
            </a:r>
            <a:r>
              <a:rPr lang="cs-CZ" altLang="cs-CZ" sz="2400" b="1" dirty="0" smtClean="0"/>
              <a:t> </a:t>
            </a:r>
            <a:r>
              <a:rPr lang="cs-CZ" altLang="cs-CZ" sz="2400" dirty="0" smtClean="0">
                <a:solidFill>
                  <a:schemeClr val="tx2"/>
                </a:solidFill>
              </a:rPr>
              <a:t>( podle výškových </a:t>
            </a:r>
            <a:r>
              <a:rPr lang="cs-CZ" altLang="cs-CZ" sz="2400" dirty="0">
                <a:solidFill>
                  <a:schemeClr val="tx2"/>
                </a:solidFill>
              </a:rPr>
              <a:t>rozdílů v </a:t>
            </a:r>
            <a:r>
              <a:rPr lang="cs-CZ" altLang="cs-CZ" sz="2400" dirty="0" smtClean="0">
                <a:solidFill>
                  <a:schemeClr val="tx2"/>
                </a:solidFill>
              </a:rPr>
              <a:t>krajině.</a:t>
            </a:r>
            <a:endParaRPr lang="cs-CZ" altLang="cs-CZ" sz="2400" dirty="0">
              <a:solidFill>
                <a:schemeClr val="tx2"/>
              </a:solidFill>
            </a:endParaRPr>
          </a:p>
        </p:txBody>
      </p:sp>
      <p:sp>
        <p:nvSpPr>
          <p:cNvPr id="2055" name="Freeform 7"/>
          <p:cNvSpPr>
            <a:spLocks/>
          </p:cNvSpPr>
          <p:nvPr/>
        </p:nvSpPr>
        <p:spPr bwMode="auto">
          <a:xfrm>
            <a:off x="395288" y="1258788"/>
            <a:ext cx="3024187" cy="153988"/>
          </a:xfrm>
          <a:custGeom>
            <a:avLst/>
            <a:gdLst>
              <a:gd name="T0" fmla="*/ 0 w 1905"/>
              <a:gd name="T1" fmla="*/ 52 h 97"/>
              <a:gd name="T2" fmla="*/ 408 w 1905"/>
              <a:gd name="T3" fmla="*/ 7 h 97"/>
              <a:gd name="T4" fmla="*/ 907 w 1905"/>
              <a:gd name="T5" fmla="*/ 97 h 97"/>
              <a:gd name="T6" fmla="*/ 1452 w 1905"/>
              <a:gd name="T7" fmla="*/ 7 h 97"/>
              <a:gd name="T8" fmla="*/ 1905 w 1905"/>
              <a:gd name="T9" fmla="*/ 97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05" h="97">
                <a:moveTo>
                  <a:pt x="0" y="52"/>
                </a:moveTo>
                <a:cubicBezTo>
                  <a:pt x="128" y="26"/>
                  <a:pt x="257" y="0"/>
                  <a:pt x="408" y="7"/>
                </a:cubicBezTo>
                <a:cubicBezTo>
                  <a:pt x="559" y="14"/>
                  <a:pt x="733" y="97"/>
                  <a:pt x="907" y="97"/>
                </a:cubicBezTo>
                <a:cubicBezTo>
                  <a:pt x="1081" y="97"/>
                  <a:pt x="1286" y="7"/>
                  <a:pt x="1452" y="7"/>
                </a:cubicBezTo>
                <a:cubicBezTo>
                  <a:pt x="1618" y="7"/>
                  <a:pt x="1822" y="67"/>
                  <a:pt x="1905" y="97"/>
                </a:cubicBezTo>
              </a:path>
            </a:pathLst>
          </a:cu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6300192" y="940658"/>
            <a:ext cx="158432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rovina</a:t>
            </a:r>
          </a:p>
        </p:txBody>
      </p:sp>
      <p:sp>
        <p:nvSpPr>
          <p:cNvPr id="2057" name="Text Box 9"/>
          <p:cNvSpPr txBox="1">
            <a:spLocks noChangeArrowheads="1"/>
          </p:cNvSpPr>
          <p:nvPr/>
        </p:nvSpPr>
        <p:spPr bwMode="auto">
          <a:xfrm>
            <a:off x="4284663" y="940658"/>
            <a:ext cx="14398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dirty="0"/>
              <a:t>do </a:t>
            </a:r>
            <a:r>
              <a:rPr lang="cs-CZ" altLang="cs-CZ" sz="2000" b="1" dirty="0"/>
              <a:t>30</a:t>
            </a:r>
            <a:r>
              <a:rPr lang="cs-CZ" altLang="cs-CZ" sz="2000" dirty="0"/>
              <a:t> m</a:t>
            </a:r>
          </a:p>
        </p:txBody>
      </p:sp>
      <p:sp>
        <p:nvSpPr>
          <p:cNvPr id="2058" name="Freeform 10"/>
          <p:cNvSpPr>
            <a:spLocks/>
          </p:cNvSpPr>
          <p:nvPr/>
        </p:nvSpPr>
        <p:spPr bwMode="auto">
          <a:xfrm>
            <a:off x="468313" y="1892127"/>
            <a:ext cx="2590800" cy="312737"/>
          </a:xfrm>
          <a:custGeom>
            <a:avLst/>
            <a:gdLst>
              <a:gd name="T0" fmla="*/ 0 w 1632"/>
              <a:gd name="T1" fmla="*/ 106 h 197"/>
              <a:gd name="T2" fmla="*/ 589 w 1632"/>
              <a:gd name="T3" fmla="*/ 15 h 197"/>
              <a:gd name="T4" fmla="*/ 1088 w 1632"/>
              <a:gd name="T5" fmla="*/ 197 h 197"/>
              <a:gd name="T6" fmla="*/ 1632 w 1632"/>
              <a:gd name="T7" fmla="*/ 15 h 1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632" h="197">
                <a:moveTo>
                  <a:pt x="0" y="106"/>
                </a:moveTo>
                <a:cubicBezTo>
                  <a:pt x="204" y="53"/>
                  <a:pt x="408" y="0"/>
                  <a:pt x="589" y="15"/>
                </a:cubicBezTo>
                <a:cubicBezTo>
                  <a:pt x="770" y="30"/>
                  <a:pt x="914" y="197"/>
                  <a:pt x="1088" y="197"/>
                </a:cubicBezTo>
                <a:cubicBezTo>
                  <a:pt x="1262" y="197"/>
                  <a:pt x="1534" y="53"/>
                  <a:pt x="1632" y="15"/>
                </a:cubicBezTo>
              </a:path>
            </a:pathLst>
          </a:cu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4283968" y="1700213"/>
            <a:ext cx="14398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dirty="0"/>
              <a:t>do </a:t>
            </a:r>
            <a:r>
              <a:rPr lang="cs-CZ" altLang="cs-CZ" sz="2000" b="1" dirty="0"/>
              <a:t>150</a:t>
            </a:r>
            <a:r>
              <a:rPr lang="cs-CZ" altLang="cs-CZ" sz="2000" dirty="0"/>
              <a:t> m</a:t>
            </a:r>
          </a:p>
        </p:txBody>
      </p:sp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6300192" y="1700213"/>
            <a:ext cx="172878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pahorkatina</a:t>
            </a:r>
          </a:p>
        </p:txBody>
      </p:sp>
      <p:sp>
        <p:nvSpPr>
          <p:cNvPr id="2061" name="Freeform 13"/>
          <p:cNvSpPr>
            <a:spLocks/>
          </p:cNvSpPr>
          <p:nvPr/>
        </p:nvSpPr>
        <p:spPr bwMode="auto">
          <a:xfrm>
            <a:off x="323850" y="2518792"/>
            <a:ext cx="2951163" cy="838200"/>
          </a:xfrm>
          <a:custGeom>
            <a:avLst/>
            <a:gdLst>
              <a:gd name="T0" fmla="*/ 0 w 1859"/>
              <a:gd name="T1" fmla="*/ 249 h 528"/>
              <a:gd name="T2" fmla="*/ 136 w 1859"/>
              <a:gd name="T3" fmla="*/ 249 h 528"/>
              <a:gd name="T4" fmla="*/ 498 w 1859"/>
              <a:gd name="T5" fmla="*/ 113 h 528"/>
              <a:gd name="T6" fmla="*/ 771 w 1859"/>
              <a:gd name="T7" fmla="*/ 68 h 528"/>
              <a:gd name="T8" fmla="*/ 1315 w 1859"/>
              <a:gd name="T9" fmla="*/ 521 h 528"/>
              <a:gd name="T10" fmla="*/ 1859 w 1859"/>
              <a:gd name="T11" fmla="*/ 113 h 5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59" h="528">
                <a:moveTo>
                  <a:pt x="0" y="249"/>
                </a:moveTo>
                <a:cubicBezTo>
                  <a:pt x="26" y="260"/>
                  <a:pt x="53" y="272"/>
                  <a:pt x="136" y="249"/>
                </a:cubicBezTo>
                <a:cubicBezTo>
                  <a:pt x="219" y="226"/>
                  <a:pt x="392" y="143"/>
                  <a:pt x="498" y="113"/>
                </a:cubicBezTo>
                <a:cubicBezTo>
                  <a:pt x="604" y="83"/>
                  <a:pt x="635" y="0"/>
                  <a:pt x="771" y="68"/>
                </a:cubicBezTo>
                <a:cubicBezTo>
                  <a:pt x="907" y="136"/>
                  <a:pt x="1134" y="514"/>
                  <a:pt x="1315" y="521"/>
                </a:cubicBezTo>
                <a:cubicBezTo>
                  <a:pt x="1496" y="528"/>
                  <a:pt x="1677" y="320"/>
                  <a:pt x="1859" y="113"/>
                </a:cubicBezTo>
              </a:path>
            </a:pathLst>
          </a:cu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4283968" y="2668850"/>
            <a:ext cx="172878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dirty="0"/>
              <a:t>do </a:t>
            </a:r>
            <a:r>
              <a:rPr lang="cs-CZ" altLang="cs-CZ" sz="2000" b="1" dirty="0"/>
              <a:t>300</a:t>
            </a:r>
            <a:r>
              <a:rPr lang="cs-CZ" altLang="cs-CZ" sz="2000" dirty="0"/>
              <a:t> m</a:t>
            </a:r>
          </a:p>
        </p:txBody>
      </p:sp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6372200" y="2708920"/>
            <a:ext cx="16557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vrchovina</a:t>
            </a:r>
          </a:p>
        </p:txBody>
      </p:sp>
      <p:sp>
        <p:nvSpPr>
          <p:cNvPr id="2064" name="Freeform 16"/>
          <p:cNvSpPr>
            <a:spLocks/>
          </p:cNvSpPr>
          <p:nvPr/>
        </p:nvSpPr>
        <p:spPr bwMode="auto">
          <a:xfrm>
            <a:off x="395288" y="3500438"/>
            <a:ext cx="3311525" cy="1212850"/>
          </a:xfrm>
          <a:custGeom>
            <a:avLst/>
            <a:gdLst>
              <a:gd name="T0" fmla="*/ 0 w 2086"/>
              <a:gd name="T1" fmla="*/ 499 h 764"/>
              <a:gd name="T2" fmla="*/ 589 w 2086"/>
              <a:gd name="T3" fmla="*/ 91 h 764"/>
              <a:gd name="T4" fmla="*/ 1179 w 2086"/>
              <a:gd name="T5" fmla="*/ 726 h 764"/>
              <a:gd name="T6" fmla="*/ 1859 w 2086"/>
              <a:gd name="T7" fmla="*/ 317 h 764"/>
              <a:gd name="T8" fmla="*/ 2086 w 2086"/>
              <a:gd name="T9" fmla="*/ 0 h 7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86" h="764">
                <a:moveTo>
                  <a:pt x="0" y="499"/>
                </a:moveTo>
                <a:cubicBezTo>
                  <a:pt x="196" y="276"/>
                  <a:pt x="393" y="53"/>
                  <a:pt x="589" y="91"/>
                </a:cubicBezTo>
                <a:cubicBezTo>
                  <a:pt x="785" y="129"/>
                  <a:pt x="967" y="688"/>
                  <a:pt x="1179" y="726"/>
                </a:cubicBezTo>
                <a:cubicBezTo>
                  <a:pt x="1391" y="764"/>
                  <a:pt x="1708" y="438"/>
                  <a:pt x="1859" y="317"/>
                </a:cubicBezTo>
                <a:cubicBezTo>
                  <a:pt x="2010" y="196"/>
                  <a:pt x="2048" y="60"/>
                  <a:pt x="2086" y="0"/>
                </a:cubicBezTo>
              </a:path>
            </a:pathLst>
          </a:cu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065" name="Text Box 17"/>
          <p:cNvSpPr txBox="1">
            <a:spLocks noChangeArrowheads="1"/>
          </p:cNvSpPr>
          <p:nvPr/>
        </p:nvSpPr>
        <p:spPr bwMode="auto">
          <a:xfrm>
            <a:off x="4283968" y="3820978"/>
            <a:ext cx="143986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dirty="0"/>
              <a:t>do </a:t>
            </a:r>
            <a:r>
              <a:rPr lang="cs-CZ" altLang="cs-CZ" sz="2000" b="1" dirty="0"/>
              <a:t>600</a:t>
            </a:r>
            <a:r>
              <a:rPr lang="cs-CZ" altLang="cs-CZ" sz="2000" dirty="0"/>
              <a:t> m</a:t>
            </a:r>
          </a:p>
        </p:txBody>
      </p:sp>
      <p:sp>
        <p:nvSpPr>
          <p:cNvPr id="2066" name="Text Box 18"/>
          <p:cNvSpPr txBox="1">
            <a:spLocks noChangeArrowheads="1"/>
          </p:cNvSpPr>
          <p:nvPr/>
        </p:nvSpPr>
        <p:spPr bwMode="auto">
          <a:xfrm>
            <a:off x="6300192" y="3820978"/>
            <a:ext cx="194468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hornatina</a:t>
            </a:r>
          </a:p>
        </p:txBody>
      </p:sp>
      <p:sp>
        <p:nvSpPr>
          <p:cNvPr id="2068" name="Text Box 20"/>
          <p:cNvSpPr txBox="1">
            <a:spLocks noChangeArrowheads="1"/>
          </p:cNvSpPr>
          <p:nvPr/>
        </p:nvSpPr>
        <p:spPr bwMode="auto">
          <a:xfrm>
            <a:off x="6300192" y="5261138"/>
            <a:ext cx="201612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velehory</a:t>
            </a:r>
          </a:p>
        </p:txBody>
      </p:sp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4355976" y="5301208"/>
            <a:ext cx="158432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nad 600 </a:t>
            </a:r>
            <a:r>
              <a:rPr lang="cs-CZ" altLang="cs-CZ" sz="2000" dirty="0"/>
              <a:t>m</a:t>
            </a:r>
          </a:p>
        </p:txBody>
      </p:sp>
      <p:sp>
        <p:nvSpPr>
          <p:cNvPr id="2070" name="Line 22"/>
          <p:cNvSpPr>
            <a:spLocks noChangeShapeType="1"/>
          </p:cNvSpPr>
          <p:nvPr/>
        </p:nvSpPr>
        <p:spPr bwMode="auto">
          <a:xfrm flipH="1" flipV="1">
            <a:off x="2771775" y="5229225"/>
            <a:ext cx="71438" cy="1439863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071" name="Line 23"/>
          <p:cNvSpPr>
            <a:spLocks noChangeShapeType="1"/>
          </p:cNvSpPr>
          <p:nvPr/>
        </p:nvSpPr>
        <p:spPr bwMode="auto">
          <a:xfrm>
            <a:off x="1763911" y="5229225"/>
            <a:ext cx="2232025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072" name="Freeform 24"/>
          <p:cNvSpPr>
            <a:spLocks/>
          </p:cNvSpPr>
          <p:nvPr/>
        </p:nvSpPr>
        <p:spPr bwMode="auto">
          <a:xfrm>
            <a:off x="395288" y="5097463"/>
            <a:ext cx="3816350" cy="1774825"/>
          </a:xfrm>
          <a:custGeom>
            <a:avLst/>
            <a:gdLst>
              <a:gd name="T0" fmla="*/ 0 w 2404"/>
              <a:gd name="T1" fmla="*/ 990 h 1118"/>
              <a:gd name="T2" fmla="*/ 272 w 2404"/>
              <a:gd name="T3" fmla="*/ 491 h 1118"/>
              <a:gd name="T4" fmla="*/ 771 w 2404"/>
              <a:gd name="T5" fmla="*/ 83 h 1118"/>
              <a:gd name="T6" fmla="*/ 1361 w 2404"/>
              <a:gd name="T7" fmla="*/ 990 h 1118"/>
              <a:gd name="T8" fmla="*/ 2041 w 2404"/>
              <a:gd name="T9" fmla="*/ 854 h 1118"/>
              <a:gd name="T10" fmla="*/ 2404 w 2404"/>
              <a:gd name="T11" fmla="*/ 38 h 11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04" h="1118">
                <a:moveTo>
                  <a:pt x="0" y="990"/>
                </a:moveTo>
                <a:cubicBezTo>
                  <a:pt x="72" y="816"/>
                  <a:pt x="144" y="642"/>
                  <a:pt x="272" y="491"/>
                </a:cubicBezTo>
                <a:cubicBezTo>
                  <a:pt x="400" y="340"/>
                  <a:pt x="590" y="0"/>
                  <a:pt x="771" y="83"/>
                </a:cubicBezTo>
                <a:cubicBezTo>
                  <a:pt x="952" y="166"/>
                  <a:pt x="1149" y="862"/>
                  <a:pt x="1361" y="990"/>
                </a:cubicBezTo>
                <a:cubicBezTo>
                  <a:pt x="1573" y="1118"/>
                  <a:pt x="1867" y="1013"/>
                  <a:pt x="2041" y="854"/>
                </a:cubicBezTo>
                <a:cubicBezTo>
                  <a:pt x="2215" y="695"/>
                  <a:pt x="2351" y="174"/>
                  <a:pt x="2404" y="38"/>
                </a:cubicBezTo>
              </a:path>
            </a:pathLst>
          </a:custGeom>
          <a:ln>
            <a:headEnd/>
            <a:tailEnd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100541" y="908050"/>
            <a:ext cx="647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8198537" y="852190"/>
            <a:ext cx="792088" cy="5605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obr.</a:t>
            </a:r>
            <a:endParaRPr lang="cs-CZ" dirty="0"/>
          </a:p>
        </p:txBody>
      </p:sp>
      <p:sp>
        <p:nvSpPr>
          <p:cNvPr id="26" name="Zaoblený obdélník 25">
            <a:hlinkClick r:id="rId3" action="ppaction://hlinksldjump"/>
          </p:cNvPr>
          <p:cNvSpPr/>
          <p:nvPr/>
        </p:nvSpPr>
        <p:spPr>
          <a:xfrm>
            <a:off x="8217259" y="1644278"/>
            <a:ext cx="792088" cy="5605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obr.</a:t>
            </a:r>
            <a:endParaRPr lang="cs-CZ" dirty="0"/>
          </a:p>
        </p:txBody>
      </p:sp>
      <p:sp>
        <p:nvSpPr>
          <p:cNvPr id="27" name="Zaoblený obdélník 26">
            <a:hlinkClick r:id="rId4" action="ppaction://hlinksldjump"/>
          </p:cNvPr>
          <p:cNvSpPr/>
          <p:nvPr/>
        </p:nvSpPr>
        <p:spPr>
          <a:xfrm>
            <a:off x="8244408" y="2580382"/>
            <a:ext cx="792088" cy="5605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obr.</a:t>
            </a:r>
            <a:endParaRPr lang="cs-CZ" dirty="0"/>
          </a:p>
        </p:txBody>
      </p:sp>
      <p:sp>
        <p:nvSpPr>
          <p:cNvPr id="28" name="Zaoblený obdélník 27">
            <a:hlinkClick r:id="rId5" action="ppaction://hlinksldjump"/>
          </p:cNvPr>
          <p:cNvSpPr/>
          <p:nvPr/>
        </p:nvSpPr>
        <p:spPr>
          <a:xfrm>
            <a:off x="8244408" y="3759696"/>
            <a:ext cx="792088" cy="533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obr.</a:t>
            </a:r>
            <a:endParaRPr lang="cs-CZ" dirty="0"/>
          </a:p>
        </p:txBody>
      </p:sp>
      <p:sp>
        <p:nvSpPr>
          <p:cNvPr id="29" name="Zaoblený obdélník 28">
            <a:hlinkClick r:id="rId6" action="ppaction://hlinksldjump"/>
          </p:cNvPr>
          <p:cNvSpPr/>
          <p:nvPr/>
        </p:nvSpPr>
        <p:spPr>
          <a:xfrm>
            <a:off x="8244408" y="5220970"/>
            <a:ext cx="792088" cy="5605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obr.</a:t>
            </a:r>
            <a:endParaRPr lang="cs-CZ" dirty="0"/>
          </a:p>
        </p:txBody>
      </p:sp>
      <p:sp>
        <p:nvSpPr>
          <p:cNvPr id="4" name="Zaoblený obdélník 3">
            <a:hlinkClick r:id="rId7" action="ppaction://hlinksldjump"/>
          </p:cNvPr>
          <p:cNvSpPr/>
          <p:nvPr/>
        </p:nvSpPr>
        <p:spPr>
          <a:xfrm>
            <a:off x="7200081" y="6381328"/>
            <a:ext cx="1368363" cy="4766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DALŠÍ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/>
      <p:bldP spid="2055" grpId="0" animBg="1"/>
      <p:bldP spid="2056" grpId="0"/>
      <p:bldP spid="2057" grpId="0"/>
      <p:bldP spid="2058" grpId="0" animBg="1"/>
      <p:bldP spid="2059" grpId="0"/>
      <p:bldP spid="2060" grpId="0"/>
      <p:bldP spid="2061" grpId="0" animBg="1"/>
      <p:bldP spid="2062" grpId="0"/>
      <p:bldP spid="2063" grpId="0"/>
      <p:bldP spid="2064" grpId="0" animBg="1"/>
      <p:bldP spid="2065" grpId="0"/>
      <p:bldP spid="2066" grpId="0"/>
      <p:bldP spid="2068" grpId="0"/>
      <p:bldP spid="2069" grpId="0"/>
      <p:bldP spid="2070" grpId="0" animBg="1"/>
      <p:bldP spid="2071" grpId="0" animBg="1"/>
      <p:bldP spid="2072" grpId="0" animBg="1"/>
      <p:bldP spid="3" grpId="0" animBg="1"/>
      <p:bldP spid="26" grpId="0" animBg="1"/>
      <p:bldP spid="27" grpId="0" animBg="1"/>
      <p:bldP spid="28" grpId="0" animBg="1"/>
      <p:bldP spid="29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64" y="1196753"/>
            <a:ext cx="7863776" cy="52472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6632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</a:t>
            </a:r>
            <a:r>
              <a:rPr lang="cs-CZ" sz="2000" b="1" dirty="0" smtClean="0"/>
              <a:t>rovinách</a:t>
            </a:r>
            <a:r>
              <a:rPr lang="cs-CZ" sz="2000" dirty="0" smtClean="0"/>
              <a:t> nebývá rozdíl mezi dnem údolí a okolními vyvýšeninami větší než </a:t>
            </a:r>
            <a:r>
              <a:rPr lang="cs-CZ" sz="2000" b="1" dirty="0" smtClean="0"/>
              <a:t>30</a:t>
            </a:r>
            <a:r>
              <a:rPr lang="cs-CZ" sz="2000" dirty="0" smtClean="0"/>
              <a:t> m.</a:t>
            </a:r>
          </a:p>
          <a:p>
            <a:r>
              <a:rPr lang="cs-CZ" sz="2000" dirty="0" smtClean="0"/>
              <a:t>Půdy jsou zde většinou úrodné. Jsou to nejdůležitější zemědělské oblasti.</a:t>
            </a:r>
            <a:endParaRPr lang="cs-CZ" sz="2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7596336" y="6444035"/>
            <a:ext cx="1076966" cy="4139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85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949796"/>
            <a:ext cx="9144000" cy="51435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6093296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Hradisko (518 m n. m.) - nejvyšší vrchol </a:t>
            </a:r>
            <a:r>
              <a:rPr lang="cs-CZ" dirty="0" smtClean="0">
                <a:effectLst/>
              </a:rPr>
              <a:t>Litenčické</a:t>
            </a:r>
            <a:r>
              <a:rPr lang="cs-CZ" dirty="0" smtClean="0">
                <a:effectLst/>
              </a:rPr>
              <a:t> pahorkatiny, pohled od Mouchnic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516" y="28219"/>
            <a:ext cx="89284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V </a:t>
            </a:r>
            <a:r>
              <a:rPr lang="cs-CZ" sz="2000" b="1" dirty="0" smtClean="0">
                <a:effectLst/>
              </a:rPr>
              <a:t>pahorkatině</a:t>
            </a:r>
            <a:r>
              <a:rPr lang="cs-CZ" sz="2000" dirty="0" smtClean="0">
                <a:effectLst/>
              </a:rPr>
              <a:t> výškové rozdíly mezi údolími a vrcholy  bývají nejvýše </a:t>
            </a:r>
            <a:r>
              <a:rPr lang="cs-CZ" sz="2000" b="1" dirty="0" smtClean="0">
                <a:effectLst/>
              </a:rPr>
              <a:t>150</a:t>
            </a:r>
            <a:r>
              <a:rPr lang="cs-CZ" sz="2000" dirty="0" smtClean="0">
                <a:effectLst/>
              </a:rPr>
              <a:t> m.</a:t>
            </a:r>
          </a:p>
          <a:p>
            <a:r>
              <a:rPr lang="cs-CZ" sz="2000" dirty="0" smtClean="0"/>
              <a:t>Vrcholy pahorků jsou zaoblené a údolí mají většinou mírné svahy.</a:t>
            </a:r>
          </a:p>
          <a:p>
            <a:r>
              <a:rPr lang="cs-CZ" sz="2000" dirty="0" smtClean="0"/>
              <a:t>Tvoří převážnou část povrchu naší republiky.</a:t>
            </a:r>
            <a:endParaRPr lang="cs-CZ" sz="20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7596336" y="6444035"/>
            <a:ext cx="1076966" cy="4139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62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16632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Ve </a:t>
            </a:r>
            <a:r>
              <a:rPr lang="cs-CZ" sz="2000" b="1" dirty="0" smtClean="0">
                <a:effectLst/>
              </a:rPr>
              <a:t>vrchovinách</a:t>
            </a:r>
            <a:r>
              <a:rPr lang="cs-CZ" sz="2000" dirty="0" smtClean="0">
                <a:effectLst/>
              </a:rPr>
              <a:t> se poměrné výškové rozdíly mezi dny údolí a vrcholy vrchů pohybují </a:t>
            </a:r>
            <a:r>
              <a:rPr lang="cs-CZ" sz="2000" b="1" dirty="0" smtClean="0">
                <a:effectLst/>
              </a:rPr>
              <a:t>do 300 </a:t>
            </a:r>
            <a:r>
              <a:rPr lang="cs-CZ" sz="2000" dirty="0" smtClean="0">
                <a:effectLst/>
              </a:rPr>
              <a:t>m. </a:t>
            </a:r>
            <a:r>
              <a:rPr lang="cs-CZ" sz="2000" dirty="0" smtClean="0"/>
              <a:t>Údolí jsou již hlubší a jejich svahy jsou často zalesněné.</a:t>
            </a:r>
            <a:endParaRPr lang="cs-CZ" sz="2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7" t="2370" r="2146" b="28449"/>
          <a:stretch/>
        </p:blipFill>
        <p:spPr>
          <a:xfrm>
            <a:off x="168248" y="1458975"/>
            <a:ext cx="8807504" cy="4874996"/>
          </a:xfrm>
          <a:prstGeom prst="rect">
            <a:avLst/>
          </a:prstGeom>
        </p:spPr>
      </p:pic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7959530" y="6444035"/>
            <a:ext cx="1076966" cy="4139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29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16632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Hornatinám </a:t>
            </a:r>
            <a:r>
              <a:rPr lang="cs-CZ" sz="2000" dirty="0" smtClean="0">
                <a:effectLst/>
              </a:rPr>
              <a:t>říkáme také hory nebo pohoří. Poměrné výškové rozdíly mezi dnem údolí a vrcholky hor dosahují až </a:t>
            </a:r>
            <a:r>
              <a:rPr lang="cs-CZ" sz="2000" b="1" dirty="0" smtClean="0">
                <a:effectLst/>
              </a:rPr>
              <a:t>600</a:t>
            </a:r>
            <a:r>
              <a:rPr lang="cs-CZ" sz="2000" dirty="0" smtClean="0">
                <a:effectLst/>
              </a:rPr>
              <a:t> m. </a:t>
            </a:r>
            <a:endParaRPr lang="cs-CZ" sz="2000" dirty="0"/>
          </a:p>
          <a:p>
            <a:r>
              <a:rPr lang="cs-CZ" sz="2000" dirty="0" smtClean="0"/>
              <a:t>Hornatiny jsou zalesněné a mají hluboká údolí.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201570"/>
            <a:ext cx="6906344" cy="517975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504" y="6485274"/>
            <a:ext cx="903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Hrubý Jeseník - pohled z Uhlířského vrchu. Velká kotlina a Praděd.</a:t>
            </a:r>
            <a:endParaRPr lang="cs-CZ" sz="20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7959530" y="6444035"/>
            <a:ext cx="1076966" cy="4139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13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855" y="980728"/>
            <a:ext cx="7372545" cy="55294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6485274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Krajina velehor (Bernské Alpy).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16632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 </a:t>
            </a:r>
            <a:r>
              <a:rPr lang="cs-CZ" sz="2000" b="1" dirty="0" smtClean="0"/>
              <a:t>velehorách</a:t>
            </a:r>
            <a:r>
              <a:rPr lang="cs-CZ" sz="2000" dirty="0" smtClean="0"/>
              <a:t> poměrné výškové rozdíly přesahují </a:t>
            </a:r>
            <a:r>
              <a:rPr lang="cs-CZ" sz="2000" b="1" dirty="0" smtClean="0"/>
              <a:t>600</a:t>
            </a:r>
            <a:r>
              <a:rPr lang="cs-CZ" sz="2000" dirty="0" smtClean="0"/>
              <a:t> m. Velehory mají většinou skalnaté hřebeny a strmé svahy.</a:t>
            </a:r>
            <a:endParaRPr lang="cs-CZ" sz="20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7959530" y="6444035"/>
            <a:ext cx="1076966" cy="4139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15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vr.jpg"/>
          <p:cNvPicPr>
            <a:picLocks noChangeAspect="1"/>
          </p:cNvPicPr>
          <p:nvPr/>
        </p:nvPicPr>
        <p:blipFill rotWithShape="1">
          <a:blip r:embed="rId2"/>
          <a:srcRect l="18407" t="16931" r="59632" b="70578"/>
          <a:stretch/>
        </p:blipFill>
        <p:spPr>
          <a:xfrm>
            <a:off x="5076056" y="3970949"/>
            <a:ext cx="3737830" cy="291813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245" y="965974"/>
            <a:ext cx="4230755" cy="28230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81" y="4067360"/>
            <a:ext cx="4753791" cy="26740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7316" y="739470"/>
            <a:ext cx="4019276" cy="301754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1245" y="76562"/>
            <a:ext cx="8802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Podle obrázků </a:t>
            </a:r>
            <a:r>
              <a:rPr lang="cs-CZ" sz="2000" dirty="0" smtClean="0"/>
              <a:t>pojmenujte a popište </a:t>
            </a:r>
            <a:r>
              <a:rPr lang="cs-CZ" sz="2000" dirty="0" smtClean="0"/>
              <a:t>vzhled jednotlivých krajin.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8312" y="332656"/>
            <a:ext cx="86756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Dokážeš podle obrázku vysvětlit </a:t>
            </a:r>
            <a:r>
              <a:rPr lang="cs-CZ" sz="2000" b="1" dirty="0" smtClean="0"/>
              <a:t>rozdíl</a:t>
            </a:r>
            <a:r>
              <a:rPr lang="cs-CZ" sz="2000" dirty="0"/>
              <a:t> </a:t>
            </a:r>
            <a:r>
              <a:rPr lang="cs-CZ" sz="2000" dirty="0" smtClean="0"/>
              <a:t>mezi </a:t>
            </a:r>
            <a:r>
              <a:rPr lang="cs-CZ" sz="2000" b="1" dirty="0" smtClean="0">
                <a:solidFill>
                  <a:srgbClr val="FF0000"/>
                </a:solidFill>
              </a:rPr>
              <a:t>nadmořskou</a:t>
            </a:r>
            <a:r>
              <a:rPr lang="cs-CZ" sz="2000" dirty="0" smtClean="0"/>
              <a:t> a </a:t>
            </a:r>
            <a:r>
              <a:rPr lang="cs-CZ" sz="2000" b="1" dirty="0" smtClean="0">
                <a:solidFill>
                  <a:srgbClr val="FF0000"/>
                </a:solidFill>
              </a:rPr>
              <a:t>poměrnou </a:t>
            </a:r>
            <a:r>
              <a:rPr lang="cs-CZ" sz="2000" dirty="0" smtClean="0"/>
              <a:t>výškou?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5" name="Line 22"/>
          <p:cNvSpPr>
            <a:spLocks noChangeShapeType="1"/>
          </p:cNvSpPr>
          <p:nvPr/>
        </p:nvSpPr>
        <p:spPr bwMode="auto">
          <a:xfrm flipH="1" flipV="1">
            <a:off x="7956376" y="2160947"/>
            <a:ext cx="71438" cy="1235817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" name="Line 23"/>
          <p:cNvSpPr>
            <a:spLocks noChangeShapeType="1"/>
          </p:cNvSpPr>
          <p:nvPr/>
        </p:nvSpPr>
        <p:spPr bwMode="auto">
          <a:xfrm>
            <a:off x="7081539" y="2060848"/>
            <a:ext cx="1810941" cy="1"/>
          </a:xfrm>
          <a:prstGeom prst="line">
            <a:avLst/>
          </a:prstGeom>
          <a:ln>
            <a:prstDash val="dashDot"/>
            <a:headEnd/>
            <a:tailEnd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10" name="Freeform 8"/>
          <p:cNvSpPr>
            <a:spLocks/>
          </p:cNvSpPr>
          <p:nvPr/>
        </p:nvSpPr>
        <p:spPr bwMode="auto">
          <a:xfrm>
            <a:off x="468313" y="3644900"/>
            <a:ext cx="2495550" cy="481013"/>
          </a:xfrm>
          <a:custGeom>
            <a:avLst/>
            <a:gdLst>
              <a:gd name="T0" fmla="*/ 15 w 1572"/>
              <a:gd name="T1" fmla="*/ 38 h 303"/>
              <a:gd name="T2" fmla="*/ 151 w 1572"/>
              <a:gd name="T3" fmla="*/ 38 h 303"/>
              <a:gd name="T4" fmla="*/ 287 w 1572"/>
              <a:gd name="T5" fmla="*/ 84 h 303"/>
              <a:gd name="T6" fmla="*/ 423 w 1572"/>
              <a:gd name="T7" fmla="*/ 38 h 303"/>
              <a:gd name="T8" fmla="*/ 604 w 1572"/>
              <a:gd name="T9" fmla="*/ 38 h 303"/>
              <a:gd name="T10" fmla="*/ 876 w 1572"/>
              <a:gd name="T11" fmla="*/ 129 h 303"/>
              <a:gd name="T12" fmla="*/ 1058 w 1572"/>
              <a:gd name="T13" fmla="*/ 38 h 303"/>
              <a:gd name="T14" fmla="*/ 1239 w 1572"/>
              <a:gd name="T15" fmla="*/ 38 h 303"/>
              <a:gd name="T16" fmla="*/ 1466 w 1572"/>
              <a:gd name="T17" fmla="*/ 84 h 303"/>
              <a:gd name="T18" fmla="*/ 1557 w 1572"/>
              <a:gd name="T19" fmla="*/ 84 h 303"/>
              <a:gd name="T20" fmla="*/ 1375 w 1572"/>
              <a:gd name="T21" fmla="*/ 265 h 303"/>
              <a:gd name="T22" fmla="*/ 922 w 1572"/>
              <a:gd name="T23" fmla="*/ 265 h 303"/>
              <a:gd name="T24" fmla="*/ 423 w 1572"/>
              <a:gd name="T25" fmla="*/ 265 h 303"/>
              <a:gd name="T26" fmla="*/ 60 w 1572"/>
              <a:gd name="T27" fmla="*/ 265 h 303"/>
              <a:gd name="T28" fmla="*/ 15 w 1572"/>
              <a:gd name="T29" fmla="*/ 38 h 3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572" h="303">
                <a:moveTo>
                  <a:pt x="15" y="38"/>
                </a:moveTo>
                <a:cubicBezTo>
                  <a:pt x="30" y="0"/>
                  <a:pt x="106" y="30"/>
                  <a:pt x="151" y="38"/>
                </a:cubicBezTo>
                <a:cubicBezTo>
                  <a:pt x="196" y="46"/>
                  <a:pt x="242" y="84"/>
                  <a:pt x="287" y="84"/>
                </a:cubicBezTo>
                <a:cubicBezTo>
                  <a:pt x="332" y="84"/>
                  <a:pt x="370" y="46"/>
                  <a:pt x="423" y="38"/>
                </a:cubicBezTo>
                <a:cubicBezTo>
                  <a:pt x="476" y="30"/>
                  <a:pt x="529" y="23"/>
                  <a:pt x="604" y="38"/>
                </a:cubicBezTo>
                <a:cubicBezTo>
                  <a:pt x="679" y="53"/>
                  <a:pt x="800" y="129"/>
                  <a:pt x="876" y="129"/>
                </a:cubicBezTo>
                <a:cubicBezTo>
                  <a:pt x="952" y="129"/>
                  <a:pt x="998" y="53"/>
                  <a:pt x="1058" y="38"/>
                </a:cubicBezTo>
                <a:cubicBezTo>
                  <a:pt x="1118" y="23"/>
                  <a:pt x="1171" y="30"/>
                  <a:pt x="1239" y="38"/>
                </a:cubicBezTo>
                <a:cubicBezTo>
                  <a:pt x="1307" y="46"/>
                  <a:pt x="1413" y="76"/>
                  <a:pt x="1466" y="84"/>
                </a:cubicBezTo>
                <a:cubicBezTo>
                  <a:pt x="1519" y="92"/>
                  <a:pt x="1572" y="54"/>
                  <a:pt x="1557" y="84"/>
                </a:cubicBezTo>
                <a:cubicBezTo>
                  <a:pt x="1542" y="114"/>
                  <a:pt x="1481" y="235"/>
                  <a:pt x="1375" y="265"/>
                </a:cubicBezTo>
                <a:cubicBezTo>
                  <a:pt x="1269" y="295"/>
                  <a:pt x="1081" y="265"/>
                  <a:pt x="922" y="265"/>
                </a:cubicBezTo>
                <a:cubicBezTo>
                  <a:pt x="763" y="265"/>
                  <a:pt x="567" y="265"/>
                  <a:pt x="423" y="265"/>
                </a:cubicBezTo>
                <a:cubicBezTo>
                  <a:pt x="279" y="265"/>
                  <a:pt x="120" y="303"/>
                  <a:pt x="60" y="265"/>
                </a:cubicBezTo>
                <a:cubicBezTo>
                  <a:pt x="0" y="227"/>
                  <a:pt x="0" y="76"/>
                  <a:pt x="15" y="38"/>
                </a:cubicBezTo>
                <a:close/>
              </a:path>
            </a:pathLst>
          </a:custGeom>
          <a:solidFill>
            <a:srgbClr val="00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1428750" y="2276997"/>
            <a:ext cx="0" cy="1440035"/>
          </a:xfrm>
          <a:prstGeom prst="line">
            <a:avLst/>
          </a:prstGeom>
          <a:ln>
            <a:solidFill>
              <a:srgbClr val="0070C0"/>
            </a:solidFill>
            <a:headEnd/>
            <a:tailEnd type="triangle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1476375" y="2204864"/>
            <a:ext cx="5327873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2908774" y="2160948"/>
            <a:ext cx="5983706" cy="1556084"/>
          </a:xfrm>
          <a:custGeom>
            <a:avLst/>
            <a:gdLst>
              <a:gd name="connsiteX0" fmla="*/ 0 w 5983706"/>
              <a:gd name="connsiteY0" fmla="*/ 1556084 h 1556084"/>
              <a:gd name="connsiteX1" fmla="*/ 497306 w 5983706"/>
              <a:gd name="connsiteY1" fmla="*/ 1235242 h 1556084"/>
              <a:gd name="connsiteX2" fmla="*/ 1989221 w 5983706"/>
              <a:gd name="connsiteY2" fmla="*/ 1187116 h 1556084"/>
              <a:gd name="connsiteX3" fmla="*/ 2646948 w 5983706"/>
              <a:gd name="connsiteY3" fmla="*/ 1010653 h 1556084"/>
              <a:gd name="connsiteX4" fmla="*/ 3497179 w 5983706"/>
              <a:gd name="connsiteY4" fmla="*/ 1090863 h 1556084"/>
              <a:gd name="connsiteX5" fmla="*/ 4170948 w 5983706"/>
              <a:gd name="connsiteY5" fmla="*/ 48126 h 1556084"/>
              <a:gd name="connsiteX6" fmla="*/ 4957011 w 5983706"/>
              <a:gd name="connsiteY6" fmla="*/ 1235242 h 1556084"/>
              <a:gd name="connsiteX7" fmla="*/ 5566611 w 5983706"/>
              <a:gd name="connsiteY7" fmla="*/ 1010653 h 1556084"/>
              <a:gd name="connsiteX8" fmla="*/ 5983706 w 5983706"/>
              <a:gd name="connsiteY8" fmla="*/ 0 h 1556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83706" h="1556084">
                <a:moveTo>
                  <a:pt x="0" y="1556084"/>
                </a:moveTo>
                <a:cubicBezTo>
                  <a:pt x="82884" y="1426410"/>
                  <a:pt x="165769" y="1296737"/>
                  <a:pt x="497306" y="1235242"/>
                </a:cubicBezTo>
                <a:cubicBezTo>
                  <a:pt x="828843" y="1173747"/>
                  <a:pt x="1630947" y="1224547"/>
                  <a:pt x="1989221" y="1187116"/>
                </a:cubicBezTo>
                <a:cubicBezTo>
                  <a:pt x="2347495" y="1149684"/>
                  <a:pt x="2395622" y="1026695"/>
                  <a:pt x="2646948" y="1010653"/>
                </a:cubicBezTo>
                <a:cubicBezTo>
                  <a:pt x="2898274" y="994611"/>
                  <a:pt x="3243179" y="1251284"/>
                  <a:pt x="3497179" y="1090863"/>
                </a:cubicBezTo>
                <a:cubicBezTo>
                  <a:pt x="3751179" y="930442"/>
                  <a:pt x="3927643" y="24063"/>
                  <a:pt x="4170948" y="48126"/>
                </a:cubicBezTo>
                <a:cubicBezTo>
                  <a:pt x="4414253" y="72189"/>
                  <a:pt x="4724401" y="1074821"/>
                  <a:pt x="4957011" y="1235242"/>
                </a:cubicBezTo>
                <a:cubicBezTo>
                  <a:pt x="5189621" y="1395663"/>
                  <a:pt x="5395495" y="1216527"/>
                  <a:pt x="5566611" y="1010653"/>
                </a:cubicBezTo>
                <a:cubicBezTo>
                  <a:pt x="5737727" y="804779"/>
                  <a:pt x="5860716" y="402389"/>
                  <a:pt x="5983706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7740352" y="5229225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23528" y="1556792"/>
            <a:ext cx="24955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nadmořská výška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88224" y="1412776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poměrná výška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3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043608" y="2639555"/>
            <a:ext cx="7056784" cy="3240365"/>
            <a:chOff x="1475656" y="1001299"/>
            <a:chExt cx="7056784" cy="3240365"/>
          </a:xfrm>
        </p:grpSpPr>
        <p:pic>
          <p:nvPicPr>
            <p:cNvPr id="2" name="Obrázek 1" descr="povr1.jpg"/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rcRect l="19015" t="50691" r="43227" b="36678"/>
            <a:stretch/>
          </p:blipFill>
          <p:spPr>
            <a:xfrm rot="10800000">
              <a:off x="1475656" y="1001299"/>
              <a:ext cx="7056784" cy="3240365"/>
            </a:xfrm>
            <a:prstGeom prst="rect">
              <a:avLst/>
            </a:prstGeom>
          </p:spPr>
        </p:pic>
        <p:sp>
          <p:nvSpPr>
            <p:cNvPr id="3" name="TextovéPole 2"/>
            <p:cNvSpPr txBox="1"/>
            <p:nvPr/>
          </p:nvSpPr>
          <p:spPr>
            <a:xfrm>
              <a:off x="3851920" y="3284984"/>
              <a:ext cx="936104" cy="369332"/>
            </a:xfrm>
            <a:prstGeom prst="rect">
              <a:avLst/>
            </a:prstGeom>
            <a:solidFill>
              <a:srgbClr val="00B05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nížina</a:t>
              </a:r>
              <a:endParaRPr lang="cs-CZ" b="1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6516216" y="2924944"/>
              <a:ext cx="1296144" cy="432048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vysočina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rot="10800000">
              <a:off x="5064225" y="3140968"/>
              <a:ext cx="0" cy="432048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139952" y="2422629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200m nad hladinou moře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95536" y="18864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 dirty="0"/>
              <a:t>Členění povrchu podle </a:t>
            </a:r>
            <a:r>
              <a:rPr lang="cs-CZ" altLang="cs-CZ" sz="2400" b="1" dirty="0">
                <a:solidFill>
                  <a:srgbClr val="FF3300"/>
                </a:solidFill>
              </a:rPr>
              <a:t>nadmořské </a:t>
            </a:r>
            <a:r>
              <a:rPr lang="cs-CZ" altLang="cs-CZ" sz="2400" b="1" dirty="0" smtClean="0">
                <a:solidFill>
                  <a:srgbClr val="FF3300"/>
                </a:solidFill>
              </a:rPr>
              <a:t>výšky</a:t>
            </a:r>
            <a:r>
              <a:rPr lang="cs-CZ" altLang="cs-CZ" sz="2400" b="1" dirty="0" smtClean="0"/>
              <a:t>.</a:t>
            </a:r>
            <a:endParaRPr lang="cs-CZ" alt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83671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Podívej se na obrázek.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268760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jmenuje krajina ležící </a:t>
            </a:r>
            <a:r>
              <a:rPr lang="cs-CZ" sz="2000" b="1" dirty="0" smtClean="0"/>
              <a:t>do 200 m </a:t>
            </a:r>
            <a:r>
              <a:rPr lang="cs-CZ" sz="2000" dirty="0" smtClean="0"/>
              <a:t>nad mořem?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844824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říkáme krajině, která dosahuje nadmořské výšky </a:t>
            </a:r>
            <a:r>
              <a:rPr lang="cs-CZ" sz="2000" b="1" dirty="0" smtClean="0"/>
              <a:t>větší než 200 m</a:t>
            </a:r>
            <a:r>
              <a:rPr lang="cs-CZ" sz="2000" b="1" dirty="0"/>
              <a:t>?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3563888" y="1668870"/>
            <a:ext cx="432048" cy="30383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588224" y="2244934"/>
            <a:ext cx="216024" cy="21391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2920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35342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 dirty="0"/>
              <a:t>Členění povrchu podle </a:t>
            </a:r>
            <a:r>
              <a:rPr lang="cs-CZ" altLang="cs-CZ" sz="2400" b="1" dirty="0">
                <a:solidFill>
                  <a:srgbClr val="FF3300"/>
                </a:solidFill>
              </a:rPr>
              <a:t>nadmořské </a:t>
            </a:r>
            <a:r>
              <a:rPr lang="cs-CZ" altLang="cs-CZ" sz="2400" b="1" dirty="0" smtClean="0">
                <a:solidFill>
                  <a:srgbClr val="FF3300"/>
                </a:solidFill>
              </a:rPr>
              <a:t>výšky.</a:t>
            </a:r>
            <a:endParaRPr lang="cs-CZ" altLang="cs-CZ" sz="2400" b="1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endParaRPr lang="cs-CZ" altLang="cs-CZ" sz="2400" dirty="0"/>
          </a:p>
        </p:txBody>
      </p:sp>
      <p:sp>
        <p:nvSpPr>
          <p:cNvPr id="3079" name="Freeform 7"/>
          <p:cNvSpPr>
            <a:spLocks/>
          </p:cNvSpPr>
          <p:nvPr/>
        </p:nvSpPr>
        <p:spPr bwMode="auto">
          <a:xfrm>
            <a:off x="827088" y="2647950"/>
            <a:ext cx="7921625" cy="1273175"/>
          </a:xfrm>
          <a:custGeom>
            <a:avLst/>
            <a:gdLst>
              <a:gd name="T0" fmla="*/ 0 w 4990"/>
              <a:gd name="T1" fmla="*/ 764 h 802"/>
              <a:gd name="T2" fmla="*/ 1180 w 4990"/>
              <a:gd name="T3" fmla="*/ 764 h 802"/>
              <a:gd name="T4" fmla="*/ 1543 w 4990"/>
              <a:gd name="T5" fmla="*/ 537 h 802"/>
              <a:gd name="T6" fmla="*/ 1996 w 4990"/>
              <a:gd name="T7" fmla="*/ 492 h 802"/>
              <a:gd name="T8" fmla="*/ 2631 w 4990"/>
              <a:gd name="T9" fmla="*/ 492 h 802"/>
              <a:gd name="T10" fmla="*/ 2949 w 4990"/>
              <a:gd name="T11" fmla="*/ 84 h 802"/>
              <a:gd name="T12" fmla="*/ 3402 w 4990"/>
              <a:gd name="T13" fmla="*/ 129 h 802"/>
              <a:gd name="T14" fmla="*/ 4128 w 4990"/>
              <a:gd name="T15" fmla="*/ 265 h 802"/>
              <a:gd name="T16" fmla="*/ 4491 w 4990"/>
              <a:gd name="T17" fmla="*/ 38 h 802"/>
              <a:gd name="T18" fmla="*/ 4990 w 4990"/>
              <a:gd name="T19" fmla="*/ 38 h 8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990" h="802">
                <a:moveTo>
                  <a:pt x="0" y="764"/>
                </a:moveTo>
                <a:cubicBezTo>
                  <a:pt x="461" y="783"/>
                  <a:pt x="923" y="802"/>
                  <a:pt x="1180" y="764"/>
                </a:cubicBezTo>
                <a:cubicBezTo>
                  <a:pt x="1437" y="726"/>
                  <a:pt x="1407" y="582"/>
                  <a:pt x="1543" y="537"/>
                </a:cubicBezTo>
                <a:cubicBezTo>
                  <a:pt x="1679" y="492"/>
                  <a:pt x="1815" y="499"/>
                  <a:pt x="1996" y="492"/>
                </a:cubicBezTo>
                <a:cubicBezTo>
                  <a:pt x="2177" y="485"/>
                  <a:pt x="2472" y="560"/>
                  <a:pt x="2631" y="492"/>
                </a:cubicBezTo>
                <a:cubicBezTo>
                  <a:pt x="2790" y="424"/>
                  <a:pt x="2821" y="144"/>
                  <a:pt x="2949" y="84"/>
                </a:cubicBezTo>
                <a:cubicBezTo>
                  <a:pt x="3077" y="24"/>
                  <a:pt x="3206" y="99"/>
                  <a:pt x="3402" y="129"/>
                </a:cubicBezTo>
                <a:cubicBezTo>
                  <a:pt x="3598" y="159"/>
                  <a:pt x="3947" y="280"/>
                  <a:pt x="4128" y="265"/>
                </a:cubicBezTo>
                <a:cubicBezTo>
                  <a:pt x="4309" y="250"/>
                  <a:pt x="4347" y="76"/>
                  <a:pt x="4491" y="38"/>
                </a:cubicBezTo>
                <a:cubicBezTo>
                  <a:pt x="4635" y="0"/>
                  <a:pt x="4812" y="19"/>
                  <a:pt x="4990" y="38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0" name="Freeform 8"/>
          <p:cNvSpPr>
            <a:spLocks/>
          </p:cNvSpPr>
          <p:nvPr/>
        </p:nvSpPr>
        <p:spPr bwMode="auto">
          <a:xfrm>
            <a:off x="468313" y="3644900"/>
            <a:ext cx="2495550" cy="481013"/>
          </a:xfrm>
          <a:custGeom>
            <a:avLst/>
            <a:gdLst>
              <a:gd name="T0" fmla="*/ 15 w 1572"/>
              <a:gd name="T1" fmla="*/ 38 h 303"/>
              <a:gd name="T2" fmla="*/ 151 w 1572"/>
              <a:gd name="T3" fmla="*/ 38 h 303"/>
              <a:gd name="T4" fmla="*/ 287 w 1572"/>
              <a:gd name="T5" fmla="*/ 84 h 303"/>
              <a:gd name="T6" fmla="*/ 423 w 1572"/>
              <a:gd name="T7" fmla="*/ 38 h 303"/>
              <a:gd name="T8" fmla="*/ 604 w 1572"/>
              <a:gd name="T9" fmla="*/ 38 h 303"/>
              <a:gd name="T10" fmla="*/ 876 w 1572"/>
              <a:gd name="T11" fmla="*/ 129 h 303"/>
              <a:gd name="T12" fmla="*/ 1058 w 1572"/>
              <a:gd name="T13" fmla="*/ 38 h 303"/>
              <a:gd name="T14" fmla="*/ 1239 w 1572"/>
              <a:gd name="T15" fmla="*/ 38 h 303"/>
              <a:gd name="T16" fmla="*/ 1466 w 1572"/>
              <a:gd name="T17" fmla="*/ 84 h 303"/>
              <a:gd name="T18" fmla="*/ 1557 w 1572"/>
              <a:gd name="T19" fmla="*/ 84 h 303"/>
              <a:gd name="T20" fmla="*/ 1375 w 1572"/>
              <a:gd name="T21" fmla="*/ 265 h 303"/>
              <a:gd name="T22" fmla="*/ 922 w 1572"/>
              <a:gd name="T23" fmla="*/ 265 h 303"/>
              <a:gd name="T24" fmla="*/ 423 w 1572"/>
              <a:gd name="T25" fmla="*/ 265 h 303"/>
              <a:gd name="T26" fmla="*/ 60 w 1572"/>
              <a:gd name="T27" fmla="*/ 265 h 303"/>
              <a:gd name="T28" fmla="*/ 15 w 1572"/>
              <a:gd name="T29" fmla="*/ 38 h 3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572" h="303">
                <a:moveTo>
                  <a:pt x="15" y="38"/>
                </a:moveTo>
                <a:cubicBezTo>
                  <a:pt x="30" y="0"/>
                  <a:pt x="106" y="30"/>
                  <a:pt x="151" y="38"/>
                </a:cubicBezTo>
                <a:cubicBezTo>
                  <a:pt x="196" y="46"/>
                  <a:pt x="242" y="84"/>
                  <a:pt x="287" y="84"/>
                </a:cubicBezTo>
                <a:cubicBezTo>
                  <a:pt x="332" y="84"/>
                  <a:pt x="370" y="46"/>
                  <a:pt x="423" y="38"/>
                </a:cubicBezTo>
                <a:cubicBezTo>
                  <a:pt x="476" y="30"/>
                  <a:pt x="529" y="23"/>
                  <a:pt x="604" y="38"/>
                </a:cubicBezTo>
                <a:cubicBezTo>
                  <a:pt x="679" y="53"/>
                  <a:pt x="800" y="129"/>
                  <a:pt x="876" y="129"/>
                </a:cubicBezTo>
                <a:cubicBezTo>
                  <a:pt x="952" y="129"/>
                  <a:pt x="998" y="53"/>
                  <a:pt x="1058" y="38"/>
                </a:cubicBezTo>
                <a:cubicBezTo>
                  <a:pt x="1118" y="23"/>
                  <a:pt x="1171" y="30"/>
                  <a:pt x="1239" y="38"/>
                </a:cubicBezTo>
                <a:cubicBezTo>
                  <a:pt x="1307" y="46"/>
                  <a:pt x="1413" y="76"/>
                  <a:pt x="1466" y="84"/>
                </a:cubicBezTo>
                <a:cubicBezTo>
                  <a:pt x="1519" y="92"/>
                  <a:pt x="1572" y="54"/>
                  <a:pt x="1557" y="84"/>
                </a:cubicBezTo>
                <a:cubicBezTo>
                  <a:pt x="1542" y="114"/>
                  <a:pt x="1481" y="235"/>
                  <a:pt x="1375" y="265"/>
                </a:cubicBezTo>
                <a:cubicBezTo>
                  <a:pt x="1269" y="295"/>
                  <a:pt x="1081" y="265"/>
                  <a:pt x="922" y="265"/>
                </a:cubicBezTo>
                <a:cubicBezTo>
                  <a:pt x="763" y="265"/>
                  <a:pt x="567" y="265"/>
                  <a:pt x="423" y="265"/>
                </a:cubicBezTo>
                <a:cubicBezTo>
                  <a:pt x="279" y="265"/>
                  <a:pt x="120" y="303"/>
                  <a:pt x="60" y="265"/>
                </a:cubicBezTo>
                <a:cubicBezTo>
                  <a:pt x="0" y="227"/>
                  <a:pt x="0" y="76"/>
                  <a:pt x="15" y="38"/>
                </a:cubicBezTo>
                <a:close/>
              </a:path>
            </a:pathLst>
          </a:custGeom>
          <a:solidFill>
            <a:srgbClr val="00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1" name="Line 9"/>
          <p:cNvSpPr>
            <a:spLocks noChangeShapeType="1"/>
          </p:cNvSpPr>
          <p:nvPr/>
        </p:nvSpPr>
        <p:spPr bwMode="auto">
          <a:xfrm flipV="1">
            <a:off x="2916238" y="3429000"/>
            <a:ext cx="0" cy="287338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3420343" y="3820978"/>
            <a:ext cx="266382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do</a:t>
            </a:r>
            <a:r>
              <a:rPr lang="cs-CZ" altLang="cs-CZ" sz="2000" dirty="0"/>
              <a:t> </a:t>
            </a:r>
            <a:r>
              <a:rPr lang="cs-CZ" altLang="cs-CZ" sz="2000" b="1" dirty="0"/>
              <a:t>200 m </a:t>
            </a:r>
            <a:r>
              <a:rPr lang="cs-CZ" altLang="cs-CZ" sz="2000" dirty="0"/>
              <a:t>nad mořem</a:t>
            </a: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3276600" y="3068638"/>
            <a:ext cx="1582738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>
                <a:solidFill>
                  <a:srgbClr val="FF0000"/>
                </a:solidFill>
              </a:rPr>
              <a:t>nížina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5435600" y="1628775"/>
            <a:ext cx="3600896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nad</a:t>
            </a:r>
            <a:r>
              <a:rPr lang="cs-CZ" altLang="cs-CZ" sz="2000" dirty="0"/>
              <a:t> </a:t>
            </a:r>
            <a:r>
              <a:rPr lang="cs-CZ" altLang="cs-CZ" sz="2000" b="1" dirty="0"/>
              <a:t>200 m </a:t>
            </a:r>
            <a:r>
              <a:rPr lang="cs-CZ" altLang="cs-CZ" sz="2000" dirty="0"/>
              <a:t>nad mořem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6084888" y="2133600"/>
            <a:ext cx="201612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>
                <a:solidFill>
                  <a:srgbClr val="FF0000"/>
                </a:solidFill>
              </a:rPr>
              <a:t>vysočina</a:t>
            </a:r>
          </a:p>
        </p:txBody>
      </p:sp>
      <p:sp>
        <p:nvSpPr>
          <p:cNvPr id="3088" name="Line 16"/>
          <p:cNvSpPr>
            <a:spLocks noChangeShapeType="1"/>
          </p:cNvSpPr>
          <p:nvPr/>
        </p:nvSpPr>
        <p:spPr bwMode="auto">
          <a:xfrm flipV="1">
            <a:off x="1476375" y="2852738"/>
            <a:ext cx="0" cy="792162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cxnSp>
        <p:nvCxnSpPr>
          <p:cNvPr id="3" name="Přímá spojnice se šipkou 2"/>
          <p:cNvCxnSpPr>
            <a:endCxn id="3083" idx="1"/>
          </p:cNvCxnSpPr>
          <p:nvPr/>
        </p:nvCxnSpPr>
        <p:spPr>
          <a:xfrm flipV="1">
            <a:off x="2916238" y="3268693"/>
            <a:ext cx="360362" cy="158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1476375" y="2647950"/>
            <a:ext cx="431976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68313" y="4725144"/>
            <a:ext cx="828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 kolika metrů nad mořem leží nížina?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313" y="5445224"/>
            <a:ext cx="828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Od jaké nadmořské výšky leží vysočina?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3079" grpId="0" animBg="1"/>
      <p:bldP spid="3080" grpId="0" animBg="1"/>
      <p:bldP spid="3081" grpId="0" animBg="1"/>
      <p:bldP spid="3082" grpId="0"/>
      <p:bldP spid="3083" grpId="0"/>
      <p:bldP spid="3084" grpId="0"/>
      <p:bldP spid="3085" grpId="0"/>
      <p:bldP spid="3088" grpId="0" animBg="1"/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ovr1.jp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18823" t="32305" r="42649" b="50993"/>
          <a:stretch/>
        </p:blipFill>
        <p:spPr>
          <a:xfrm rot="10800000">
            <a:off x="899592" y="1988840"/>
            <a:ext cx="6642738" cy="395243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416858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Dno údolí má nadmořskou výšku </a:t>
            </a:r>
            <a:r>
              <a:rPr lang="cs-CZ" sz="2000" b="1" dirty="0" smtClean="0"/>
              <a:t>185</a:t>
            </a:r>
            <a:r>
              <a:rPr lang="cs-CZ" sz="2000" dirty="0" smtClean="0"/>
              <a:t> m n. m</a:t>
            </a:r>
            <a:r>
              <a:rPr lang="cs-CZ" sz="2000" dirty="0" smtClean="0"/>
              <a:t>., </a:t>
            </a:r>
            <a:r>
              <a:rPr lang="cs-CZ" sz="2000" dirty="0" smtClean="0"/>
              <a:t>přilehlý vrch má nadmořskou výšku </a:t>
            </a:r>
            <a:r>
              <a:rPr lang="cs-CZ" sz="2000" b="1" dirty="0" smtClean="0"/>
              <a:t>319</a:t>
            </a:r>
            <a:r>
              <a:rPr lang="cs-CZ" sz="2000" dirty="0" smtClean="0"/>
              <a:t> m. Je to pahorkatina nebo vrchovina? Jak to zjistíte?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561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404664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JELÍNKOVÁ, Ivana. </a:t>
            </a:r>
            <a:r>
              <a:rPr lang="cs-CZ" i="1" dirty="0" smtClean="0">
                <a:effectLst/>
              </a:rPr>
              <a:t>wiki.rvp.cz</a:t>
            </a:r>
            <a:r>
              <a:rPr lang="cs-CZ" dirty="0" smtClean="0">
                <a:effectLst/>
              </a:rPr>
              <a:t> [online]. [cit. 11.12.2013]. Dostupný na WWW: http://wiki.rvp.cz/Kabinet/Obrazky/P%C5%99%C3%ADroda/Krajina/%C3%9Adol%C3%AD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70" y="487817"/>
            <a:ext cx="1674242" cy="11171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70" y="2186825"/>
            <a:ext cx="1781944" cy="10023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83768" y="1988840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effectLst/>
              </a:rPr>
              <a:t>P.MATEL. </a:t>
            </a:r>
            <a:r>
              <a:rPr lang="nl-NL" i="1" dirty="0" smtClean="0">
                <a:effectLst/>
              </a:rPr>
              <a:t>wikipedia.org</a:t>
            </a:r>
            <a:r>
              <a:rPr lang="nl-NL" dirty="0" smtClean="0">
                <a:effectLst/>
              </a:rPr>
              <a:t> [online]. [cit. 11.12.2013]. Dostupný na WWW: http://cs.wikipedia.org/wiki/Soubor:Hradisko-Litencicka_pahorkatina.jpg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668831"/>
            <a:ext cx="6804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effectLst/>
              </a:rPr>
              <a:t>POŽÁR, Norbert. </a:t>
            </a:r>
            <a:r>
              <a:rPr lang="nl-NL" i="1" dirty="0" smtClean="0">
                <a:effectLst/>
              </a:rPr>
              <a:t>wikipedia.org</a:t>
            </a:r>
            <a:r>
              <a:rPr lang="nl-NL" dirty="0" smtClean="0">
                <a:effectLst/>
              </a:rPr>
              <a:t> [online]. [cit. 11.12.2013]. Dostupný na WWW: http://cs.wikipedia.org/wiki/Soubor:Hrub%C3%BD_Jesen%C3%ADk,_pohled_z_Uhl%C3%AD%C5%99sk%C3%A9ho_vrchu.jpg 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150" y="3645024"/>
            <a:ext cx="1721768" cy="129132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51" y="5229200"/>
            <a:ext cx="1839979" cy="13799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483768" y="5229200"/>
            <a:ext cx="6480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/>
              <a:t>BEYER, Dirk. </a:t>
            </a:r>
            <a:r>
              <a:rPr lang="nl-NL" i="1" dirty="0"/>
              <a:t>wikipedia.org</a:t>
            </a:r>
            <a:r>
              <a:rPr lang="nl-NL" dirty="0"/>
              <a:t> [online]. [cit. 11.12.2013]. Dostupný na WWW: http://cs.wikipedia.org/wiki/Soubor:Grosser_Aletschgletscher_3178.JPG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7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91880" y="2538770"/>
            <a:ext cx="55446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 descr="povr1.jpg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9015" t="50691" r="43227" b="36678"/>
          <a:stretch/>
        </p:blipFill>
        <p:spPr>
          <a:xfrm rot="10800000">
            <a:off x="299611" y="808305"/>
            <a:ext cx="1929660" cy="626918"/>
          </a:xfrm>
          <a:prstGeom prst="rect">
            <a:avLst/>
          </a:prstGeom>
        </p:spPr>
      </p:pic>
      <p:pic>
        <p:nvPicPr>
          <p:cNvPr id="12" name="Obrázek 11" descr="povr1.jpg"/>
          <p:cNvPicPr>
            <a:picLocks noChangeAspect="1"/>
          </p:cNvPicPr>
          <p:nvPr/>
        </p:nvPicPr>
        <p:blipFill rotWithShape="1">
          <a:blip r:embed="rId4"/>
          <a:srcRect l="18823" t="32305" r="42649" b="50993"/>
          <a:stretch/>
        </p:blipFill>
        <p:spPr>
          <a:xfrm rot="10800000">
            <a:off x="299611" y="1988840"/>
            <a:ext cx="1776957" cy="1057291"/>
          </a:xfrm>
          <a:prstGeom prst="rect">
            <a:avLst/>
          </a:prstGeom>
        </p:spPr>
      </p:pic>
      <p:pic>
        <p:nvPicPr>
          <p:cNvPr id="14" name="Obrázek 13" descr="povr.jpg"/>
          <p:cNvPicPr>
            <a:picLocks noChangeAspect="1"/>
          </p:cNvPicPr>
          <p:nvPr/>
        </p:nvPicPr>
        <p:blipFill rotWithShape="1">
          <a:blip r:embed="rId5"/>
          <a:srcRect l="18407" t="16931" r="59632" b="70578"/>
          <a:stretch/>
        </p:blipFill>
        <p:spPr>
          <a:xfrm>
            <a:off x="615446" y="3427385"/>
            <a:ext cx="1460102" cy="1139906"/>
          </a:xfrm>
          <a:prstGeom prst="rect">
            <a:avLst/>
          </a:prstGeom>
        </p:spPr>
      </p:pic>
      <p:sp>
        <p:nvSpPr>
          <p:cNvPr id="18" name="Pravá složená závorka 17"/>
          <p:cNvSpPr/>
          <p:nvPr/>
        </p:nvSpPr>
        <p:spPr>
          <a:xfrm>
            <a:off x="2733328" y="816977"/>
            <a:ext cx="470520" cy="4896544"/>
          </a:xfrm>
          <a:prstGeom prst="rightBrace">
            <a:avLst>
              <a:gd name="adj1" fmla="val 8333"/>
              <a:gd name="adj2" fmla="val 48406"/>
            </a:avLst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7" t="2370" r="2146" b="28449"/>
          <a:stretch/>
        </p:blipFill>
        <p:spPr>
          <a:xfrm>
            <a:off x="538004" y="5229200"/>
            <a:ext cx="1452874" cy="804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31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939</TotalTime>
  <Words>541</Words>
  <Application>Microsoft Office PowerPoint</Application>
  <PresentationFormat>Předvádění na obrazovce (4:3)</PresentationFormat>
  <Paragraphs>77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aaa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Šeneková Irena</cp:lastModifiedBy>
  <cp:revision>76</cp:revision>
  <dcterms:created xsi:type="dcterms:W3CDTF">2006-12-20T09:57:25Z</dcterms:created>
  <dcterms:modified xsi:type="dcterms:W3CDTF">2013-12-13T10:08:44Z</dcterms:modified>
</cp:coreProperties>
</file>