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CB908-CF67-4545-9E09-395AC239815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BB52-28A8-4159-B2AE-48B8124326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91D56-AF45-4E02-A64E-415821FE060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0F4CC-2ED4-40FB-A012-7776B79C5B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B48D-494A-4DB4-8301-D2BC5684853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F4789-437C-47BA-ABF4-A4277820EB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5AD18-B023-49ED-B933-DA42C24866CF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E7358-778C-45EF-8F06-F56E290C5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33771-F804-44B4-8D27-EE4E6C5FE81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4C06D5-B452-474B-B555-7FE55EF04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CF30A-A7F6-448B-A591-73169C67C39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BFF39-4926-441C-A40F-0CC6C4C65E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0A07E-DBAB-49C1-BBAA-3D2B962352B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1565F-CE35-4267-A5A7-39DB577285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9E751-18B0-4478-BE1F-5C1E662182B9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30C709-B570-43E0-8AC7-72D92BED7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C2D71-E6ED-4AA1-8649-FE97148BAA7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51248-FD32-4C22-B5C7-CA92EBC10F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2A2A3-995A-4E76-B9F1-1E0DC7617E6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2646F-44A4-40FD-925E-27B4367A4D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A0FA0-529A-4FB8-BE31-1D5E0B428F45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7420-AF57-4435-AAB6-9FC4C98E5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5E58BC2-E2D7-492C-820E-383CBFF1C7F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36D55E-D9FD-450A-BDAA-035BF1544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e/Betula_Pendula_at_Stockholm_University_2005-07-01.jpg/250px-Betula_Pendula_at_Stockholm_University_2005-07-01.jpg" TargetMode="External"/><Relationship Id="rId7" Type="http://schemas.openxmlformats.org/officeDocument/2006/relationships/hyperlink" Target="http://upload.wikimedia.org/wikipedia/commons/thumb/d/d6/Applebox.JPG/250px-Applebox.JPG" TargetMode="External"/><Relationship Id="rId2" Type="http://schemas.openxmlformats.org/officeDocument/2006/relationships/hyperlink" Target="http://upload.wikimedia.org/wikipedia/commons/thumb/e/ee/Sipkovy_ker.jpg/220px-Sipkovy_k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b/Tilia_platyphyllos(01).jpg/258px-Tilia_platyphyllos(01).jpg" TargetMode="External"/><Relationship Id="rId5" Type="http://schemas.openxmlformats.org/officeDocument/2006/relationships/hyperlink" Target="http://upload.wikimedia.org/wikipedia/commons/4/41/Riesenmammutbaum.jpg" TargetMode="External"/><Relationship Id="rId4" Type="http://schemas.openxmlformats.org/officeDocument/2006/relationships/hyperlink" Target="http://upload.wikimedia.org/wikipedia/commons/thumb/0/09/Never_give_up.jpg/220px-Never_give_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VY_32_INOVACE_108_Stonek dřevin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Stonek dřevin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800" smtClean="0">
                <a:latin typeface="Arial" charset="0"/>
                <a:cs typeface="Arial" charset="0"/>
              </a:rPr>
              <a:t>Tento materiál poskytne žákům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800" smtClean="0">
                <a:latin typeface="Arial" charset="0"/>
                <a:cs typeface="Arial" charset="0"/>
              </a:rPr>
              <a:t>informace o </a:t>
            </a:r>
            <a:r>
              <a:rPr lang="cs-CZ" sz="4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dřevinách</a:t>
            </a:r>
            <a:r>
              <a:rPr lang="cs-CZ" sz="4800" smtClean="0">
                <a:solidFill>
                  <a:srgbClr val="7030A0"/>
                </a:solidFill>
                <a:latin typeface="Arial" charset="0"/>
                <a:cs typeface="Arial" charset="0"/>
              </a:rPr>
              <a:t>,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8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stavbě dřevnatého stonku.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dřeviny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3000"/>
            <a:ext cx="6215063" cy="12858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00B050"/>
                </a:solidFill>
              </a:rPr>
              <a:t>   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STROMY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    Stonek stromů je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kmen</a:t>
            </a:r>
            <a:r>
              <a:rPr lang="cs-CZ" b="1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b="1" smtClean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3571875"/>
            <a:ext cx="1466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  <a:cs typeface="Arial" charset="0"/>
              </a:rPr>
              <a:t>KEŘE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4286250"/>
            <a:ext cx="535146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cs typeface="Arial" charset="0"/>
              </a:rPr>
              <a:t>Stonek keřů se většinou</a:t>
            </a:r>
          </a:p>
          <a:p>
            <a:r>
              <a:rPr lang="cs-CZ" sz="3200" b="1">
                <a:solidFill>
                  <a:srgbClr val="FF0000"/>
                </a:solidFill>
                <a:cs typeface="Arial" charset="0"/>
              </a:rPr>
              <a:t>větví nad povrchem půdy</a:t>
            </a:r>
            <a:r>
              <a:rPr lang="cs-CZ" sz="3200">
                <a:cs typeface="Arial" charset="0"/>
              </a:rPr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4143375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25" y="1500188"/>
            <a:ext cx="238125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643438" y="2643188"/>
            <a:ext cx="989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cs typeface="Arial" charset="0"/>
              </a:rPr>
              <a:t>kmen</a:t>
            </a:r>
          </a:p>
        </p:txBody>
      </p:sp>
      <p:cxnSp>
        <p:nvCxnSpPr>
          <p:cNvPr id="19" name="Přímá spojovací šipka 18"/>
          <p:cNvCxnSpPr>
            <a:stCxn id="13" idx="3"/>
          </p:cNvCxnSpPr>
          <p:nvPr/>
        </p:nvCxnSpPr>
        <p:spPr>
          <a:xfrm>
            <a:off x="5632450" y="2873375"/>
            <a:ext cx="939800" cy="127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Stavba dřevnatého stonku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643188" y="2000250"/>
            <a:ext cx="3052762" cy="3079750"/>
          </a:xfrm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375" y="2071688"/>
            <a:ext cx="13001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dřevo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 rot="10800000" flipV="1">
            <a:off x="4143375" y="2428875"/>
            <a:ext cx="2143125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10800000">
            <a:off x="4643438" y="3500438"/>
            <a:ext cx="1928812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643688" y="3214688"/>
            <a:ext cx="1003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lýko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 rot="10800000">
            <a:off x="4500563" y="4286250"/>
            <a:ext cx="2143125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715125" y="4143375"/>
            <a:ext cx="1050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cs typeface="Arial" charset="0"/>
              </a:rPr>
              <a:t>kůra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0" y="5357813"/>
            <a:ext cx="91440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dirty="0">
                <a:cs typeface="Arial" charset="0"/>
              </a:rPr>
              <a:t>Podle </a:t>
            </a:r>
            <a:r>
              <a:rPr lang="cs-CZ" sz="2400" dirty="0">
                <a:solidFill>
                  <a:srgbClr val="0070C0"/>
                </a:solidFill>
                <a:cs typeface="Arial" charset="0"/>
              </a:rPr>
              <a:t>l</a:t>
            </a:r>
            <a:r>
              <a:rPr lang="cs-CZ" sz="2400" b="1" dirty="0">
                <a:solidFill>
                  <a:srgbClr val="0070C0"/>
                </a:solidFill>
                <a:cs typeface="Arial" charset="0"/>
              </a:rPr>
              <a:t>etokruhů</a:t>
            </a:r>
            <a:r>
              <a:rPr lang="cs-CZ" sz="2400" dirty="0">
                <a:cs typeface="Arial" charset="0"/>
              </a:rPr>
              <a:t> určíme </a:t>
            </a:r>
            <a:r>
              <a:rPr lang="cs-CZ" sz="2400" b="1" dirty="0">
                <a:solidFill>
                  <a:srgbClr val="0070C0"/>
                </a:solidFill>
                <a:cs typeface="Arial" charset="0"/>
              </a:rPr>
              <a:t>stáří stromu</a:t>
            </a:r>
            <a:r>
              <a:rPr lang="cs-CZ" sz="2400" dirty="0">
                <a:cs typeface="Arial" charset="0"/>
              </a:rPr>
              <a:t>. Na jaře rostou světlé </a:t>
            </a:r>
            <a:r>
              <a:rPr lang="cs-CZ" sz="2400" dirty="0" smtClean="0">
                <a:cs typeface="Arial" charset="0"/>
              </a:rPr>
              <a:t>kruhy, </a:t>
            </a:r>
            <a:endParaRPr lang="cs-CZ" sz="2400" dirty="0">
              <a:cs typeface="Arial" charset="0"/>
            </a:endParaRPr>
          </a:p>
          <a:p>
            <a:r>
              <a:rPr lang="cs-CZ" sz="2400" dirty="0">
                <a:cs typeface="Arial" charset="0"/>
              </a:rPr>
              <a:t>v</a:t>
            </a:r>
            <a:r>
              <a:rPr lang="cs-CZ" sz="2400" dirty="0" smtClean="0">
                <a:cs typeface="Arial" charset="0"/>
              </a:rPr>
              <a:t> </a:t>
            </a:r>
            <a:r>
              <a:rPr lang="cs-CZ" sz="2400" dirty="0">
                <a:cs typeface="Arial" charset="0"/>
              </a:rPr>
              <a:t>létě tmavé. Za </a:t>
            </a:r>
            <a:r>
              <a:rPr lang="cs-CZ" sz="2400" b="1" dirty="0">
                <a:solidFill>
                  <a:srgbClr val="0070C0"/>
                </a:solidFill>
                <a:cs typeface="Arial" charset="0"/>
              </a:rPr>
              <a:t>jeden rok </a:t>
            </a:r>
            <a:r>
              <a:rPr lang="cs-CZ" sz="2400" dirty="0">
                <a:cs typeface="Arial" charset="0"/>
              </a:rPr>
              <a:t>se  utvoří </a:t>
            </a:r>
            <a:r>
              <a:rPr lang="cs-CZ" sz="2400" b="1" dirty="0">
                <a:solidFill>
                  <a:srgbClr val="0070C0"/>
                </a:solidFill>
                <a:cs typeface="Arial" charset="0"/>
              </a:rPr>
              <a:t>jeden pár letokruhů</a:t>
            </a:r>
            <a:r>
              <a:rPr lang="cs-CZ" sz="2400" dirty="0">
                <a:cs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zajímavosti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42875" y="5143500"/>
            <a:ext cx="3332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Sekvojovec obrovský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4313" y="5715000"/>
            <a:ext cx="3487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Roste v </a:t>
            </a:r>
            <a:r>
              <a:rPr lang="cs-CZ" sz="2000" b="1">
                <a:cs typeface="Arial" charset="0"/>
              </a:rPr>
              <a:t>Kanadě a USA.</a:t>
            </a:r>
          </a:p>
          <a:p>
            <a:r>
              <a:rPr lang="cs-CZ" sz="2000">
                <a:cs typeface="Arial" charset="0"/>
              </a:rPr>
              <a:t>Dosahuje výšky přes  </a:t>
            </a:r>
            <a:r>
              <a:rPr lang="cs-CZ" sz="2000" b="1">
                <a:cs typeface="Arial" charset="0"/>
              </a:rPr>
              <a:t>100 m.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88" y="314325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00438" y="2643188"/>
            <a:ext cx="1825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Eukalyptus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071813" y="1785938"/>
            <a:ext cx="40576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Roste v </a:t>
            </a:r>
            <a:r>
              <a:rPr lang="cs-CZ" sz="2000" b="1">
                <a:cs typeface="Arial" charset="0"/>
              </a:rPr>
              <a:t>Austrálii.</a:t>
            </a:r>
          </a:p>
          <a:p>
            <a:r>
              <a:rPr lang="cs-CZ" sz="2000">
                <a:cs typeface="Arial" charset="0"/>
              </a:rPr>
              <a:t>Také dosahuje výšky přes  </a:t>
            </a:r>
            <a:r>
              <a:rPr lang="cs-CZ" sz="2000" b="1">
                <a:cs typeface="Arial" charset="0"/>
              </a:rPr>
              <a:t>100 m.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75" y="2571750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58000" y="5786438"/>
            <a:ext cx="815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Lípa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286375" y="6286500"/>
            <a:ext cx="3614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cs typeface="Arial" charset="0"/>
              </a:rPr>
              <a:t>Dosahuje stáří </a:t>
            </a:r>
            <a:r>
              <a:rPr lang="cs-CZ" sz="2000" b="1">
                <a:cs typeface="Arial" charset="0"/>
              </a:rPr>
              <a:t>300 až 400 let.</a:t>
            </a:r>
          </a:p>
        </p:txBody>
      </p:sp>
      <p:pic>
        <p:nvPicPr>
          <p:cNvPr id="14348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b="5577"/>
          <a:stretch>
            <a:fillRect/>
          </a:stretch>
        </p:blipFill>
        <p:spPr>
          <a:xfrm>
            <a:off x="500063" y="1357313"/>
            <a:ext cx="2262187" cy="38163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Další informace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SUK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vzniká z odumřelých zbytků větví, které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zarůstají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dřevem. Tato místa jsou tvrdší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znesnadňují řezání dřeva.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PRYSKYŘICE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vytéká z poraněného stromu. Voní,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hustá a lepkavá. Chrání strom před hmyzem.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BŘEZOVÁ VODA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jarní míza a má léčivé účinky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vlasy.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 DŘÍVÍ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 surovina ve stavebnictví, výroba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nábytku, hudebních nástrojů, tělovýchovného nářadí,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papíru.</a:t>
            </a: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89525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se nazývá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stonek stromů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vypadá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stonek keřů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Popiš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stavbu</a:t>
            </a:r>
            <a:r>
              <a:rPr lang="cs-CZ" sz="4000" smtClean="0">
                <a:solidFill>
                  <a:srgbClr val="FFC000"/>
                </a:solidFill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dřevnatého stonku.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Podle čeho určíme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stáří</a:t>
            </a:r>
            <a:r>
              <a:rPr lang="cs-CZ" sz="4000" smtClean="0">
                <a:latin typeface="Arial" charset="0"/>
                <a:cs typeface="Arial" charset="0"/>
              </a:rPr>
              <a:t> stromu?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vzniká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suk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Co je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pryskyřice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Co se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vyrábí</a:t>
            </a:r>
            <a:r>
              <a:rPr lang="cs-CZ" sz="4000" b="1" smtClean="0">
                <a:latin typeface="Arial" charset="0"/>
                <a:cs typeface="Arial" charset="0"/>
              </a:rPr>
              <a:t> </a:t>
            </a:r>
            <a:r>
              <a:rPr lang="cs-CZ" sz="4000" smtClean="0">
                <a:latin typeface="Arial" charset="0"/>
                <a:cs typeface="Arial" charset="0"/>
              </a:rPr>
              <a:t>ze dřeva?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1400" smtClean="0">
                <a:hlinkClick r:id="rId2"/>
              </a:rPr>
              <a:t>http://upload.wikimedia.org/wikipedia/commons/thumb/e/ee/Sipkovy_ker.jpg/220px-Sipkovy_ker.jpg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400" smtClean="0">
                <a:hlinkClick r:id="rId3"/>
              </a:rPr>
              <a:t>http://upload.wikimedia.org/wikipedia/commons/thumb/5/5e/Betula_Pendula_at_Stockholm_University_2005-07-01.jpg/250px-Betula_Pendula_at_Stockholm_University_2005-07-01.jpg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400" smtClean="0">
                <a:hlinkClick r:id="rId4"/>
              </a:rPr>
              <a:t>http://upload.wikimedia.org/wikipedia/commons/thumb/0/09/Never_give_up.jpg/220px-Never_give_up.jpg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400" smtClean="0">
                <a:hlinkClick r:id="rId5"/>
              </a:rPr>
              <a:t>http://upload.wikimedia.org/wikipedia/commons/4/41/Riesenmammutbaum.jpg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400" smtClean="0">
                <a:hlinkClick r:id="rId6"/>
              </a:rPr>
              <a:t>http://upload.wikimedia.org/wikipedia/commons/thumb/8/8b/Tilia_platyphyllos%2801%29.jpg/258px-Tilia_platyphyllos%2801%29.jpg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r>
              <a:rPr lang="cs-CZ" sz="1400" smtClean="0"/>
              <a:t> </a:t>
            </a:r>
            <a:r>
              <a:rPr lang="cs-CZ" sz="1400" smtClean="0">
                <a:hlinkClick r:id="rId7"/>
              </a:rPr>
              <a:t>http://upload.wikimedia.org/wikipedia/commons/thumb/d/d6/Applebox.JPG/250px-Applebox.JPG</a:t>
            </a:r>
            <a:endParaRPr lang="cs-CZ" sz="1400" smtClean="0"/>
          </a:p>
          <a:p>
            <a:pPr eaLnBrk="1" hangingPunct="1">
              <a:buFont typeface="Wingdings" pitchFamily="2" charset="2"/>
              <a:buChar char="§"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165</TotalTime>
  <Words>260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Snímek 1</vt:lpstr>
      <vt:lpstr>Stonek dřevin</vt:lpstr>
      <vt:lpstr>dřeviny</vt:lpstr>
      <vt:lpstr>Stavba dřevnatého stonku</vt:lpstr>
      <vt:lpstr>zajímavosti</vt:lpstr>
      <vt:lpstr>Další informace</vt:lpstr>
      <vt:lpstr>otázky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25</cp:revision>
  <dcterms:created xsi:type="dcterms:W3CDTF">2012-01-03T17:19:22Z</dcterms:created>
  <dcterms:modified xsi:type="dcterms:W3CDTF">2012-03-22T16:28:17Z</dcterms:modified>
</cp:coreProperties>
</file>