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4" r:id="rId7"/>
    <p:sldId id="265" r:id="rId8"/>
    <p:sldId id="267" r:id="rId9"/>
    <p:sldId id="270" r:id="rId10"/>
    <p:sldId id="268" r:id="rId11"/>
    <p:sldId id="261" r:id="rId12"/>
    <p:sldId id="263" r:id="rId13"/>
    <p:sldId id="26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4681" autoAdjust="0"/>
  </p:normalViewPr>
  <p:slideViewPr>
    <p:cSldViewPr>
      <p:cViewPr varScale="1">
        <p:scale>
          <a:sx n="77" d="100"/>
          <a:sy n="77" d="100"/>
        </p:scale>
        <p:origin x="-31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26FD7-C19C-4707-89E8-7946ABE9048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DB1D5C-E4E6-4207-9C09-A4FE27A24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7A8B-C2E5-488B-95BD-A2570C5B5FB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F6450F-EA6C-421C-9425-9AC0E19EF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F0C40-DF02-4448-B49A-8BE61ED462F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AE5A1-FAE3-46C2-BB6F-082FBEE18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9491E-A267-4708-9B2E-6DDD3DA2725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2F673-993D-42B6-83A1-B8AA25E71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42D43-4EE5-4F9B-9662-BAF3AC48151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15DD7-9FC5-42DF-B266-17BD414E8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78A9-E137-4F4F-8FC5-382D88288C5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F5DB9-6DD6-4774-9A41-DCC31E137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074DA-30A6-4425-A3CA-D504648F927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A4B05-9D64-4408-B0B2-80BCBCE3A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EB14E-4073-42F0-86B4-B47D2D3B12B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7DF3B-5220-4A4A-9ECE-B4AFD7CE2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11A6B-6582-40C8-9EAE-90BCE842700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BC93A-FC55-4291-9AB7-2BFE8A239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9D0D0-A00E-4210-A361-16555750073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A9E84-5F85-4325-B6F9-A95BD5FB9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77624-0BEF-492A-870E-0D0531791E2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F7A7D-A49F-4132-B103-6A0D7F52A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357DE6A-27DC-44AE-B8B3-56E6B8B2B82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422962-4ACA-4931-9F8E-8429CF23C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2/Cantharellus.cibarius.-.lindsey.jpg/258px-Cantharellus.cibarius.-.lindsey.jpg" TargetMode="External"/><Relationship Id="rId13" Type="http://schemas.openxmlformats.org/officeDocument/2006/relationships/hyperlink" Target="http://upload.wikimedia.org/wikipedia/commons/thumb/0/0a/Abies_alba_Slovakia.jpg/200px-Abies_alba_Slovakia.jpg" TargetMode="External"/><Relationship Id="rId3" Type="http://schemas.openxmlformats.org/officeDocument/2006/relationships/hyperlink" Target="http://upload.wikimedia.org/wikipedia/commons/thumb/c/cc/Moos_5769.jpg/258px-Moos_5769.jpg" TargetMode="External"/><Relationship Id="rId7" Type="http://schemas.openxmlformats.org/officeDocument/2006/relationships/hyperlink" Target="http://upload.wikimedia.org/wikipedia/commons/thumb/7/7b/Podgrzybek.jpg/258px-Podgrzybek.jpg" TargetMode="External"/><Relationship Id="rId12" Type="http://schemas.openxmlformats.org/officeDocument/2006/relationships/hyperlink" Target="http://upload.wikimedia.org/wikipedia/commons/thumb/b/b9/Picea_abies.JPG/258px-Picea_abies.JPG" TargetMode="External"/><Relationship Id="rId2" Type="http://schemas.openxmlformats.org/officeDocument/2006/relationships/hyperlink" Target="http://upload.wikimedia.org/wikipedia/commons/thumb/5/54/Wood_Jizera_Mountains.JPG/220px-Wood_Jizera_Mountains.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c/Rhizocarpon_geographicum01.jpg/220px-Rhizocarpon_geographicum01.jpg" TargetMode="External"/><Relationship Id="rId11" Type="http://schemas.openxmlformats.org/officeDocument/2006/relationships/hyperlink" Target="http://upload.wikimedia.org/wikipedia/commons/thumb/8/87/Borovice_lesn%C3%AD_u_Pecky.jpg/258px-Borovice_lesn%C3%AD_u_Pecky.jpg" TargetMode="External"/><Relationship Id="rId5" Type="http://schemas.openxmlformats.org/officeDocument/2006/relationships/hyperlink" Target="http://upload.wikimedia.org/wikipedia/commons/thumb/b/bc/Lisaj-sa-Stare-planine4.jpg/220px-Lisaj-sa-Stare-planine4.jpg" TargetMode="External"/><Relationship Id="rId10" Type="http://schemas.openxmlformats.org/officeDocument/2006/relationships/hyperlink" Target="http://upload.wikimedia.org/wikipedia/commons/thumb/f/fe/Sorbus_aria0.jpg/258px-Sorbus_aria0.jpg" TargetMode="External"/><Relationship Id="rId4" Type="http://schemas.openxmlformats.org/officeDocument/2006/relationships/hyperlink" Target="http://upload.wikimedia.org/wikipedia/commons/thumb/7/70/Xanthoria_parietina_(06_03_31).jpg/220px-Xanthoria_parietina_(06_03_31).jpg" TargetMode="External"/><Relationship Id="rId9" Type="http://schemas.openxmlformats.org/officeDocument/2006/relationships/hyperlink" Target="http://upload.wikimedia.org/wikipedia/commons/thumb/b/b1/Buchenwald_1.jpg/258px-Buchenwald_1.jpg" TargetMode="External"/><Relationship Id="rId14" Type="http://schemas.openxmlformats.org/officeDocument/2006/relationships/hyperlink" Target="http://upload.wikimedia.org/wikipedia/commons/thumb/c/cc/Larix_decidua_Winter.jpg/220px-Larix_decidua_Winter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8/Convallaria_majalis_l.jpg/258px-Convallaria_majalis_l.jpg" TargetMode="External"/><Relationship Id="rId13" Type="http://schemas.openxmlformats.org/officeDocument/2006/relationships/hyperlink" Target="http://upload.wikimedia.org/wikipedia/commons/thumb/d/d5/Cornus-sanguinea.JPG/258px-Cornus-sanguinea.JPG" TargetMode="External"/><Relationship Id="rId3" Type="http://schemas.openxmlformats.org/officeDocument/2006/relationships/hyperlink" Target="http://upload.wikimedia.org/wikipedia/commons/thumb/4/4d/Dryopteris_filix-mas_001.jpg/270px-Dryopteris_filix-mas_001.jpg" TargetMode="External"/><Relationship Id="rId7" Type="http://schemas.openxmlformats.org/officeDocument/2006/relationships/hyperlink" Target="http://upload.wikimedia.org/wikipedia/commons/thumb/b/ba/T_denudatum01.jpg/220px-T_denudatum01.jpg" TargetMode="External"/><Relationship Id="rId12" Type="http://schemas.openxmlformats.org/officeDocument/2006/relationships/hyperlink" Target="http://upload.wikimedia.org/wikipedia/commons/thumb/d/d1/Blackberries_on_bush.jpg/258px-Blackberries_on_bush.jpg" TargetMode="External"/><Relationship Id="rId2" Type="http://schemas.openxmlformats.org/officeDocument/2006/relationships/hyperlink" Target="http://upload.wikimedia.org/wikipedia/commons/thumb/7/71/Amanita_phalloides.jpg/258px-Amanita_phalloid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3/Solanum_nigrum.jpeg/258px-Solanum_nigrum.jpeg" TargetMode="External"/><Relationship Id="rId11" Type="http://schemas.openxmlformats.org/officeDocument/2006/relationships/hyperlink" Target="http://upload.wikimedia.org/wikipedia/commons/thumb/7/7d/Malina.jpg/258px-Malina.jpg" TargetMode="External"/><Relationship Id="rId5" Type="http://schemas.openxmlformats.org/officeDocument/2006/relationships/hyperlink" Target="http://upload.wikimedia.org/wikipedia/commons/thumb/9/96/Grass-JW.jpg/180px-Grass-JW.jpg" TargetMode="External"/><Relationship Id="rId10" Type="http://schemas.openxmlformats.org/officeDocument/2006/relationships/hyperlink" Target="http://upload.wikimedia.org/wikipedia/commons/thumb/6/60/Corylus_avellana.jpg/258px-Corylus_avellana.jpg" TargetMode="External"/><Relationship Id="rId4" Type="http://schemas.openxmlformats.org/officeDocument/2006/relationships/hyperlink" Target="http://upload.wikimedia.org/wikipedia/commons/thumb/9/9b/Equisetum_arvense_stem.jpg/225px-Equisetum_arvense_stem.jpg" TargetMode="External"/><Relationship Id="rId9" Type="http://schemas.openxmlformats.org/officeDocument/2006/relationships/hyperlink" Target="http://upload.wikimedia.org/wikipedia/commons/thumb/2/2a/A_Blume_33_020be_wp1.jpg/220px-A_Blume_33_020be_wp1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e/Betula_Pendula_at_Stockholm_University_2005-07-01.jpg/258px-Betula_Pendula_at_Stockholm_University_2005-07-01.jpg" TargetMode="External"/><Relationship Id="rId2" Type="http://schemas.openxmlformats.org/officeDocument/2006/relationships/hyperlink" Target="http://upload.wikimedia.org/wikipedia/commons/thumb/3/37/Elder_flowers,_Sambucus_nigra_-_geograph.org.uk_-_841561.jpg/258px-Elder_flowers,_Sambucus_nigra_-_geograph.org.uk_-_84156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5/52/Tilia-cordata2.JPG/258px-Tilia-cordata2.JPG" TargetMode="External"/><Relationship Id="rId4" Type="http://schemas.openxmlformats.org/officeDocument/2006/relationships/hyperlink" Target="http://upload.wikimedia.org/wikipedia/commons/thumb/8/89/Acer_pseudoplatanus(01).jpg/258px-Acer_pseudoplatanus(01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825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VY_32_INOVACE_109_Rostlinné společenstvo les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7929618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Rostlinné společenstvo les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Tento materiál poskytne žákům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informace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o lese</a:t>
            </a:r>
            <a:r>
              <a:rPr lang="cs-CZ" sz="4000" smtClean="0">
                <a:solidFill>
                  <a:srgbClr val="7030A0"/>
                </a:solidFill>
                <a:latin typeface="Arial" charset="0"/>
                <a:cs typeface="Arial" charset="0"/>
              </a:rPr>
              <a:t>,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patrech lesního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porostu.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les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285875"/>
            <a:ext cx="8401050" cy="52863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b="1" i="1" u="sng" smtClean="0">
                <a:latin typeface="Arial" charset="0"/>
                <a:cs typeface="Arial" charset="0"/>
              </a:rPr>
              <a:t>Nejvíce lesů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  <a:r>
              <a:rPr lang="cs-CZ" sz="2800" smtClean="0">
                <a:latin typeface="Arial" charset="0"/>
                <a:cs typeface="Arial" charset="0"/>
              </a:rPr>
              <a:t>– </a:t>
            </a:r>
            <a:r>
              <a:rPr lang="cs-CZ" sz="28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na horách</a:t>
            </a:r>
            <a:r>
              <a:rPr lang="cs-CZ" sz="280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i="1" u="sng" smtClean="0">
                <a:latin typeface="Arial" charset="0"/>
                <a:cs typeface="Arial" charset="0"/>
              </a:rPr>
              <a:t>Nejméně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  <a:r>
              <a:rPr lang="cs-CZ" sz="2800" smtClean="0">
                <a:latin typeface="Arial" charset="0"/>
                <a:cs typeface="Arial" charset="0"/>
              </a:rPr>
              <a:t>– </a:t>
            </a:r>
            <a:r>
              <a:rPr lang="cs-CZ" sz="28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v nížinách</a:t>
            </a:r>
            <a:r>
              <a:rPr lang="cs-CZ" sz="280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Prales </a:t>
            </a:r>
            <a:r>
              <a:rPr lang="cs-CZ" sz="2800" smtClean="0">
                <a:latin typeface="Arial" charset="0"/>
                <a:cs typeface="Arial" charset="0"/>
              </a:rPr>
              <a:t>– les se starými stromy, které nikdo nekácí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a neodváží (</a:t>
            </a:r>
            <a:r>
              <a:rPr lang="cs-CZ" sz="28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Boubín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  <a:r>
              <a:rPr lang="cs-CZ" sz="2800" smtClean="0">
                <a:latin typeface="Arial" charset="0"/>
                <a:cs typeface="Arial" charset="0"/>
              </a:rPr>
              <a:t>– na Šumavě,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Mionší</a:t>
            </a:r>
            <a:r>
              <a:rPr lang="cs-CZ" sz="2800" smtClean="0">
                <a:latin typeface="Arial" charset="0"/>
                <a:cs typeface="Arial" charset="0"/>
              </a:rPr>
              <a:t> – v Beskydech).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Smíšený les </a:t>
            </a:r>
            <a:r>
              <a:rPr lang="cs-CZ" sz="2800" smtClean="0">
                <a:latin typeface="Arial" charset="0"/>
                <a:cs typeface="Arial" charset="0"/>
              </a:rPr>
              <a:t>– stromy jehličnaté i listnaté.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Rostlinné společenstvo lesa </a:t>
            </a:r>
            <a:r>
              <a:rPr lang="cs-CZ" sz="2800" smtClean="0">
                <a:latin typeface="Arial" charset="0"/>
                <a:cs typeface="Arial" charset="0"/>
              </a:rPr>
              <a:t>– stromy,  keře,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byliny.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Přírodní společenstvo lesa </a:t>
            </a:r>
            <a:r>
              <a:rPr lang="cs-CZ" sz="2800" smtClean="0">
                <a:latin typeface="Arial" charset="0"/>
                <a:cs typeface="Arial" charset="0"/>
              </a:rPr>
              <a:t>– rostliny, hmyz, zvěř,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ptactvo.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Patra lesního porostu</a:t>
            </a:r>
            <a:endParaRPr lang="cs-CZ" sz="48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2319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Podle výšky rostlin rozlišujeme v lese patro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mechové, bylinné, keřové, stromové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928938"/>
            <a:ext cx="5000625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Mechové patro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215063" y="4786313"/>
            <a:ext cx="2457450" cy="1847850"/>
          </a:xfrm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25" y="1214438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1143000"/>
            <a:ext cx="20955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63" y="1143000"/>
            <a:ext cx="20955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88" y="300037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63" y="3000375"/>
            <a:ext cx="245745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50" y="3214688"/>
            <a:ext cx="2457450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4313" y="1285875"/>
            <a:ext cx="1936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Lišejníky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14313" y="2571750"/>
            <a:ext cx="14589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Houby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572000" y="6273800"/>
            <a:ext cx="14589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Mechy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Bylinné patro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1428750"/>
            <a:ext cx="2571750" cy="1933575"/>
          </a:xfrm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75" y="1643063"/>
            <a:ext cx="21431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13" y="1500188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3857625"/>
            <a:ext cx="245745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8" y="5000625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63" y="3071813"/>
            <a:ext cx="2457450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5813" y="1000125"/>
            <a:ext cx="1689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Kapradiny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86188" y="1143000"/>
            <a:ext cx="1538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Přesličky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15125" y="1071563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Trávy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57250" y="3429000"/>
            <a:ext cx="1484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Polokeře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00500" y="45720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Byliny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Keřové patro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1785938"/>
            <a:ext cx="2095500" cy="1571625"/>
          </a:xfrm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1643063"/>
            <a:ext cx="24574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1785938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8" y="4071938"/>
            <a:ext cx="24574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38" y="4500563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8625" y="1357313"/>
            <a:ext cx="2151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Růže šípková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286125" y="1143000"/>
            <a:ext cx="2133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Líska obecná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357938" y="12858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Maliník obecný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14375" y="3571875"/>
            <a:ext cx="1687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Ostružiník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71875" y="3857625"/>
            <a:ext cx="2068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Svída krvavá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786563" y="4000500"/>
            <a:ext cx="1639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Bez černý</a:t>
            </a:r>
          </a:p>
        </p:txBody>
      </p:sp>
      <p:sp>
        <p:nvSpPr>
          <p:cNvPr id="19469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7"/>
          <a:srcRect b="10069"/>
          <a:stretch>
            <a:fillRect/>
          </a:stretch>
        </p:blipFill>
        <p:spPr bwMode="auto">
          <a:xfrm>
            <a:off x="3286125" y="4357688"/>
            <a:ext cx="24574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Stromové patro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571625"/>
            <a:ext cx="2457450" cy="1838325"/>
          </a:xfrm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1495425"/>
            <a:ext cx="2457450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3" y="4214813"/>
            <a:ext cx="245745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38" y="1428750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38" y="485775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4313" y="1071563"/>
            <a:ext cx="2305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Bříza bělokorá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429250" y="5572125"/>
            <a:ext cx="1006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Jeřáb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357563" y="1000125"/>
            <a:ext cx="1708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Javor klen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786563" y="1000125"/>
            <a:ext cx="1552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Buk lesní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0063" y="3786188"/>
            <a:ext cx="1911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Lípa srdčitá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857250"/>
            <a:ext cx="24574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2500313"/>
            <a:ext cx="2457450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13" y="3071813"/>
            <a:ext cx="19050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38" y="3357563"/>
            <a:ext cx="20955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2938" y="785813"/>
            <a:ext cx="45989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JEHLIČNATÉ STROMY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15063" y="428625"/>
            <a:ext cx="2287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Borovice lesní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2938" y="2000250"/>
            <a:ext cx="199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Smrk ztepilý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00438" y="2571750"/>
            <a:ext cx="2338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Jedle bělokorá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215063" y="2928938"/>
            <a:ext cx="2543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Modřín opadavý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500688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Kde je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nejvíce</a:t>
            </a:r>
            <a:r>
              <a:rPr lang="cs-CZ" sz="3600" smtClean="0">
                <a:latin typeface="Arial" charset="0"/>
                <a:cs typeface="Arial" charset="0"/>
              </a:rPr>
              <a:t> lesů?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Kde je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nejméně </a:t>
            </a:r>
            <a:r>
              <a:rPr lang="cs-CZ" sz="3600" smtClean="0">
                <a:latin typeface="Arial" charset="0"/>
                <a:cs typeface="Arial" charset="0"/>
              </a:rPr>
              <a:t>lesů?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je to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prales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tvoří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rostlinné společenstvo lesa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patří do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mechového</a:t>
            </a:r>
            <a:r>
              <a:rPr lang="cs-CZ" sz="3600" smtClean="0">
                <a:latin typeface="Arial" charset="0"/>
                <a:cs typeface="Arial" charset="0"/>
              </a:rPr>
              <a:t> patra lesa?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patří do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bylinného patra</a:t>
            </a:r>
            <a:r>
              <a:rPr lang="cs-CZ" sz="3600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3600" smtClean="0">
                <a:latin typeface="Arial" charset="0"/>
                <a:cs typeface="Arial" charset="0"/>
              </a:rPr>
              <a:t>lesa?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patří do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keřového</a:t>
            </a:r>
            <a:r>
              <a:rPr lang="cs-CZ" sz="3600" smtClean="0">
                <a:latin typeface="Arial" charset="0"/>
                <a:cs typeface="Arial" charset="0"/>
              </a:rPr>
              <a:t> patra lesa?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Co patří do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stromového</a:t>
            </a:r>
            <a:r>
              <a:rPr lang="cs-CZ" sz="3600" b="1" smtClean="0">
                <a:latin typeface="Arial" charset="0"/>
                <a:cs typeface="Arial" charset="0"/>
              </a:rPr>
              <a:t> </a:t>
            </a:r>
            <a:r>
              <a:rPr lang="cs-CZ" sz="3600" smtClean="0">
                <a:latin typeface="Arial" charset="0"/>
                <a:cs typeface="Arial" charset="0"/>
              </a:rPr>
              <a:t>patra lesa?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Použité zdroje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http://upload.wikimedia.org/wikipedia/commons/thumb/5/54/Wood_Jizera_Mountains.JPG/220px-Wood_Jizera_Mountains.J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http://upload.wikimedia.org/wikipedia/commons/thumb/c/cc/Moos_5769.jpg/258px-Moos_5769.jpg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http://upload.wikimedia.org/wikipedia/commons/thumb/7/70/Xanthoria_parietina_%2806_03_31%29.jpg/220px-Xanthoria_parietina_%2806_03_31%29.jpg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http://upload.wikimedia.org/wikipedia/commons/thumb/b/bc/Lisaj-sa-Stare-planine4.jpg/220px-Lisaj-sa-Stare-planine4.jpg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http://upload.wikimedia.org/wikipedia/commons/thumb/9/9c/Rhizocarpon_geographicum01.jpg/220px-Rhizocarpon_geographicum01.jpg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http://upload.wikimedia.org/wikipedia/commons/thumb/7/7b/Podgrzybek.jpg/258px-Podgrzybek.jpg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http://upload.wikimedia.org/wikipedia/commons/thumb/6/62/Cantharellus.cibarius.-.lindsey.jpg/258px-Cantharellus.cibarius.-.lindsey.jpg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http://upload.wikimedia.org/wikipedia/commons/thumb/b/b1/Buchenwald_1.jpg/258px-Buchenwald_1.jpg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http://upload.wikimedia.org/wikipedia/commons/thumb/f/fe/Sorbus_aria0.jpg/258px-Sorbus_aria0.jpg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http://upload.wikimedia.org/wikipedia/commons/thumb/8/87/Borovice_lesn%C3%AD_u_Pecky.jpg/258px-Borovice_lesn%C3%AD_u_Pecky.jpg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http://upload.wikimedia.org/wikipedia/commons/thumb/b/b9/Picea_abies.JPG/258px-Picea_abies.JPG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http://upload.wikimedia.org/wikipedia/commons/thumb/0/0a/Abies_alba_Slovakia.jpg/200px-Abies_alba_Slovakia.jpg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4"/>
              </a:rPr>
              <a:t>http://upload.wikimedia.org/wikipedia/commons/thumb/c/cc/Larix_decidua_Winter.jpg/220px-Larix_decidua_Winter.jpg</a:t>
            </a:r>
            <a:endParaRPr lang="cs-CZ" sz="14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143000"/>
            <a:ext cx="8686800" cy="5500688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http://upload.wikimedia.org/wikipedia/commons/thumb/7/71/Amanita_phalloides.jpg/258px-Amanita_phalloides.jpg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http://upload.wikimedia.org/wikipedia/commons/thumb/4/4d/Dryopteris_filix-mas_001.jpg/270px-Dryopteris_filix-mas_001.jpg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http://upload.wikimedia.org/wikipedia/commons/thumb/9/9b/Equisetum_arvense_stem.jpg/225px-Equisetum_arvense_stem.jpg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http://upload.wikimedia.org/wikipedia/commons/thumb/9/96/Grass-JW.jpg/180px-Grass-JW.jpg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http://upload.wikimedia.org/wikipedia/commons/thumb/9/93/Solanum_nigrum.jpeg/258px-Solanum_nigrum.jpeg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http://upload.wikimedia.org/wikipedia/commons/thumb/b/ba/T_denudatum01.jpg/220px-T_denudatum01.jpg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http://upload.wikimedia.org/wikipedia/commons/thumb/8/88/Convallaria_majalis_l.jpg/258px-Convallaria_majalis_l.jpg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http://upload.wikimedia.org/wikipedia/commons/thumb/2/2a/A_Blume_33_020be_wp1.jpg/220px-A_Blume_33_020be_wp1.jpg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http://upload.wikimedia.org/wikipedia/commons/thumb/6/60/Corylus_avellana.jpg/258px-Corylus_avellana.jpg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http://upload.wikimedia.org/wikipedia/commons/thumb/7/7d/Malina.jpg/258px-Malina.jpg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http://upload.wikimedia.org/wikipedia/commons/thumb/d/d1/Blackberries_on_bush.jpg/258px-Blackberries_on_bush.jpg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http://upload.wikimedia.org/wikipedia/commons/thumb/d/d5/Cornus-sanguinea.JPG/258px-Cornus-sanguinea.JPG</a:t>
            </a:r>
            <a:endParaRPr lang="cs-CZ" sz="1400" smtClean="0"/>
          </a:p>
          <a:p>
            <a:pPr eaLnBrk="1" hangingPunct="1"/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142875" y="1143000"/>
            <a:ext cx="8686800" cy="4929188"/>
          </a:xfrm>
        </p:spPr>
        <p:txBody>
          <a:bodyPr/>
          <a:lstStyle/>
          <a:p>
            <a:pPr eaLnBrk="1" hangingPunct="1"/>
            <a:endParaRPr lang="cs-CZ" sz="1400" smtClean="0"/>
          </a:p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http://upload.wikimedia.org/wikipedia/commons/thumb/3/37/Elder_flowers%2C_Sambucus_nigra_-_geograph.org.uk_-_841561.jpg/258px-Elder_flowers%2C_Sambucus_nigra_-_geograph.org.uk_-_841561.jpg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http://upload.wikimedia.org/wikipedia/commons/thumb/5/5e/Betula_Pendula_at_Stockholm_University_2005-07-01.jpg/258px-Betula_Pendula_at_Stockholm_University_2005-07-01.jpg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http://upload.wikimedia.org/wikipedia/commons/thumb/8/89/Acer_pseudoplatanus%2801%29.jpg/258px-Acer_pseudoplatanus%2801%29.jpg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http://upload.wikimedia.org/wikipedia/commons/thumb/5/52/Tilia-cordata2.JPG/258px-Tilia-cordata2.JPG</a:t>
            </a: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177</TotalTime>
  <Words>233</Words>
  <Application>Microsoft Office PowerPoint</Application>
  <PresentationFormat>On-screen Show (4:3)</PresentationFormat>
  <Paragraphs>82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26</cp:revision>
  <dcterms:created xsi:type="dcterms:W3CDTF">2012-01-08T09:28:49Z</dcterms:created>
  <dcterms:modified xsi:type="dcterms:W3CDTF">2012-03-19T10:16:48Z</dcterms:modified>
</cp:coreProperties>
</file>