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70" r:id="rId3"/>
    <p:sldId id="256" r:id="rId4"/>
    <p:sldId id="257" r:id="rId5"/>
    <p:sldId id="258" r:id="rId6"/>
    <p:sldId id="260" r:id="rId7"/>
    <p:sldId id="261" r:id="rId8"/>
    <p:sldId id="263" r:id="rId9"/>
    <p:sldId id="262" r:id="rId10"/>
    <p:sldId id="264" r:id="rId11"/>
    <p:sldId id="265" r:id="rId12"/>
    <p:sldId id="268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9861F-A172-48C1-AAC2-3DBCB6C829B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CEB8DF-02C9-4F92-BE5B-A331A14A670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D8F15-8927-46A3-89C4-CB8EBC4CE53C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288D1-06D3-4755-B0D6-F524BF385E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467544" y="2130425"/>
            <a:ext cx="8136904" cy="1470025"/>
          </a:xfrm>
        </p:spPr>
        <p:txBody>
          <a:bodyPr rtlCol="0">
            <a:normAutofit fontScale="90000"/>
          </a:bodyPr>
          <a:lstStyle/>
          <a:p>
            <a:pPr algn="l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cs-CZ" sz="2700" dirty="0" smtClean="0"/>
              <a:t>Název: Finanční analýza - přehled finančních výsledků:ukazatele </a:t>
            </a:r>
            <a:br>
              <a:rPr lang="cs-CZ" sz="2700" dirty="0" smtClean="0"/>
            </a:br>
            <a:r>
              <a:rPr lang="cs-CZ" sz="2700" dirty="0" smtClean="0"/>
              <a:t>Autor:  Ing. Jan Štěpka</a:t>
            </a: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67545" y="3886200"/>
            <a:ext cx="7992244" cy="2234458"/>
          </a:xfrm>
        </p:spPr>
        <p:txBody>
          <a:bodyPr wrap="square" rtlCol="0">
            <a:spAutoFit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Název SŠ:		VOŠ, SPŠ automobilní a technická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Tem. oblast:		Účetnictví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Ročník:		             	Provoz a ekonomika dopravy – 3.ročník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Číslo projektu:		CZ.1.07/1.5.00/34.0504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/>
              <a:t>Datum vzniku:		</a:t>
            </a:r>
            <a:r>
              <a:rPr lang="cs-CZ" sz="2400" smtClean="0"/>
              <a:t> Září 2012</a:t>
            </a:r>
            <a:endParaRPr lang="cs-CZ" sz="2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Materiál poskytuje studentům přehled o nejdůležitějších ukazatelích finanční analýzy, včetně jejich výpočtu, způsobu interpretace a významu.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smtClean="0"/>
              <a:t>Prezentace vytvořena autorem.</a:t>
            </a:r>
            <a:endParaRPr lang="cs-CZ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Finanční analýza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>
          <a:xfrm>
            <a:off x="467544" y="1535113"/>
            <a:ext cx="8219257" cy="639762"/>
          </a:xfrm>
        </p:spPr>
        <p:txBody>
          <a:bodyPr/>
          <a:lstStyle/>
          <a:p>
            <a:pPr algn="ctr"/>
            <a:r>
              <a:rPr lang="cs-CZ" dirty="0" smtClean="0"/>
              <a:t>Přehled finančních výsledků: ukazatele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Finanční ukazatele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148064" y="2708920"/>
            <a:ext cx="3024336" cy="309634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508104" y="2996952"/>
            <a:ext cx="2448272" cy="369332"/>
          </a:xfrm>
          <a:prstGeom prst="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FINANČNÍ UKAZATELE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827584" y="2276872"/>
            <a:ext cx="3240360" cy="57606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VÝPOČET UKAZATELŮ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Šipka dolů 25"/>
          <p:cNvSpPr/>
          <p:nvPr/>
        </p:nvSpPr>
        <p:spPr>
          <a:xfrm>
            <a:off x="1979712" y="3068960"/>
            <a:ext cx="864096" cy="936104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899592" y="4653136"/>
            <a:ext cx="3096344" cy="122413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971600" y="4653136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Vzájemné porovnávání agregovaných veličin </a:t>
            </a:r>
            <a:br>
              <a:rPr lang="cs-CZ" dirty="0" smtClean="0"/>
            </a:br>
            <a:r>
              <a:rPr lang="cs-CZ" dirty="0" smtClean="0"/>
              <a:t>Cíl:  zobrazení výsledků společnosti</a:t>
            </a:r>
            <a:endParaRPr lang="cs-CZ" dirty="0"/>
          </a:p>
        </p:txBody>
      </p:sp>
      <p:cxnSp>
        <p:nvCxnSpPr>
          <p:cNvPr id="34" name="Přímá spojovací čára 33"/>
          <p:cNvCxnSpPr/>
          <p:nvPr/>
        </p:nvCxnSpPr>
        <p:spPr>
          <a:xfrm>
            <a:off x="5724128" y="3933056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čára 34"/>
          <p:cNvCxnSpPr/>
          <p:nvPr/>
        </p:nvCxnSpPr>
        <p:spPr>
          <a:xfrm>
            <a:off x="5724128" y="4077072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ovací čára 35"/>
          <p:cNvCxnSpPr/>
          <p:nvPr/>
        </p:nvCxnSpPr>
        <p:spPr>
          <a:xfrm>
            <a:off x="5724128" y="4221088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ovací čára 36"/>
          <p:cNvCxnSpPr/>
          <p:nvPr/>
        </p:nvCxnSpPr>
        <p:spPr>
          <a:xfrm>
            <a:off x="5724128" y="4509120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5724128" y="4653136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>
                <a:cs typeface="Times New Roman" pitchFamily="18" charset="0"/>
              </a:rPr>
              <a:t>Přehled finančních výkazů: ukazatele</a:t>
            </a:r>
            <a:endParaRPr lang="cs-CZ" sz="3600" dirty="0">
              <a:cs typeface="Times New Roman" pitchFamily="18" charset="0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Jeden ukazatel sám o sobě není významný </a:t>
            </a:r>
          </a:p>
          <a:p>
            <a:r>
              <a:rPr lang="cs-CZ" sz="2400" dirty="0" smtClean="0"/>
              <a:t>Pro vhodnou finanční analýzu se musí pochopit vzájemný vztah mezi různými ukazateli</a:t>
            </a:r>
          </a:p>
          <a:p>
            <a:r>
              <a:rPr lang="cs-CZ" sz="2400" dirty="0" smtClean="0"/>
              <a:t>Účinnost a pochopení ukazatelů vyplývá z přesnosti finančních výkazů a jejich rekvalifikace</a:t>
            </a:r>
            <a:endParaRPr lang="cs-CZ" sz="2400" dirty="0"/>
          </a:p>
          <a:p>
            <a:r>
              <a:rPr lang="cs-CZ" sz="2400" dirty="0" smtClean="0"/>
              <a:t>Metoda výpočtu ukazatelů musí být konzistentní  z jednoho účetního období do druhého</a:t>
            </a:r>
          </a:p>
          <a:p>
            <a:r>
              <a:rPr lang="cs-CZ" sz="2400" dirty="0" smtClean="0"/>
              <a:t>Ukazatele dávají náznak; neurčují pravidla</a:t>
            </a:r>
          </a:p>
          <a:p>
            <a:r>
              <a:rPr lang="cs-CZ" sz="2400" dirty="0" smtClean="0"/>
              <a:t>Dopad navrhované transakce na potřeby finančních ukazatelů je třeba vzít v úvahu</a:t>
            </a:r>
            <a:endParaRPr lang="cs-CZ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finanční ukazatele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628800"/>
            <a:ext cx="4041775" cy="4497363"/>
          </a:xfrm>
        </p:spPr>
        <p:txBody>
          <a:bodyPr>
            <a:normAutofit/>
          </a:bodyPr>
          <a:lstStyle/>
          <a:p>
            <a:r>
              <a:rPr lang="cs-CZ" sz="1600" b="1" dirty="0" err="1" smtClean="0"/>
              <a:t>Equito</a:t>
            </a:r>
            <a:r>
              <a:rPr lang="cs-CZ" sz="1600" b="1" dirty="0" smtClean="0"/>
              <a:t> ratio</a:t>
            </a:r>
          </a:p>
          <a:p>
            <a:r>
              <a:rPr lang="cs-CZ" sz="1600" b="1" dirty="0" smtClean="0"/>
              <a:t>Čistý finanční dluh</a:t>
            </a:r>
          </a:p>
          <a:p>
            <a:r>
              <a:rPr lang="cs-CZ" sz="1600" b="1" dirty="0" smtClean="0"/>
              <a:t>Čistý finanční dluh/EBITDA</a:t>
            </a:r>
          </a:p>
          <a:p>
            <a:r>
              <a:rPr lang="cs-CZ" sz="1600" b="1" dirty="0" smtClean="0"/>
              <a:t>Úrokové krytá</a:t>
            </a:r>
          </a:p>
          <a:p>
            <a:r>
              <a:rPr lang="cs-CZ" sz="1600" b="1" dirty="0" smtClean="0"/>
              <a:t>Celkové </a:t>
            </a:r>
            <a:r>
              <a:rPr lang="cs-CZ" sz="1600" b="1" dirty="0" err="1" smtClean="0"/>
              <a:t>strukturové</a:t>
            </a:r>
            <a:r>
              <a:rPr lang="cs-CZ" sz="1600" b="1" dirty="0" smtClean="0"/>
              <a:t> rozpětí</a:t>
            </a:r>
          </a:p>
          <a:p>
            <a:r>
              <a:rPr lang="cs-CZ" sz="1600" b="1" dirty="0" smtClean="0"/>
              <a:t>Krytí investičního majetku</a:t>
            </a:r>
          </a:p>
          <a:p>
            <a:endParaRPr lang="cs-CZ" sz="1600" b="1" dirty="0"/>
          </a:p>
          <a:p>
            <a:r>
              <a:rPr lang="cs-CZ" sz="1600" b="1" dirty="0" err="1" smtClean="0"/>
              <a:t>Current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liquidity</a:t>
            </a:r>
            <a:r>
              <a:rPr lang="cs-CZ" sz="1600" b="1" dirty="0" smtClean="0"/>
              <a:t> (</a:t>
            </a:r>
            <a:r>
              <a:rPr lang="cs-CZ" sz="1600" b="1" dirty="0" err="1" smtClean="0"/>
              <a:t>acid</a:t>
            </a:r>
            <a:r>
              <a:rPr lang="cs-CZ" sz="1600" b="1" dirty="0" smtClean="0"/>
              <a:t> test)</a:t>
            </a:r>
          </a:p>
          <a:p>
            <a:r>
              <a:rPr lang="cs-CZ" sz="1600" b="1" dirty="0" err="1" smtClean="0"/>
              <a:t>Quick</a:t>
            </a:r>
            <a:r>
              <a:rPr lang="cs-CZ" sz="1600" b="1" dirty="0" smtClean="0"/>
              <a:t> </a:t>
            </a:r>
            <a:r>
              <a:rPr lang="cs-CZ" sz="1600" b="1" dirty="0" err="1" smtClean="0"/>
              <a:t>liquidity</a:t>
            </a:r>
            <a:r>
              <a:rPr lang="cs-CZ" sz="1600" b="1" dirty="0" smtClean="0"/>
              <a:t> (</a:t>
            </a:r>
            <a:r>
              <a:rPr lang="cs-CZ" sz="1600" b="1" dirty="0" err="1" smtClean="0"/>
              <a:t>quick</a:t>
            </a:r>
            <a:r>
              <a:rPr lang="cs-CZ" sz="1600" b="1" dirty="0" smtClean="0"/>
              <a:t> test)</a:t>
            </a:r>
          </a:p>
          <a:p>
            <a:r>
              <a:rPr lang="cs-CZ" sz="1600" b="1" dirty="0" smtClean="0"/>
              <a:t>Doba splatnosti závazků</a:t>
            </a:r>
          </a:p>
          <a:p>
            <a:r>
              <a:rPr lang="cs-CZ" sz="1600" b="1" dirty="0" smtClean="0"/>
              <a:t>Doba obratu zásob</a:t>
            </a:r>
          </a:p>
          <a:p>
            <a:endParaRPr lang="cs-CZ" sz="1600" b="1" dirty="0" smtClean="0"/>
          </a:p>
          <a:p>
            <a:r>
              <a:rPr lang="cs-CZ" sz="1600" b="1" dirty="0" smtClean="0"/>
              <a:t>Rentabilita aktiv (ROA)</a:t>
            </a:r>
          </a:p>
          <a:p>
            <a:r>
              <a:rPr lang="cs-CZ" sz="1600" b="1" dirty="0" smtClean="0"/>
              <a:t>Rentabilita Vlastního Kapitálu (ROE)</a:t>
            </a:r>
            <a:endParaRPr lang="cs-CZ" sz="1600" b="1" dirty="0"/>
          </a:p>
        </p:txBody>
      </p:sp>
      <p:sp>
        <p:nvSpPr>
          <p:cNvPr id="8" name="Pětiúhelník 7"/>
          <p:cNvSpPr/>
          <p:nvPr/>
        </p:nvSpPr>
        <p:spPr>
          <a:xfrm>
            <a:off x="1475656" y="2132856"/>
            <a:ext cx="2520280" cy="79208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úhelník 8"/>
          <p:cNvSpPr/>
          <p:nvPr/>
        </p:nvSpPr>
        <p:spPr>
          <a:xfrm>
            <a:off x="1475656" y="3933056"/>
            <a:ext cx="2520280" cy="79208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2204864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Ukazatele týkající se VK a zadluženosti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400506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Ukazatele týkající se oběžných aktiv</a:t>
            </a:r>
            <a:endParaRPr lang="cs-CZ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1475656" y="5085184"/>
            <a:ext cx="2520280" cy="792088"/>
            <a:chOff x="1475656" y="4941168"/>
            <a:chExt cx="2520280" cy="792088"/>
          </a:xfrm>
        </p:grpSpPr>
        <p:sp>
          <p:nvSpPr>
            <p:cNvPr id="10" name="Pětiúhelník 9"/>
            <p:cNvSpPr/>
            <p:nvPr/>
          </p:nvSpPr>
          <p:spPr>
            <a:xfrm>
              <a:off x="1475656" y="4941168"/>
              <a:ext cx="2520280" cy="792088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475656" y="5013176"/>
              <a:ext cx="23762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Ukazatele týkající se ziskovosti a efektivnosti</a:t>
              </a:r>
              <a:endParaRPr lang="cs-CZ" dirty="0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ZÍSKANÝCH INFORMACÍ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1484784"/>
            <a:ext cx="187220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u="sng" dirty="0" smtClean="0"/>
              <a:t>Ukazatel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Celková čistá      hodnota(TNW)</a:t>
            </a:r>
          </a:p>
          <a:p>
            <a:pPr>
              <a:buFont typeface="Wingdings" pitchFamily="2" charset="2"/>
              <a:buChar char="§"/>
            </a:pPr>
            <a:endParaRPr lang="cs-CZ" sz="1600" dirty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err="1" smtClean="0"/>
              <a:t>Equity</a:t>
            </a:r>
            <a:r>
              <a:rPr lang="cs-CZ" sz="1600" dirty="0" smtClean="0"/>
              <a:t> ratio</a:t>
            </a:r>
            <a:br>
              <a:rPr lang="cs-CZ" sz="1600" dirty="0" smtClean="0"/>
            </a:br>
            <a:r>
              <a:rPr lang="cs-CZ" sz="1600" dirty="0" smtClean="0"/>
              <a:t>koeficient samofinancování</a:t>
            </a:r>
          </a:p>
          <a:p>
            <a:pPr>
              <a:buFont typeface="Wingdings" pitchFamily="2" charset="2"/>
              <a:buChar char="§"/>
            </a:pPr>
            <a:endParaRPr lang="cs-CZ" sz="1600" dirty="0"/>
          </a:p>
          <a:p>
            <a:pPr>
              <a:buFont typeface="Wingdings" pitchFamily="2" charset="2"/>
              <a:buChar char="§"/>
            </a:pPr>
            <a:endParaRPr lang="cs-CZ" sz="1600" dirty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r>
              <a:rPr lang="cs-CZ" sz="1600" dirty="0" smtClean="0"/>
              <a:t>Čistý finanční dluh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1484784"/>
            <a:ext cx="201622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u="sng" dirty="0" smtClean="0"/>
              <a:t>Stručná definice</a:t>
            </a:r>
          </a:p>
          <a:p>
            <a:pPr algn="ctr"/>
            <a:r>
              <a:rPr lang="cs-CZ" sz="1600" dirty="0" smtClean="0"/>
              <a:t>Vlastní jmění minus nehmotný investiční majetek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r>
              <a:rPr lang="cs-CZ" sz="1600" u="sng" dirty="0" smtClean="0"/>
              <a:t>             TNW_______</a:t>
            </a:r>
          </a:p>
          <a:p>
            <a:pPr algn="ctr"/>
            <a:r>
              <a:rPr lang="cs-CZ" sz="1600" dirty="0" smtClean="0"/>
              <a:t>Aktiva celkem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r>
              <a:rPr lang="cs-CZ" sz="1600" dirty="0" smtClean="0"/>
              <a:t>(krátkodobé a dlouhodobé finanční závazky minus</a:t>
            </a:r>
          </a:p>
          <a:p>
            <a:pPr algn="ctr"/>
            <a:r>
              <a:rPr lang="cs-CZ" sz="1600" dirty="0" smtClean="0"/>
              <a:t>hotovost a hotovostní ekvivalenty)</a:t>
            </a:r>
          </a:p>
          <a:p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1484784"/>
            <a:ext cx="23762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u="sng" dirty="0" smtClean="0"/>
              <a:t>Význam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úroveň prostředků vlastníka vložených do podnikání upravenou o nehmotná aktiva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rozsah, v jakém společnost používá své vlastní prostředky k financování svých operací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úroveň závislosti na třetích stranách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úroveň zadlužení společnosti</a:t>
            </a:r>
          </a:p>
          <a:p>
            <a:endParaRPr lang="cs-CZ" u="sng" dirty="0" smtClean="0"/>
          </a:p>
          <a:p>
            <a:endParaRPr lang="cs-CZ" u="sng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1484784"/>
            <a:ext cx="21602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u="sng" dirty="0" smtClean="0"/>
              <a:t>Klíč k výkladu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Pokud jsou nehmotná aktiva významná, pak je nutná další analýza jejich hodnoty</a:t>
            </a:r>
            <a:br>
              <a:rPr lang="cs-CZ" sz="1600" dirty="0" smtClean="0"/>
            </a:b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Preferuje se vysoký poměr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Nízký poměr může naznačovat velkou závislost na třetích stranách a může signalizovat problémy s finanční solventností</a:t>
            </a:r>
            <a:br>
              <a:rPr lang="cs-CZ" sz="1600" dirty="0" smtClean="0"/>
            </a:b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Preferuje se nízká hodnota, ačkoliv samozřejmě hodnota závisí na typu společnosti</a:t>
            </a:r>
            <a:endParaRPr lang="cs-CZ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ZÍSKANÝCH INFORMACÍ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1484784"/>
            <a:ext cx="16561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Ukazatel</a:t>
            </a:r>
          </a:p>
          <a:p>
            <a:pPr>
              <a:buFont typeface="Wingdings" pitchFamily="2" charset="2"/>
              <a:buChar char="§"/>
            </a:pPr>
            <a:r>
              <a:rPr lang="cs-CZ" sz="1600" b="1" dirty="0" smtClean="0"/>
              <a:t>EBIT</a:t>
            </a:r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r>
              <a:rPr lang="cs-CZ" sz="1600" b="1" dirty="0" smtClean="0"/>
              <a:t>Úrokové krytí</a:t>
            </a:r>
            <a:endParaRPr lang="cs-CZ" sz="1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1484784"/>
            <a:ext cx="22322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Stručná definice</a:t>
            </a:r>
          </a:p>
          <a:p>
            <a:r>
              <a:rPr lang="cs-CZ" sz="1600" dirty="0" smtClean="0"/>
              <a:t>Výsledek hospodaření před úroky  a daněmi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ctr"/>
            <a:r>
              <a:rPr lang="cs-CZ" sz="1600" u="sng" dirty="0" smtClean="0"/>
              <a:t>                  EBIT</a:t>
            </a:r>
            <a:r>
              <a:rPr lang="cs-CZ" sz="1600" dirty="0" smtClean="0"/>
              <a:t>________</a:t>
            </a:r>
          </a:p>
          <a:p>
            <a:r>
              <a:rPr lang="cs-CZ" sz="1600" dirty="0" smtClean="0"/>
              <a:t>Zaplacené úroky a další finanční poplatky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9932" y="1472582"/>
            <a:ext cx="223224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u="sng" dirty="0" smtClean="0"/>
              <a:t>Význam </a:t>
            </a:r>
            <a:endParaRPr lang="cs-CZ" sz="1600" b="1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Hrubý provozní(běžný) příjem po odpočtu odpisů, amortizace a oprávek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Představuje bohatství vytvořené společností po vzniku externích nákladů a interních výrobních nákladů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to schopnost společnosti krýt své úrokové výdaje a další finanční poplatky provozním ziskem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36196" y="1466195"/>
            <a:ext cx="24122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Klíč k interpretaci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Pozitivní hodnota se považuje za znak ziskovosti 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Negativní hodnota může signalizovat neschopnost kontrolovat provozní náklady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Negativní EBIT kontra pozitivní EBITDA může znamenat vysoké odpisy v důsledku vysoké úrovně investičního majetku nebo plánovaného snížení hodnoty majetku 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Vysoký poměr ukazuje na schopnost společnosti platit finanční závazky a tím její dobrou finanční situaci.</a:t>
            </a:r>
            <a:endParaRPr lang="cs-CZ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ZÍSKANÝCH INFORMACÍ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524" y="1556792"/>
            <a:ext cx="1764196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Ukazatel</a:t>
            </a:r>
          </a:p>
          <a:p>
            <a:pPr>
              <a:buFont typeface="Wingdings" pitchFamily="2" charset="2"/>
              <a:buChar char="§"/>
            </a:pPr>
            <a:r>
              <a:rPr lang="cs-CZ" sz="1700" b="1" dirty="0" smtClean="0"/>
              <a:t>Běžná likvidace</a:t>
            </a:r>
          </a:p>
          <a:p>
            <a:r>
              <a:rPr lang="cs-CZ" sz="1600" dirty="0" err="1" smtClean="0"/>
              <a:t>Current</a:t>
            </a:r>
            <a:r>
              <a:rPr lang="cs-CZ" sz="1600" dirty="0" smtClean="0"/>
              <a:t> </a:t>
            </a:r>
            <a:r>
              <a:rPr lang="cs-CZ" sz="1600" dirty="0" err="1" smtClean="0"/>
              <a:t>liquidity</a:t>
            </a: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sz="1700" b="1" dirty="0" smtClean="0"/>
              <a:t>Pohotová           likvidita</a:t>
            </a:r>
          </a:p>
          <a:p>
            <a:r>
              <a:rPr lang="cs-CZ" dirty="0" err="1" smtClean="0"/>
              <a:t>Quick</a:t>
            </a:r>
            <a:r>
              <a:rPr lang="cs-CZ" dirty="0" smtClean="0"/>
              <a:t> </a:t>
            </a:r>
            <a:r>
              <a:rPr lang="cs-CZ" dirty="0" err="1" smtClean="0"/>
              <a:t>Liquidity</a:t>
            </a:r>
            <a:endParaRPr lang="cs-CZ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1871700" y="1556792"/>
            <a:ext cx="23402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u="sng" dirty="0" smtClean="0"/>
              <a:t>Stručná definice</a:t>
            </a:r>
          </a:p>
          <a:p>
            <a:pPr algn="ctr"/>
            <a:r>
              <a:rPr lang="cs-CZ" dirty="0" smtClean="0"/>
              <a:t>Oběžná aktiva</a:t>
            </a:r>
          </a:p>
          <a:p>
            <a:pPr algn="ctr"/>
            <a:r>
              <a:rPr lang="cs-CZ" dirty="0" smtClean="0"/>
              <a:t>Krátkodobé závazky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u="sng" dirty="0" smtClean="0"/>
              <a:t>(Oběžná aktiva-zásoby)</a:t>
            </a:r>
          </a:p>
          <a:p>
            <a:pPr algn="ctr"/>
            <a:r>
              <a:rPr lang="cs-CZ" dirty="0" smtClean="0"/>
              <a:t>(Krátkodobé závazky-zálohy od odběratelů)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355976" y="1556792"/>
            <a:ext cx="20162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u="sng" dirty="0" smtClean="0"/>
              <a:t>Význam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Měří schopnost společnosti splnit své krátkodobé závazky oběžnými aktivy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Vyjadřuje schopnost splnit krátkodobé závazky pouze prodejnými aktivy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35688" y="1556792"/>
            <a:ext cx="280831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/>
              <a:t>Klíč k interpretaci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Vysoký ukazatel je výhodou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Příliš vysoký ukazatel však může naznačovat špatné řízení oběžných aktiv (zásoby,pohledávky)</a:t>
            </a:r>
          </a:p>
          <a:p>
            <a:endParaRPr lang="cs-CZ" dirty="0" smtClean="0"/>
          </a:p>
          <a:p>
            <a:endParaRPr lang="cs-CZ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Vysoký ukazatel je dobrým znakem krátkodobé likvidity.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Je  důležité analyzovat dopad použité metody ocenění zásob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ZÍSKANÝCH INFORMACÍ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700808"/>
            <a:ext cx="1440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Ukazatel</a:t>
            </a:r>
          </a:p>
          <a:p>
            <a:pPr>
              <a:buFont typeface="Wingdings" pitchFamily="2" charset="2"/>
              <a:buChar char="§"/>
            </a:pPr>
            <a:r>
              <a:rPr lang="cs-CZ" sz="1600" b="1" dirty="0" smtClean="0"/>
              <a:t>Doba inkasa pohledávek</a:t>
            </a:r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endParaRPr lang="cs-CZ" sz="1600" dirty="0" smtClean="0"/>
          </a:p>
          <a:p>
            <a:pPr>
              <a:buFont typeface="Wingdings" pitchFamily="2" charset="2"/>
              <a:buChar char="§"/>
            </a:pPr>
            <a:r>
              <a:rPr lang="cs-CZ" sz="1600" b="1" dirty="0" smtClean="0"/>
              <a:t>Doba splatnosti závazků</a:t>
            </a:r>
            <a:endParaRPr lang="cs-CZ" sz="1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1700808"/>
            <a:ext cx="18722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Stručná definice</a:t>
            </a:r>
          </a:p>
          <a:p>
            <a:pPr algn="ctr"/>
            <a:r>
              <a:rPr lang="cs-CZ" sz="1600" dirty="0" smtClean="0"/>
              <a:t>Krátko a dlouho pohledávky</a:t>
            </a:r>
          </a:p>
          <a:p>
            <a:pPr algn="ctr"/>
            <a:r>
              <a:rPr lang="cs-CZ" sz="1600" dirty="0" smtClean="0"/>
              <a:t>Tržby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ctr"/>
            <a:r>
              <a:rPr lang="cs-CZ" sz="1600" dirty="0" smtClean="0"/>
              <a:t>Krátko a dl.závazky</a:t>
            </a:r>
          </a:p>
          <a:p>
            <a:pPr algn="ctr"/>
            <a:r>
              <a:rPr lang="cs-CZ" sz="1600" dirty="0" smtClean="0"/>
              <a:t>(náklady na materiál + hodnota zboží a prodaného materiálu + náklady na najeté služby)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247964" y="1700808"/>
            <a:ext cx="147616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Význam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průměrný počet dní splatnosti pohledávek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Průměrný počet dní splatnosti závazků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96136" y="1700808"/>
            <a:ext cx="295232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Klíč k interpretaci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Vysoký nárůst může znamenat zhoršení úvěrové schopnosti klienta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Implikace: vyšší odtok hotovosti nebo potenciální odpisy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„Vysoký“ může signalizovat závislost financování na dodavatelích, ale může také znamenat finanční problémy, nebo že  se spolčenosti těší dobrému obchodnímu kreditu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„Nízký“ znamená, že firma nevyužívá implicitní financování svých operací dodavateli, což znamená vyšší hotovosti odtok</a:t>
            </a:r>
            <a:endParaRPr lang="cs-CZ" sz="1600" dirty="0"/>
          </a:p>
        </p:txBody>
      </p:sp>
      <p:cxnSp>
        <p:nvCxnSpPr>
          <p:cNvPr id="27" name="Přímá spojovací čára 26"/>
          <p:cNvCxnSpPr/>
          <p:nvPr/>
        </p:nvCxnSpPr>
        <p:spPr>
          <a:xfrm>
            <a:off x="1475656" y="42210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475656" y="2492896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3203848" y="2348880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X 360</a:t>
            </a:r>
            <a:endParaRPr lang="cs-CZ" sz="1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275856" y="4005064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X 360</a:t>
            </a:r>
            <a:endParaRPr lang="cs-CZ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ZÍSKANÝCH INFORMACÍ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5556" y="1916832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Ukazatel</a:t>
            </a:r>
          </a:p>
          <a:p>
            <a:endParaRPr lang="cs-CZ" b="1" u="sng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b="1" dirty="0" smtClean="0"/>
              <a:t>Doba obratu zásob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31740" y="1916832"/>
            <a:ext cx="1872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Stručná definice</a:t>
            </a:r>
          </a:p>
          <a:p>
            <a:endParaRPr lang="cs-CZ" b="1" u="sng" dirty="0" smtClean="0"/>
          </a:p>
          <a:p>
            <a:pPr algn="ctr"/>
            <a:r>
              <a:rPr lang="cs-CZ" dirty="0" smtClean="0"/>
              <a:t>(zásoby- zálohy dodavatelům)</a:t>
            </a:r>
          </a:p>
          <a:p>
            <a:pPr algn="ctr"/>
            <a:r>
              <a:rPr lang="cs-CZ" dirty="0" smtClean="0"/>
              <a:t>Tržby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08004" y="1916832"/>
            <a:ext cx="16921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Význam</a:t>
            </a:r>
          </a:p>
          <a:p>
            <a:endParaRPr lang="cs-CZ" b="1" u="sng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Průměrná doba, kterou zásoby stráví ve společnosti před prodejem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88224" y="1916832"/>
            <a:ext cx="23762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Klíč k interpretaci</a:t>
            </a:r>
          </a:p>
          <a:p>
            <a:endParaRPr lang="cs-CZ" b="1" u="sng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Vysoký obrat je vítán, naznačuje efektivní využití hotovosti. Avšak nárůst v obratu můžeme znamenat ztrátu prodejů.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dirty="0" smtClean="0"/>
              <a:t>Nízký obrat může signalizovat hotovost vázanou na zásoby a také pravděpodobně snížení hodnoty zásob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2888940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X 360</a:t>
            </a:r>
            <a:endParaRPr lang="cs-CZ" sz="1600" dirty="0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2339752" y="3068960"/>
            <a:ext cx="1332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ZÍSKANÝCH INFORMACÍ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1700808"/>
            <a:ext cx="172819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Ukazatel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b="1" dirty="0" smtClean="0"/>
              <a:t>Rentabilita aktiv (ROA) </a:t>
            </a:r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>
              <a:buFont typeface="Wingdings" pitchFamily="2" charset="2"/>
              <a:buChar char="§"/>
            </a:pPr>
            <a:endParaRPr lang="cs-CZ" sz="1600" b="1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b="1" dirty="0" smtClean="0"/>
              <a:t>Rentabilita VK (ROA)</a:t>
            </a:r>
            <a:endParaRPr lang="cs-CZ" sz="1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1700808"/>
            <a:ext cx="18002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Stručná definice</a:t>
            </a:r>
          </a:p>
          <a:p>
            <a:pPr algn="ctr"/>
            <a:r>
              <a:rPr lang="cs-CZ" sz="1600" dirty="0" smtClean="0"/>
              <a:t>(EBIT + finanční výsledek</a:t>
            </a:r>
          </a:p>
          <a:p>
            <a:pPr algn="ctr"/>
            <a:r>
              <a:rPr lang="cs-CZ" sz="1600" dirty="0" smtClean="0"/>
              <a:t>Celková aktiva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ctr"/>
            <a:r>
              <a:rPr lang="cs-CZ" sz="1600" dirty="0" smtClean="0"/>
              <a:t>HV po zdanění</a:t>
            </a:r>
          </a:p>
          <a:p>
            <a:pPr algn="ctr"/>
            <a:r>
              <a:rPr lang="cs-CZ" sz="1600" dirty="0" smtClean="0"/>
              <a:t>VK</a:t>
            </a:r>
          </a:p>
          <a:p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1700808"/>
            <a:ext cx="21602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Význam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Měří schopnost společnosti generovat výnosy z běžných a finančních operací a úroveň efektivnosti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Ukazatel čistých výdělků k vlastnímu kapitálu akcionářů 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Ukazuje efektivnost společnosti při použití vlastního kapitálu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372200" y="1700808"/>
            <a:ext cx="244827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u="sng" dirty="0" smtClean="0"/>
              <a:t>Klíč i interpretaci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Vysoká ROA je vítána neboť naznačuje vysokou efektivnost operací společnosti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Závisí na činnosti: např. průmyslová společnost může mít nízkou ROA  díky vysoké úrovni aktiv, ale to nemusí nutně znamenat neefektivnost</a:t>
            </a:r>
          </a:p>
          <a:p>
            <a:pPr marL="88900" indent="-88900">
              <a:buFont typeface="Wingdings" pitchFamily="2" charset="2"/>
              <a:buChar char="§"/>
            </a:pPr>
            <a:endParaRPr lang="cs-CZ" sz="1600" dirty="0" smtClean="0"/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Celkové měření efektivnosti společnosti, tím i schopnosti jejího vrcholového vedení</a:t>
            </a:r>
          </a:p>
          <a:p>
            <a:pPr marL="88900" indent="-88900">
              <a:buFont typeface="Wingdings" pitchFamily="2" charset="2"/>
              <a:buChar char="§"/>
            </a:pPr>
            <a:r>
              <a:rPr lang="cs-CZ" sz="1600" dirty="0" smtClean="0"/>
              <a:t>Je ovlivněno mimořádnými a finančními položkami</a:t>
            </a:r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2267744" y="2456892"/>
            <a:ext cx="15481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2483768" y="4941168"/>
            <a:ext cx="12241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Analýza cash </a:t>
            </a:r>
            <a:r>
              <a:rPr lang="cs-CZ" dirty="0" err="1" smtClean="0"/>
              <a:t>flow</a:t>
            </a:r>
            <a:r>
              <a:rPr lang="cs-CZ" dirty="0" smtClean="0"/>
              <a:t>- hlavní cíle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1799692" y="1916832"/>
            <a:ext cx="5256584" cy="34923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dirty="0" smtClean="0"/>
              <a:t>     Hlavním cílem je zhodnotit schopnost společnosti vytvořit cash </a:t>
            </a:r>
            <a:r>
              <a:rPr lang="cs-CZ" dirty="0" err="1" smtClean="0"/>
              <a:t>flow</a:t>
            </a:r>
            <a:r>
              <a:rPr lang="cs-CZ" dirty="0" smtClean="0"/>
              <a:t> ke splácení:</a:t>
            </a:r>
          </a:p>
          <a:p>
            <a:r>
              <a:rPr lang="cs-CZ" dirty="0" smtClean="0"/>
              <a:t>Závazků</a:t>
            </a:r>
          </a:p>
          <a:p>
            <a:r>
              <a:rPr lang="cs-CZ" dirty="0" smtClean="0"/>
              <a:t>Dividendy, podílů na zisku</a:t>
            </a:r>
          </a:p>
          <a:p>
            <a:r>
              <a:rPr lang="cs-CZ" dirty="0" smtClean="0"/>
              <a:t>Při zachování dlouhodobých aktiv a pasiv, finanční a ekonomické rovnováhy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431540" y="5085184"/>
            <a:ext cx="424847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431540" y="3284984"/>
            <a:ext cx="4248472" cy="147616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31540" y="1736812"/>
            <a:ext cx="4248472" cy="7920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Analýza cash </a:t>
            </a:r>
            <a:r>
              <a:rPr lang="cs-CZ" dirty="0" err="1" smtClean="0"/>
              <a:t>flow</a:t>
            </a:r>
            <a:r>
              <a:rPr lang="cs-CZ" dirty="0" smtClean="0"/>
              <a:t>- logická cesta vývoje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1907540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Zisk/ztráta (upraveno o nepeněžní operace)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3284984"/>
            <a:ext cx="36724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Změny v pracovním kapitálu</a:t>
            </a:r>
          </a:p>
          <a:p>
            <a:pPr>
              <a:buFontTx/>
              <a:buChar char="-"/>
            </a:pPr>
            <a:r>
              <a:rPr lang="cs-CZ" dirty="0" smtClean="0"/>
              <a:t> Zásoby</a:t>
            </a:r>
          </a:p>
          <a:p>
            <a:pPr>
              <a:buFontTx/>
              <a:buChar char="-"/>
            </a:pPr>
            <a:r>
              <a:rPr lang="cs-CZ" dirty="0" smtClean="0"/>
              <a:t> Pohledávky</a:t>
            </a:r>
          </a:p>
          <a:p>
            <a:pPr>
              <a:buFontTx/>
              <a:buChar char="-"/>
            </a:pPr>
            <a:r>
              <a:rPr lang="cs-CZ" dirty="0" smtClean="0"/>
              <a:t> Závazky</a:t>
            </a:r>
          </a:p>
          <a:p>
            <a:pPr>
              <a:buFontTx/>
              <a:buChar char="-"/>
            </a:pPr>
            <a:r>
              <a:rPr lang="cs-CZ" dirty="0" smtClean="0"/>
              <a:t>…………..</a:t>
            </a:r>
          </a:p>
          <a:p>
            <a:pPr>
              <a:buFontTx/>
              <a:buChar char="-"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5265204"/>
            <a:ext cx="12906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Výsledek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28084" y="1628800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Představuje „peněžní výsledek“ roku, hospodářský výsledek roku očištěný od položek nepeněžního charakteru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28084" y="3283820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Představuje peněžní vtoky/odtoky pocházející ze změny stavu oběžných aktiv a krátkodobých závazků (s výjimkou finančních) (řízení pracovního kapitálu)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28084" y="4964975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Představuje peněžní zdroje dostupné společnosti ke splácení finančních investic,finančních závazů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aoblený obdélník 17"/>
          <p:cNvSpPr/>
          <p:nvPr/>
        </p:nvSpPr>
        <p:spPr>
          <a:xfrm>
            <a:off x="431540" y="5157192"/>
            <a:ext cx="4248472" cy="104411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431540" y="3789040"/>
            <a:ext cx="4248472" cy="7560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431540" y="2888940"/>
            <a:ext cx="4248472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431540" y="1664804"/>
            <a:ext cx="4248472" cy="86409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Analýza cash </a:t>
            </a:r>
            <a:r>
              <a:rPr lang="cs-CZ" dirty="0" err="1" smtClean="0"/>
              <a:t>flow</a:t>
            </a:r>
            <a:r>
              <a:rPr lang="cs-CZ" dirty="0" smtClean="0"/>
              <a:t>-logická cesta vývoje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1772816"/>
            <a:ext cx="38884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Změny hmotných a nehmotných aktiv</a:t>
            </a:r>
          </a:p>
          <a:p>
            <a:pPr algn="ctr"/>
            <a:r>
              <a:rPr lang="cs-CZ" sz="1600" dirty="0" smtClean="0"/>
              <a:t>Změny „finančních investic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15616" y="2960948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Čistá finanční bilance</a:t>
            </a:r>
            <a:endParaRPr lang="cs-CZ" sz="1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63588" y="3861048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Změny vlastního jmění</a:t>
            </a:r>
          </a:p>
          <a:p>
            <a:pPr algn="ctr"/>
            <a:r>
              <a:rPr lang="cs-CZ" sz="1600" dirty="0" smtClean="0"/>
              <a:t>Změny dlouhodobých závazků</a:t>
            </a:r>
            <a:endParaRPr lang="cs-CZ" sz="1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223628" y="5373216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Čistá krátkodobá finanční bilance</a:t>
            </a:r>
            <a:endParaRPr lang="cs-CZ" sz="1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64088" y="1556792"/>
            <a:ext cx="34563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Ukazuje potřebu finančních zdrojů nebo naopak dostupnost z finančních investic a dlouhodobé provozních investice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36096" y="2780928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Představuje veškeré finanční potřeby vzniklé z činnosti společnosti</a:t>
            </a:r>
            <a:endParaRPr lang="cs-CZ" sz="1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64088" y="3645024"/>
            <a:ext cx="3779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Představuje finanční zdroje inkasované(splacené,pokud je údaj negativní) společností od akcionářů/z vlastnictví nebo od třetích finančních stran</a:t>
            </a:r>
            <a:endParaRPr lang="cs-CZ" sz="1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5085184"/>
            <a:ext cx="36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Představuje krátkodobé finanční potřeby, které se musí řešit bankovními úvěry (nebo finanční zdroje dostupné ke splacení krátkodobých finančních závazků,pokud je údaj negativní)</a:t>
            </a:r>
            <a:endParaRPr lang="cs-CZ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954</Words>
  <Application>Microsoft Office PowerPoint</Application>
  <PresentationFormat>Předvádění na obrazovce (4:3)</PresentationFormat>
  <Paragraphs>284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Název: Finanční analýza - přehled finančních výsledků:ukazatele  Autor:  Ing. Jan Štěpka</vt:lpstr>
      <vt:lpstr>Anotace </vt:lpstr>
      <vt:lpstr>Finanční analýza</vt:lpstr>
      <vt:lpstr>Přehled finančních výkazů: ukazatele</vt:lpstr>
      <vt:lpstr>Hlavní finanční ukazatele</vt:lpstr>
      <vt:lpstr>ANALÝZA ZÍSKANÝCH INFORMACÍ</vt:lpstr>
      <vt:lpstr>ANALÝZA ZÍSKANÝCH INFORMACÍ</vt:lpstr>
      <vt:lpstr>ANALÝZA ZÍSKANÝCH INFORMACÍ</vt:lpstr>
      <vt:lpstr>ANALÝZA ZÍSKANÝCH INFORMACÍ</vt:lpstr>
      <vt:lpstr>ANALÝZA ZÍSKANÝCH INFORMACÍ</vt:lpstr>
      <vt:lpstr>ANALÝZA ZÍSKANÝCH INFORMACÍ</vt:lpstr>
      <vt:lpstr>Analýza cash flow- hlavní cíle</vt:lpstr>
      <vt:lpstr>Analýza cash flow- logická cesta vývoje</vt:lpstr>
      <vt:lpstr>Analýza cash flow-logická cesta vývoje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analýza</dc:title>
  <dc:creator>marouskovajan95</dc:creator>
  <cp:lastModifiedBy>Štěpka</cp:lastModifiedBy>
  <cp:revision>38</cp:revision>
  <dcterms:created xsi:type="dcterms:W3CDTF">2013-02-19T09:45:55Z</dcterms:created>
  <dcterms:modified xsi:type="dcterms:W3CDTF">2013-03-24T16:50:46Z</dcterms:modified>
</cp:coreProperties>
</file>