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0"/>
  </p:notesMasterIdLst>
  <p:sldIdLst>
    <p:sldId id="263" r:id="rId2"/>
    <p:sldId id="264" r:id="rId3"/>
    <p:sldId id="256" r:id="rId4"/>
    <p:sldId id="257" r:id="rId5"/>
    <p:sldId id="259" r:id="rId6"/>
    <p:sldId id="258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CB246C-B1C7-4BB1-ACA4-AC2AD06BDA6B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5937C8-B5FD-427D-958D-4594C06D53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937C8-B5FD-427D-958D-4594C06D5351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8DD222-BBBC-48EC-9244-A86EE46E9CB6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726376-CD66-4225-8EFB-64E530E7251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algn="l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4000" dirty="0" smtClean="0"/>
              <a:t>Název: Finanční výkazy</a:t>
            </a:r>
            <a:br>
              <a:rPr lang="cs-CZ" sz="4000" dirty="0" smtClean="0"/>
            </a:br>
            <a:r>
              <a:rPr lang="cs-CZ" sz="3200" dirty="0" smtClean="0"/>
              <a:t>Autor:     </a:t>
            </a:r>
            <a:r>
              <a:rPr lang="cs-CZ" sz="3200" dirty="0" err="1" smtClean="0"/>
              <a:t>Ing.Jan</a:t>
            </a:r>
            <a:r>
              <a:rPr lang="cs-CZ" sz="3200" dirty="0" smtClean="0"/>
              <a:t> Štěpka</a:t>
            </a: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684213" y="3886200"/>
            <a:ext cx="7775575" cy="2677656"/>
          </a:xfrm>
        </p:spPr>
        <p:txBody>
          <a:bodyPr rtlCol="0">
            <a:sp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Název SŠ:		VOŠ, SPŠ automobilní a technická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Tem. oblast:		Účetnictví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Ročník:		Nástavba, obor podnikání-1.ročník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			Provoz a ekonomika dopravy-3.ročník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Číslo projektu:</a:t>
            </a:r>
            <a:r>
              <a:rPr lang="cs-CZ" sz="2400" smtClean="0"/>
              <a:t>	</a:t>
            </a:r>
            <a:r>
              <a:rPr lang="cs-CZ" sz="2400" smtClean="0"/>
              <a:t>CZ.1.07/1.5.00/34.0504</a:t>
            </a:r>
            <a:endParaRPr lang="cs-CZ" sz="2400" dirty="0" smtClean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Datum vzniku:	březen 2013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studenty seznamuje se základními účetními výkazy a jejich náplní.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Prezentace </a:t>
            </a:r>
            <a:r>
              <a:rPr lang="cs-CZ" smtClean="0"/>
              <a:t>je vytvořena autorem</a:t>
            </a:r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980728"/>
            <a:ext cx="2664296" cy="79208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Podvojné účetnictví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87624" y="2204864"/>
            <a:ext cx="1944216" cy="136815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Přiznání k dani z příjmu PO resp. FO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331640" y="3933056"/>
            <a:ext cx="1656184" cy="57606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Přílohy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18" name="Tvar 17"/>
          <p:cNvCxnSpPr>
            <a:endCxn id="7" idx="1"/>
          </p:cNvCxnSpPr>
          <p:nvPr/>
        </p:nvCxnSpPr>
        <p:spPr>
          <a:xfrm rot="16200000" flipH="1">
            <a:off x="413538" y="2114854"/>
            <a:ext cx="1188132" cy="360040"/>
          </a:xfrm>
          <a:prstGeom prst="bentConnector2">
            <a:avLst/>
          </a:prstGeom>
          <a:ln w="127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>
            <a:stCxn id="7" idx="2"/>
            <a:endCxn id="10" idx="0"/>
          </p:cNvCxnSpPr>
          <p:nvPr/>
        </p:nvCxnSpPr>
        <p:spPr>
          <a:xfrm>
            <a:off x="2159732" y="3573016"/>
            <a:ext cx="0" cy="360040"/>
          </a:xfrm>
          <a:prstGeom prst="straightConnector1">
            <a:avLst/>
          </a:prstGeom>
          <a:ln w="127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délník 35"/>
          <p:cNvSpPr/>
          <p:nvPr/>
        </p:nvSpPr>
        <p:spPr>
          <a:xfrm>
            <a:off x="2843808" y="4797152"/>
            <a:ext cx="1944216" cy="86409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Rozvaha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Výkaz zisků a ztrát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2843808" y="5949280"/>
            <a:ext cx="1944216" cy="72008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Příloha k účetní závěrce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39" name="Přímá spojovací šipka 38"/>
          <p:cNvCxnSpPr>
            <a:stCxn id="10" idx="2"/>
            <a:endCxn id="10" idx="2"/>
          </p:cNvCxnSpPr>
          <p:nvPr/>
        </p:nvCxnSpPr>
        <p:spPr>
          <a:xfrm>
            <a:off x="2159732" y="4509120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Tvar 49"/>
          <p:cNvCxnSpPr>
            <a:stCxn id="10" idx="2"/>
            <a:endCxn id="36" idx="1"/>
          </p:cNvCxnSpPr>
          <p:nvPr/>
        </p:nvCxnSpPr>
        <p:spPr>
          <a:xfrm rot="16200000" flipH="1">
            <a:off x="2141730" y="4527122"/>
            <a:ext cx="720080" cy="684076"/>
          </a:xfrm>
          <a:prstGeom prst="bent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Tvar 51"/>
          <p:cNvCxnSpPr>
            <a:stCxn id="10" idx="2"/>
            <a:endCxn id="37" idx="1"/>
          </p:cNvCxnSpPr>
          <p:nvPr/>
        </p:nvCxnSpPr>
        <p:spPr>
          <a:xfrm rot="16200000" flipH="1">
            <a:off x="1601670" y="5067182"/>
            <a:ext cx="1800200" cy="684076"/>
          </a:xfrm>
          <a:prstGeom prst="bentConnector2">
            <a:avLst/>
          </a:prstGeom>
          <a:ln w="127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4788024" y="980728"/>
            <a:ext cx="2664296" cy="79208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Daňová evidence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4932040" y="2420888"/>
            <a:ext cx="2520280" cy="86409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Přiznání k dani 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z příjmu FO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6948264" y="3645024"/>
            <a:ext cx="2016224" cy="57606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Přílohy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7055768" y="4653136"/>
            <a:ext cx="2088232" cy="64807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Dílčí daňové základy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69" name="Tvar 68"/>
          <p:cNvCxnSpPr>
            <a:stCxn id="61" idx="2"/>
            <a:endCxn id="66" idx="1"/>
          </p:cNvCxnSpPr>
          <p:nvPr/>
        </p:nvCxnSpPr>
        <p:spPr>
          <a:xfrm rot="16200000" flipH="1">
            <a:off x="6246186" y="3230978"/>
            <a:ext cx="648072" cy="756084"/>
          </a:xfrm>
          <a:prstGeom prst="bentConnector2">
            <a:avLst/>
          </a:prstGeom>
          <a:ln w="127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Tvar 70"/>
          <p:cNvCxnSpPr>
            <a:stCxn id="61" idx="2"/>
            <a:endCxn id="67" idx="1"/>
          </p:cNvCxnSpPr>
          <p:nvPr/>
        </p:nvCxnSpPr>
        <p:spPr>
          <a:xfrm rot="16200000" flipH="1">
            <a:off x="5777880" y="3699284"/>
            <a:ext cx="1692188" cy="863588"/>
          </a:xfrm>
          <a:prstGeom prst="bentConnector2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Tvar 83"/>
          <p:cNvCxnSpPr>
            <a:stCxn id="53" idx="2"/>
            <a:endCxn id="61" idx="3"/>
          </p:cNvCxnSpPr>
          <p:nvPr/>
        </p:nvCxnSpPr>
        <p:spPr>
          <a:xfrm rot="16200000" flipH="1">
            <a:off x="6246186" y="1646802"/>
            <a:ext cx="1080120" cy="1332148"/>
          </a:xfrm>
          <a:prstGeom prst="bentConnector4">
            <a:avLst>
              <a:gd name="adj1" fmla="val 30000"/>
              <a:gd name="adj2" fmla="val 117160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611560" y="116632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FINANČNÍ VÝKAZY – PRÁVNÍ ZÁKLAD</a:t>
            </a:r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11560" y="476672"/>
            <a:ext cx="3240360" cy="720080"/>
          </a:xfrm>
          <a:prstGeom prst="rect">
            <a:avLst/>
          </a:prstGeom>
          <a:noFill/>
          <a:ln w="412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99592" y="548680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Další podklady</a:t>
            </a:r>
            <a:endParaRPr lang="cs-CZ" sz="3200" b="1" i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3635896" y="1700808"/>
            <a:ext cx="2088232" cy="2952328"/>
            <a:chOff x="5724128" y="1700808"/>
            <a:chExt cx="2088232" cy="2952328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grpSpPr>
        <p:sp>
          <p:nvSpPr>
            <p:cNvPr id="10" name="Obdélník se zakulaceným příčným rohem 9"/>
            <p:cNvSpPr/>
            <p:nvPr/>
          </p:nvSpPr>
          <p:spPr>
            <a:xfrm>
              <a:off x="5724128" y="1700808"/>
              <a:ext cx="2088232" cy="2952328"/>
            </a:xfrm>
            <a:prstGeom prst="round2Diag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6156176" y="1988840"/>
              <a:ext cx="1440160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     Výkaz </a:t>
              </a:r>
            </a:p>
            <a:p>
              <a:r>
                <a:rPr lang="cs-CZ" b="1" dirty="0" smtClean="0"/>
                <a:t>  Cash </a:t>
              </a:r>
              <a:r>
                <a:rPr lang="cs-CZ" b="1" dirty="0" err="1" smtClean="0"/>
                <a:t>flow</a:t>
              </a:r>
              <a:endParaRPr lang="cs-CZ" b="1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5652120" y="1988840"/>
            <a:ext cx="2088232" cy="2952328"/>
            <a:chOff x="6012160" y="692696"/>
            <a:chExt cx="2088232" cy="2952328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grpSpPr>
        <p:sp>
          <p:nvSpPr>
            <p:cNvPr id="11" name="Obdélník se zakulaceným příčným rohem 10"/>
            <p:cNvSpPr/>
            <p:nvPr/>
          </p:nvSpPr>
          <p:spPr>
            <a:xfrm>
              <a:off x="6012160" y="692696"/>
              <a:ext cx="2088232" cy="2952328"/>
            </a:xfrm>
            <a:prstGeom prst="round2Diag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b="1" dirty="0">
                <a:solidFill>
                  <a:schemeClr val="bg1"/>
                </a:solidFill>
              </a:endParaRPr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012160" y="980728"/>
              <a:ext cx="208823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/>
                <a:t>Auditorská </a:t>
              </a:r>
            </a:p>
            <a:p>
              <a:pPr algn="ctr"/>
              <a:r>
                <a:rPr lang="cs-CZ" b="1" dirty="0" smtClean="0"/>
                <a:t>práva</a:t>
              </a:r>
              <a:endParaRPr lang="cs-CZ" b="1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5868144" y="3140968"/>
            <a:ext cx="2016224" cy="2952328"/>
            <a:chOff x="5868144" y="3140968"/>
            <a:chExt cx="2016224" cy="2952328"/>
          </a:xfrm>
        </p:grpSpPr>
        <p:sp>
          <p:nvSpPr>
            <p:cNvPr id="9" name="Obdélník se zakulaceným příčným rohem 8"/>
            <p:cNvSpPr/>
            <p:nvPr/>
          </p:nvSpPr>
          <p:spPr>
            <a:xfrm>
              <a:off x="5868144" y="3140968"/>
              <a:ext cx="2016224" cy="2952328"/>
            </a:xfrm>
            <a:prstGeom prst="round2Diag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b="1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660232" y="3212976"/>
              <a:ext cx="1116632" cy="648072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cs-CZ" b="1" dirty="0" smtClean="0"/>
                <a:t>Výroční </a:t>
              </a:r>
            </a:p>
            <a:p>
              <a:pPr algn="r"/>
              <a:r>
                <a:rPr lang="cs-CZ" b="1" dirty="0" smtClean="0"/>
                <a:t>zpráva</a:t>
              </a:r>
              <a:endParaRPr lang="cs-CZ" b="1" dirty="0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3059832" y="3284984"/>
            <a:ext cx="2448272" cy="2952328"/>
            <a:chOff x="899592" y="2708920"/>
            <a:chExt cx="2448272" cy="2952328"/>
          </a:xfrm>
        </p:grpSpPr>
        <p:sp>
          <p:nvSpPr>
            <p:cNvPr id="8" name="Obdélník se zakulaceným příčným rohem 7"/>
            <p:cNvSpPr/>
            <p:nvPr/>
          </p:nvSpPr>
          <p:spPr>
            <a:xfrm>
              <a:off x="1043608" y="2708920"/>
              <a:ext cx="2088232" cy="2952328"/>
            </a:xfrm>
            <a:prstGeom prst="round2Diag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b="1" dirty="0">
                <a:solidFill>
                  <a:schemeClr val="bg1"/>
                </a:solidFill>
              </a:endParaRP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899592" y="2996952"/>
              <a:ext cx="24482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/>
                <a:t>Výkaz o změnách</a:t>
              </a:r>
            </a:p>
            <a:p>
              <a:pPr algn="ctr"/>
              <a:r>
                <a:rPr lang="cs-CZ" b="1" dirty="0" smtClean="0"/>
                <a:t>Základního </a:t>
              </a:r>
            </a:p>
            <a:p>
              <a:pPr algn="ctr"/>
              <a:r>
                <a:rPr lang="cs-CZ" b="1" dirty="0" smtClean="0"/>
                <a:t>kapitálu</a:t>
              </a:r>
              <a:endParaRPr lang="cs-CZ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23528" y="116632"/>
            <a:ext cx="2592288" cy="1512168"/>
            <a:chOff x="539552" y="404664"/>
            <a:chExt cx="2592288" cy="992253"/>
          </a:xfrm>
        </p:grpSpPr>
        <p:sp>
          <p:nvSpPr>
            <p:cNvPr id="12" name="TextovéPole 11"/>
            <p:cNvSpPr txBox="1"/>
            <p:nvPr/>
          </p:nvSpPr>
          <p:spPr>
            <a:xfrm>
              <a:off x="611560" y="521677"/>
              <a:ext cx="2520280" cy="875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Rozvaha</a:t>
              </a:r>
            </a:p>
            <a:p>
              <a:r>
                <a:rPr lang="cs-CZ" b="1" dirty="0" smtClean="0"/>
                <a:t>Stavový, historický obraz</a:t>
              </a:r>
              <a:endParaRPr lang="cs-CZ" b="1" dirty="0"/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539552" y="404664"/>
              <a:ext cx="2592288" cy="93610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1763688" y="1988840"/>
            <a:ext cx="5472608" cy="4494118"/>
            <a:chOff x="1907704" y="1700808"/>
            <a:chExt cx="5472608" cy="4494118"/>
          </a:xfrm>
        </p:grpSpPr>
        <p:sp>
          <p:nvSpPr>
            <p:cNvPr id="9" name="Obdélník s odříznutým rohem na stejné straně 8"/>
            <p:cNvSpPr/>
            <p:nvPr/>
          </p:nvSpPr>
          <p:spPr>
            <a:xfrm>
              <a:off x="4644008" y="1700808"/>
              <a:ext cx="2736304" cy="4464496"/>
            </a:xfrm>
            <a:prstGeom prst="snip2Same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1907704" y="1700808"/>
              <a:ext cx="2736304" cy="4494118"/>
              <a:chOff x="1043608" y="1052736"/>
              <a:chExt cx="2736304" cy="4494118"/>
            </a:xfrm>
          </p:grpSpPr>
          <p:sp>
            <p:nvSpPr>
              <p:cNvPr id="7" name="Obdélník s odříznutým rohem na stejné straně 6"/>
              <p:cNvSpPr/>
              <p:nvPr/>
            </p:nvSpPr>
            <p:spPr>
              <a:xfrm>
                <a:off x="1043608" y="1052736"/>
                <a:ext cx="2736304" cy="4464496"/>
              </a:xfrm>
              <a:prstGeom prst="snip2SameRect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187624" y="1268760"/>
                <a:ext cx="2232248" cy="42780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3200" b="1" dirty="0" smtClean="0">
                    <a:latin typeface="Times New Roman" pitchFamily="18" charset="0"/>
                    <a:cs typeface="Times New Roman" pitchFamily="18" charset="0"/>
                  </a:rPr>
                  <a:t>Aktiva</a:t>
                </a:r>
              </a:p>
              <a:p>
                <a:endParaRPr lang="cs-CZ" sz="1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Pohledávky  za upsaný </a:t>
                </a:r>
              </a:p>
              <a:p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Základní kapitál</a:t>
                </a:r>
              </a:p>
              <a:p>
                <a:endParaRPr lang="cs-CZ" sz="1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1200" b="1" dirty="0" smtClean="0">
                    <a:latin typeface="Times New Roman" pitchFamily="18" charset="0"/>
                    <a:cs typeface="Times New Roman" pitchFamily="18" charset="0"/>
                  </a:rPr>
                  <a:t>Investiční majetek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 Dlouhodobý nehmotný majetek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 Dlouhodobý hmotný majetek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 Dlouhodobý finanční majetek</a:t>
                </a:r>
              </a:p>
              <a:p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r>
                  <a:rPr lang="cs-CZ" sz="1200" b="1" dirty="0" smtClean="0">
                    <a:latin typeface="Times New Roman" pitchFamily="18" charset="0"/>
                    <a:cs typeface="Times New Roman" pitchFamily="18" charset="0"/>
                  </a:rPr>
                  <a:t>Oběžná aktiva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 Zásoby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 Dlouhodobé pohledávky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 Krátkodobé  pohledávky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1200" dirty="0" smtClean="0">
                    <a:latin typeface="Times New Roman" pitchFamily="18" charset="0"/>
                    <a:cs typeface="Times New Roman" pitchFamily="18" charset="0"/>
                  </a:rPr>
                  <a:t> Finanční majetek</a:t>
                </a:r>
              </a:p>
              <a:p>
                <a:endParaRPr lang="cs-CZ" sz="1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sz="1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1200" b="1" dirty="0" smtClean="0">
                    <a:latin typeface="Times New Roman" pitchFamily="18" charset="0"/>
                    <a:cs typeface="Times New Roman" pitchFamily="18" charset="0"/>
                  </a:rPr>
                  <a:t>Ostatní aktiva</a:t>
                </a:r>
              </a:p>
              <a:p>
                <a:pPr algn="ctr"/>
                <a:endParaRPr lang="cs-CZ" dirty="0" smtClean="0"/>
              </a:p>
              <a:p>
                <a:endParaRPr lang="cs-CZ" dirty="0"/>
              </a:p>
            </p:txBody>
          </p:sp>
        </p:grpSp>
        <p:sp>
          <p:nvSpPr>
            <p:cNvPr id="15" name="TextovéPole 14"/>
            <p:cNvSpPr txBox="1"/>
            <p:nvPr/>
          </p:nvSpPr>
          <p:spPr>
            <a:xfrm>
              <a:off x="4788024" y="1916832"/>
              <a:ext cx="2376264" cy="3908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b="1" dirty="0" smtClean="0">
                  <a:latin typeface="Times New Roman" pitchFamily="18" charset="0"/>
                  <a:cs typeface="Times New Roman" pitchFamily="18" charset="0"/>
                </a:rPr>
                <a:t> Pasiva</a:t>
              </a:r>
            </a:p>
            <a:p>
              <a:endParaRPr lang="cs-CZ" sz="1200" dirty="0" smtClean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cs-CZ" sz="1200" b="1" dirty="0" smtClean="0">
                  <a:latin typeface="Times New Roman" pitchFamily="18" charset="0"/>
                  <a:cs typeface="Times New Roman" pitchFamily="18" charset="0"/>
                </a:rPr>
                <a:t>Vlastní kapitál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Základní kapitál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Kapitálové fondy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Fondy ze zisku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Hospodářský výsledek z    posledních let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Hospodářský výsledek běžného období</a:t>
              </a:r>
            </a:p>
            <a:p>
              <a:endParaRPr lang="cs-CZ" sz="1200" dirty="0" smtClean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cs-CZ" sz="1200" b="1" dirty="0" smtClean="0">
                  <a:latin typeface="Times New Roman" pitchFamily="18" charset="0"/>
                  <a:cs typeface="Times New Roman" pitchFamily="18" charset="0"/>
                </a:rPr>
                <a:t>Závazky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Rezervy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Dlouhodobé závazky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Krátkodobé závazky</a:t>
              </a:r>
            </a:p>
            <a:p>
              <a:pPr>
                <a:buFont typeface="Arial" pitchFamily="34" charset="0"/>
                <a:buChar char="•"/>
              </a:pPr>
              <a:r>
                <a:rPr lang="cs-CZ" sz="1200" dirty="0" smtClean="0">
                  <a:latin typeface="Times New Roman" pitchFamily="18" charset="0"/>
                  <a:cs typeface="Times New Roman" pitchFamily="18" charset="0"/>
                </a:rPr>
                <a:t> Bankovní úvěry a výpomoci</a:t>
              </a:r>
            </a:p>
            <a:p>
              <a:endParaRPr lang="cs-CZ" sz="1200" dirty="0" smtClean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cs-CZ" sz="1200" b="1" dirty="0" smtClean="0">
                  <a:latin typeface="Times New Roman" pitchFamily="18" charset="0"/>
                  <a:cs typeface="Times New Roman" pitchFamily="18" charset="0"/>
                </a:rPr>
                <a:t>Ostatní pasiva</a:t>
              </a:r>
            </a:p>
            <a:p>
              <a:endParaRPr lang="cs-CZ" sz="12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251520" y="188640"/>
            <a:ext cx="3672408" cy="1080120"/>
            <a:chOff x="251520" y="188640"/>
            <a:chExt cx="2736304" cy="1080120"/>
          </a:xfrm>
        </p:grpSpPr>
        <p:sp>
          <p:nvSpPr>
            <p:cNvPr id="4" name="TextovéPole 3"/>
            <p:cNvSpPr txBox="1"/>
            <p:nvPr/>
          </p:nvSpPr>
          <p:spPr>
            <a:xfrm>
              <a:off x="251520" y="404664"/>
              <a:ext cx="273630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Výkaz zisků a ztrát</a:t>
              </a:r>
            </a:p>
            <a:p>
              <a:pPr algn="ctr"/>
              <a:r>
                <a:rPr lang="cs-CZ" b="1" dirty="0" smtClean="0"/>
                <a:t>Tokové  veličiny</a:t>
              </a:r>
              <a:endParaRPr lang="cs-CZ" b="1" dirty="0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323528" y="188640"/>
              <a:ext cx="2592288" cy="10801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Rámeček 9"/>
          <p:cNvSpPr/>
          <p:nvPr/>
        </p:nvSpPr>
        <p:spPr>
          <a:xfrm>
            <a:off x="755576" y="1484784"/>
            <a:ext cx="3600400" cy="4248472"/>
          </a:xfrm>
          <a:prstGeom prst="fram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187624" y="1988840"/>
            <a:ext cx="288032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Prodej zboží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Náklady prodané zboží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Hrubá marže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Prodej vlastních výrobků a služeb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Výkonová  spotřeba</a:t>
            </a:r>
          </a:p>
          <a:p>
            <a:pPr>
              <a:buFont typeface="Arial" pitchFamily="34" charset="0"/>
              <a:buChar char="•"/>
            </a:pPr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Přidaná hodnota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Personální náklady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Odpisy a amortizace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Ostatní provozní výnosy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Ostatní provozní náklady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Hospodářský výsledek z </a:t>
            </a:r>
          </a:p>
          <a:p>
            <a:pPr algn="ctr"/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provozní činnosti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ámeček 11"/>
          <p:cNvSpPr/>
          <p:nvPr/>
        </p:nvSpPr>
        <p:spPr>
          <a:xfrm>
            <a:off x="4355976" y="1484784"/>
            <a:ext cx="3600400" cy="4248472"/>
          </a:xfrm>
          <a:prstGeom prst="fram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1988840"/>
            <a:ext cx="259228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Výnosy z finanční  oblasti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Úroky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Ostatní finanční výdaje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Hospodářský výsledek z finanční oblasti</a:t>
            </a: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Daně z příjmů z běžné činnosti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Mimořádné výnosy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Mimořádné náklady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Daně z příjmů z mimořádné činnosti</a:t>
            </a:r>
          </a:p>
          <a:p>
            <a:pPr>
              <a:buFont typeface="Arial" pitchFamily="34" charset="0"/>
              <a:buChar char="•"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Hospodářský výsledek za účetní období</a:t>
            </a:r>
          </a:p>
          <a:p>
            <a:r>
              <a:rPr lang="cs-CZ" dirty="0" smtClean="0"/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2411760" y="908720"/>
            <a:ext cx="3600400" cy="864096"/>
            <a:chOff x="2771800" y="1268760"/>
            <a:chExt cx="3816424" cy="792088"/>
          </a:xfrm>
        </p:grpSpPr>
        <p:sp>
          <p:nvSpPr>
            <p:cNvPr id="4" name="Obdélník 3"/>
            <p:cNvSpPr/>
            <p:nvPr/>
          </p:nvSpPr>
          <p:spPr>
            <a:xfrm>
              <a:off x="3059832" y="1268760"/>
              <a:ext cx="3384376" cy="7920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2771800" y="1484784"/>
              <a:ext cx="38164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Způsoby ocenění</a:t>
              </a:r>
              <a:endParaRPr lang="cs-CZ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395536" y="2276872"/>
            <a:ext cx="7200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b="1" dirty="0" smtClean="0"/>
              <a:t>Pořizovací cena</a:t>
            </a:r>
          </a:p>
          <a:p>
            <a:r>
              <a:rPr lang="cs-CZ" dirty="0" smtClean="0"/>
              <a:t> cena, za kterou byl získán majetek + vedlejší pořizovací náklady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b="1" dirty="0" smtClean="0"/>
              <a:t>Reálná hodnota</a:t>
            </a:r>
          </a:p>
          <a:p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b="1" dirty="0" smtClean="0"/>
              <a:t>Nominální hodnota</a:t>
            </a:r>
          </a:p>
          <a:p>
            <a:r>
              <a:rPr lang="cs-CZ" dirty="0" smtClean="0"/>
              <a:t> cena vyznačená na hotovosti, kolcích a poukázkách, hodnota pohledávek nebo závazků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b="1" dirty="0" smtClean="0"/>
              <a:t>Reprodukční pořizovací cena</a:t>
            </a:r>
          </a:p>
          <a:p>
            <a:r>
              <a:rPr lang="cs-CZ" dirty="0" smtClean="0"/>
              <a:t> cena, za kterou by byl majetek získán v době zavedení do účetních             knih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835696" y="1052736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Dynamický přehled finančních výkazů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1916832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Účel přehledu finančních výkazů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1475656" y="3140968"/>
            <a:ext cx="6120680" cy="1872208"/>
            <a:chOff x="1187624" y="3140968"/>
            <a:chExt cx="6120680" cy="1872208"/>
          </a:xfrm>
        </p:grpSpPr>
        <p:sp>
          <p:nvSpPr>
            <p:cNvPr id="7" name="Obdélník 6"/>
            <p:cNvSpPr/>
            <p:nvPr/>
          </p:nvSpPr>
          <p:spPr>
            <a:xfrm>
              <a:off x="1187624" y="3140968"/>
              <a:ext cx="6120680" cy="1872208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475656" y="3356992"/>
              <a:ext cx="576064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Vytvořit názor na historické a perspektivní plnění podniku založený na statických a dynamických informací týkajících se v jeho vlastního jmění, finanční struktury a hospodářských výsledků.</a:t>
              </a:r>
              <a:endParaRPr lang="cs-CZ" dirty="0"/>
            </a:p>
          </p:txBody>
        </p:sp>
      </p:grp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98</TotalTime>
  <Words>343</Words>
  <Application>Microsoft Office PowerPoint</Application>
  <PresentationFormat>Předvádění na obrazovce (4:3)</PresentationFormat>
  <Paragraphs>122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Název: Finanční výkazy Autor:     Ing.Jan Štěpka</vt:lpstr>
      <vt:lpstr>Anotace 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snejdovaane95</dc:creator>
  <cp:lastModifiedBy>stepka</cp:lastModifiedBy>
  <cp:revision>18</cp:revision>
  <dcterms:created xsi:type="dcterms:W3CDTF">2013-02-19T09:47:59Z</dcterms:created>
  <dcterms:modified xsi:type="dcterms:W3CDTF">2013-03-25T10:47:04Z</dcterms:modified>
</cp:coreProperties>
</file>