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1" r:id="rId3"/>
    <p:sldId id="260" r:id="rId4"/>
    <p:sldId id="258" r:id="rId5"/>
    <p:sldId id="262" r:id="rId6"/>
    <p:sldId id="263" r:id="rId7"/>
    <p:sldId id="264" r:id="rId8"/>
    <p:sldId id="267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C4330-9AAE-40CE-A194-BF68B828CB89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A00D1E-B507-4A36-9FB2-A7BC1F9A70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CFA891-167A-4203-B936-DB485919C36C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1C0FAD-A92F-4193-BC72-BB314D03FB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F2672-395F-4A51-ABE2-A35D9C0F08C6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D87603-408D-4163-83D9-AFED44DCBF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C9232F-4C90-44B2-9460-5D415A9D7B22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25CF2D-1F73-487A-8999-2D91D1ED54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059990-58B8-455C-91C4-42E3472E8B48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44D2EA-7E57-4D91-8ED6-36936E06A9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44BE9A-AE36-4FE2-9A02-84166CE81598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DD145-1A99-4394-B83E-5DB554CF6B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BA2F15-C540-4E77-87D9-1AB07CBC5D02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8A1A70-DDE5-480E-9DD4-72CE4281BD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12488-BA43-4857-90F0-E201E509861A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E653F-DCB9-4ED1-814D-18A5BC4FF4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6F6CBE-8B10-4330-878B-0E93B26C77C7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DA9EA2-DD9E-417D-9F7C-E26D0517B1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28CD17-F2EE-4267-A525-145F302B2B03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478323-34C5-4395-84C0-7DD547577F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2D1EE1-DD7C-4E74-9D1F-0E67B1174205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9958F-0B53-4CF0-BFAB-6AD88B1D9C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7A84CB5-7746-4592-B416-F3308A15F5FB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1F6F167-98B3-4BD6-9A81-4822344011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elargonie.cz/brectan3.jpgh" TargetMode="External"/><Relationship Id="rId3" Type="http://schemas.openxmlformats.org/officeDocument/2006/relationships/hyperlink" Target="http://upload.wikimedia.org/wikipedia/commons/thumb/3/34/Cycas_Circinalis_-_Coralloid_Roots500.jpg/220px-Cycas_Circinalis_-_Coralloid_Roots500.jpg" TargetMode="External"/><Relationship Id="rId7" Type="http://schemas.openxmlformats.org/officeDocument/2006/relationships/hyperlink" Target="http://www.bonsaivigi.cz/img/picture/58/old-(1).JPG" TargetMode="External"/><Relationship Id="rId2" Type="http://schemas.openxmlformats.org/officeDocument/2006/relationships/hyperlink" Target="http://upload.wikimedia.org/wikipedia/commons/thumb/a/ab/Primary_and_secondary_cotton_roots.jpg/220px-Primary_and_secondary_cotton_root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1.gstatic.com/images?q=tbn:ANd9GcQYqT7ie770C1Zmt6JdfwXCaEtH3l3aU7hikcpFkPKx0zNrDwol" TargetMode="External"/><Relationship Id="rId5" Type="http://schemas.openxmlformats.org/officeDocument/2006/relationships/hyperlink" Target="http://osivo-semena.cz/img/cms/cibule.jpg" TargetMode="External"/><Relationship Id="rId4" Type="http://schemas.openxmlformats.org/officeDocument/2006/relationships/hyperlink" Target="http://upload.wikimedia.org/wikipedia/commons/thumb/8/80/Koreni-00.JPG/220px-Koreni-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25" y="642938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85813" y="2598738"/>
          <a:ext cx="7572375" cy="1901192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VY_32_INOVACE_110_Kořenová soustava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kořen</a:t>
            </a:r>
            <a:endParaRPr lang="cs-CZ" sz="6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Tento materiál poskytne žákům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informace o </a:t>
            </a: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kořenové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soustavě 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rostliny a </a:t>
            </a: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významu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kořene.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kořen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kořen je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podzemní </a:t>
            </a:r>
            <a:r>
              <a:rPr lang="cs-CZ" sz="4000" smtClean="0">
                <a:latin typeface="Arial" charset="0"/>
                <a:cs typeface="Arial" charset="0"/>
              </a:rPr>
              <a:t>část rostliny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roste svisle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dolů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kořen přijímá z půdy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vodu a v ní rozpuštěné živiny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upevňuje</a:t>
            </a:r>
            <a:r>
              <a:rPr lang="cs-CZ" sz="4000" b="1" smtClean="0">
                <a:latin typeface="Arial" charset="0"/>
                <a:cs typeface="Arial" charset="0"/>
              </a:rPr>
              <a:t> </a:t>
            </a:r>
            <a:r>
              <a:rPr lang="cs-CZ" sz="4000" smtClean="0">
                <a:latin typeface="Arial" charset="0"/>
                <a:cs typeface="Arial" charset="0"/>
              </a:rPr>
              <a:t>rostlinu v půdě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1480" y="214290"/>
            <a:ext cx="897252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Kořenová soustava</a:t>
            </a:r>
            <a:endParaRPr lang="cs-CZ" sz="6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928938" y="2786063"/>
            <a:ext cx="2095500" cy="1571625"/>
          </a:xfr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2250" y="1571625"/>
            <a:ext cx="209550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72250" y="3929063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ovací šipka 7"/>
          <p:cNvCxnSpPr>
            <a:stCxn id="9" idx="2"/>
          </p:cNvCxnSpPr>
          <p:nvPr/>
        </p:nvCxnSpPr>
        <p:spPr>
          <a:xfrm rot="5400000">
            <a:off x="4194970" y="2053431"/>
            <a:ext cx="1109662" cy="10699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286250" y="1571625"/>
            <a:ext cx="19954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kořen hlavní</a:t>
            </a:r>
          </a:p>
        </p:txBody>
      </p:sp>
      <p:cxnSp>
        <p:nvCxnSpPr>
          <p:cNvPr id="11" name="Přímá spojovací šipka 10"/>
          <p:cNvCxnSpPr/>
          <p:nvPr/>
        </p:nvCxnSpPr>
        <p:spPr>
          <a:xfrm rot="16200000" flipV="1">
            <a:off x="3821906" y="4321969"/>
            <a:ext cx="1285875" cy="3571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571875" y="5072063"/>
            <a:ext cx="26812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kořeny postranní</a:t>
            </a:r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1571625" y="3571875"/>
            <a:ext cx="2286000" cy="142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0" y="3143250"/>
            <a:ext cx="2581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kořenové vlásky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6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Význam kořene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3000"/>
            <a:ext cx="8686800" cy="3071813"/>
          </a:xfrm>
        </p:spPr>
        <p:txBody>
          <a:bodyPr/>
          <a:lstStyle/>
          <a:p>
            <a:pPr marL="514350" indent="-514350" eaLnBrk="1" hangingPunct="1">
              <a:buFont typeface="Wingdings 2" pitchFamily="18" charset="2"/>
              <a:buNone/>
            </a:pP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b="1" dirty="0" smtClean="0">
                <a:solidFill>
                  <a:srgbClr val="FF0000"/>
                </a:solidFill>
              </a:rPr>
              <a:t>. 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Přijímá výživu z půdy.</a:t>
            </a:r>
          </a:p>
          <a:p>
            <a:pPr marL="514350" indent="-514350" eaLnBrk="1" hangingPunct="1">
              <a:buFont typeface="Wingdings 2" pitchFamily="18" charset="2"/>
              <a:buNone/>
            </a:pPr>
            <a:r>
              <a:rPr lang="cs-CZ" dirty="0" smtClean="0">
                <a:latin typeface="Arial" charset="0"/>
                <a:cs typeface="Arial" charset="0"/>
              </a:rPr>
              <a:t>     Voda a v ní rozpuštěné živiny pronikají </a:t>
            </a:r>
            <a:r>
              <a:rPr lang="cs-CZ" dirty="0" smtClean="0">
                <a:latin typeface="Arial" charset="0"/>
                <a:cs typeface="Arial" charset="0"/>
              </a:rPr>
              <a:t>             do </a:t>
            </a:r>
            <a:r>
              <a:rPr lang="cs-CZ" dirty="0" smtClean="0">
                <a:latin typeface="Arial" charset="0"/>
                <a:cs typeface="Arial" charset="0"/>
              </a:rPr>
              <a:t>kořenových vlásků a jimi do kořene hlavního.</a:t>
            </a:r>
          </a:p>
          <a:p>
            <a:pPr marL="514350" indent="-514350" eaLnBrk="1" hangingPunct="1">
              <a:buFont typeface="Wingdings 2" pitchFamily="18" charset="2"/>
              <a:buNone/>
            </a:pP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2.  Upevňuje rostlinu v půdě.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38" y="4572000"/>
            <a:ext cx="22860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2918" y="285728"/>
            <a:ext cx="8901082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Kořenové soustavy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536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85813" y="1143000"/>
            <a:ext cx="4181475" cy="2819400"/>
          </a:xfrm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14750" y="4357688"/>
            <a:ext cx="2009775" cy="200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75" y="4429125"/>
            <a:ext cx="19050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15063" y="1571625"/>
            <a:ext cx="24574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28688" y="3929063"/>
            <a:ext cx="3976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Kořen cibulovitých rostlin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0" y="6396038"/>
            <a:ext cx="39735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Vzdušné kořeny břečťanů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691188" y="5857875"/>
            <a:ext cx="34528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Válcovitý kořen mrkve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929313" y="1143000"/>
            <a:ext cx="30765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Kořen řepy cukrové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otázky</a:t>
            </a:r>
            <a:endParaRPr lang="cs-CZ" sz="60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142875" y="1143000"/>
            <a:ext cx="8686800" cy="5500688"/>
          </a:xfrm>
        </p:spPr>
        <p:txBody>
          <a:bodyPr/>
          <a:lstStyle/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36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Jaký </a:t>
            </a:r>
            <a:r>
              <a:rPr lang="cs-CZ" sz="3600" b="1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význam</a:t>
            </a:r>
            <a:r>
              <a:rPr lang="cs-CZ" sz="36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má kořen pro rostlinu?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36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Jak </a:t>
            </a:r>
            <a:r>
              <a:rPr lang="cs-CZ" sz="3600" b="1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přijímá</a:t>
            </a:r>
            <a:r>
              <a:rPr lang="cs-CZ" sz="36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rostlina výživu z půdy?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36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Proč jsou stromy vysazovány </a:t>
            </a:r>
            <a:r>
              <a:rPr lang="cs-CZ" sz="36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                  na </a:t>
            </a:r>
            <a:r>
              <a:rPr lang="cs-CZ" sz="3600" b="1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svazích</a:t>
            </a:r>
            <a:r>
              <a:rPr lang="cs-CZ" sz="36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36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Popiš </a:t>
            </a:r>
            <a:r>
              <a:rPr lang="cs-CZ" sz="3600" b="1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kořenovou soustavu</a:t>
            </a:r>
            <a:r>
              <a:rPr lang="cs-CZ" sz="36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.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36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Který kořen jíme pro posílení </a:t>
            </a:r>
            <a:r>
              <a:rPr lang="cs-CZ" sz="3600" b="1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zraku</a:t>
            </a:r>
            <a:r>
              <a:rPr lang="cs-CZ" sz="3600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36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Který kořen je surovinou k výrobě </a:t>
            </a:r>
            <a:r>
              <a:rPr lang="cs-CZ" sz="3600" b="1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cukru</a:t>
            </a:r>
            <a:r>
              <a:rPr lang="cs-CZ" sz="36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endParaRPr lang="cs-CZ" sz="40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686800" cy="8382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Spoj šipkami, co k sobě patří</a:t>
            </a:r>
            <a:endParaRPr lang="cs-CZ" b="1" dirty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14625" y="1000125"/>
            <a:ext cx="6215063" cy="5000625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z="3600" b="1" smtClean="0"/>
          </a:p>
          <a:p>
            <a:pPr>
              <a:buFont typeface="Wingdings 2" pitchFamily="18" charset="2"/>
              <a:buNone/>
            </a:pPr>
            <a:r>
              <a:rPr lang="cs-CZ" sz="4000" smtClean="0">
                <a:latin typeface="Arial" charset="0"/>
                <a:cs typeface="Arial" charset="0"/>
              </a:rPr>
              <a:t>Roste svisle dolů.</a:t>
            </a:r>
          </a:p>
          <a:p>
            <a:pPr>
              <a:buFont typeface="Wingdings 2" pitchFamily="18" charset="2"/>
              <a:buNone/>
            </a:pPr>
            <a:r>
              <a:rPr lang="cs-CZ" sz="4000" smtClean="0">
                <a:latin typeface="Arial" charset="0"/>
                <a:cs typeface="Arial" charset="0"/>
              </a:rPr>
              <a:t>Upevňuje rostlinu v půdě.</a:t>
            </a:r>
          </a:p>
          <a:p>
            <a:pPr>
              <a:buFont typeface="Wingdings 2" pitchFamily="18" charset="2"/>
              <a:buNone/>
            </a:pPr>
            <a:r>
              <a:rPr lang="cs-CZ" sz="4000" smtClean="0">
                <a:latin typeface="Arial" charset="0"/>
                <a:cs typeface="Arial" charset="0"/>
              </a:rPr>
              <a:t>Přijímá živiny z půdy.</a:t>
            </a:r>
          </a:p>
          <a:p>
            <a:pPr>
              <a:buFont typeface="Wingdings 2" pitchFamily="18" charset="2"/>
              <a:buNone/>
            </a:pPr>
            <a:r>
              <a:rPr lang="cs-CZ" sz="4000" smtClean="0">
                <a:latin typeface="Arial" charset="0"/>
                <a:cs typeface="Arial" charset="0"/>
              </a:rPr>
              <a:t>Přijímá sluneční světlo.</a:t>
            </a:r>
          </a:p>
          <a:p>
            <a:pPr>
              <a:buFont typeface="Wingdings 2" pitchFamily="18" charset="2"/>
              <a:buNone/>
            </a:pPr>
            <a:r>
              <a:rPr lang="cs-CZ" sz="4000" smtClean="0">
                <a:latin typeface="Arial" charset="0"/>
                <a:cs typeface="Arial" charset="0"/>
              </a:rPr>
              <a:t>Roste svisle nahoru.</a:t>
            </a:r>
          </a:p>
          <a:p>
            <a:pPr>
              <a:buFont typeface="Wingdings 2" pitchFamily="18" charset="2"/>
              <a:buNone/>
            </a:pPr>
            <a:r>
              <a:rPr lang="cs-CZ" sz="4000" smtClean="0">
                <a:latin typeface="Arial" charset="0"/>
                <a:cs typeface="Arial" charset="0"/>
              </a:rPr>
              <a:t>Přijímá vodu z půdy.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57188" y="3357563"/>
            <a:ext cx="2036762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>
                <a:solidFill>
                  <a:schemeClr val="accent6">
                    <a:lumMod val="75000"/>
                  </a:schemeClr>
                </a:solidFill>
              </a:rPr>
              <a:t>KOŘEN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sz="1600" smtClean="0">
                <a:hlinkClick r:id="rId2"/>
              </a:rPr>
              <a:t>http://upload.wikimedia.org/wikipedia/commons/thumb/a/ab/Primary_and_secondary_cotton_roots.jpg/220px-Primary_and_secondary_cotton_roots.jpg</a:t>
            </a:r>
            <a:endParaRPr lang="cs-CZ" sz="1600" smtClean="0"/>
          </a:p>
          <a:p>
            <a:pPr eaLnBrk="1" hangingPunct="1">
              <a:buFont typeface="Wingdings" pitchFamily="2" charset="2"/>
              <a:buChar char="§"/>
            </a:pPr>
            <a:r>
              <a:rPr lang="cs-CZ" sz="1600" smtClean="0">
                <a:hlinkClick r:id="rId3"/>
              </a:rPr>
              <a:t>http://upload.wikimedia.org/wikipedia/commons/thumb/3/34/Cycas_Circinalis_-_Coralloid_Roots500.jpg/220px-Cycas_Circinalis_-_Coralloid_Roots500.jpg</a:t>
            </a:r>
            <a:endParaRPr lang="cs-CZ" sz="1600" smtClean="0"/>
          </a:p>
          <a:p>
            <a:pPr eaLnBrk="1" hangingPunct="1">
              <a:buFont typeface="Wingdings" pitchFamily="2" charset="2"/>
              <a:buChar char="§"/>
            </a:pPr>
            <a:r>
              <a:rPr lang="cs-CZ" sz="1600" smtClean="0">
                <a:hlinkClick r:id="rId4"/>
              </a:rPr>
              <a:t>http://upload.wikimedia.org/wikipedia/commons/thumb/8/80/Koreni-00.JPG/220px-Koreni-00.JPG</a:t>
            </a:r>
            <a:endParaRPr lang="cs-CZ" sz="1600" smtClean="0"/>
          </a:p>
          <a:p>
            <a:pPr eaLnBrk="1" hangingPunct="1">
              <a:buFont typeface="Wingdings" pitchFamily="2" charset="2"/>
              <a:buChar char="§"/>
            </a:pPr>
            <a:r>
              <a:rPr lang="cs-CZ" sz="1600" smtClean="0">
                <a:hlinkClick r:id="rId5"/>
              </a:rPr>
              <a:t>http://osivo-semena.cz/img/cms/cibule.jpg</a:t>
            </a:r>
            <a:endParaRPr lang="cs-CZ" sz="1600" smtClean="0"/>
          </a:p>
          <a:p>
            <a:pPr eaLnBrk="1" hangingPunct="1">
              <a:buFont typeface="Wingdings" pitchFamily="2" charset="2"/>
              <a:buChar char="§"/>
            </a:pPr>
            <a:r>
              <a:rPr lang="cs-CZ" sz="1600" smtClean="0">
                <a:hlinkClick r:id="rId6"/>
              </a:rPr>
              <a:t>http://t1.gstatic.com/images?q=tbn:ANd9GcQYqT7ie770C1Zmt6JdfwXCaEtH3l3aU7hikcpFkPKx0zNrDwol</a:t>
            </a:r>
            <a:endParaRPr lang="cs-CZ" sz="1600" smtClean="0"/>
          </a:p>
          <a:p>
            <a:pPr eaLnBrk="1" hangingPunct="1">
              <a:buFont typeface="Wingdings" pitchFamily="2" charset="2"/>
              <a:buChar char="§"/>
            </a:pPr>
            <a:r>
              <a:rPr lang="cs-CZ" sz="1600" smtClean="0">
                <a:hlinkClick r:id="rId7"/>
              </a:rPr>
              <a:t>http://www.bonsaivigi.cz/img/picture/58/old-(1).JPG</a:t>
            </a:r>
            <a:endParaRPr lang="cs-CZ" sz="1600" smtClean="0"/>
          </a:p>
          <a:p>
            <a:pPr eaLnBrk="1" hangingPunct="1">
              <a:buFont typeface="Wingdings" pitchFamily="2" charset="2"/>
              <a:buChar char="§"/>
            </a:pPr>
            <a:r>
              <a:rPr lang="cs-CZ" sz="1600" smtClean="0">
                <a:hlinkClick r:id="rId8"/>
              </a:rPr>
              <a:t>http://www.pelargonie.cz/brectan3.jpg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1600" smtClean="0">
                <a:hlinkClick r:id="rId8"/>
              </a:rPr>
              <a:t>h</a:t>
            </a:r>
            <a:r>
              <a:rPr lang="cs-CZ" sz="1600" smtClean="0">
                <a:solidFill>
                  <a:srgbClr val="C00000"/>
                </a:solidFill>
              </a:rPr>
              <a:t>ttp://upload.wikimedia.org/wikipedia/commons/thumb/8/83/SugarBeet.jpg/258px-SugarBeet.jpg</a:t>
            </a:r>
          </a:p>
          <a:p>
            <a:pPr eaLnBrk="1" hangingPunct="1">
              <a:buFont typeface="Wingdings" pitchFamily="2" charset="2"/>
              <a:buChar char="§"/>
            </a:pPr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129</TotalTime>
  <Words>234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kořen</vt:lpstr>
      <vt:lpstr>kořen</vt:lpstr>
      <vt:lpstr>Kořenová soustava</vt:lpstr>
      <vt:lpstr>Význam kořene</vt:lpstr>
      <vt:lpstr>Kořenové soustavy</vt:lpstr>
      <vt:lpstr>otázky</vt:lpstr>
      <vt:lpstr>Spoj šipkami, co k sobě patří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Dum</cp:lastModifiedBy>
  <cp:revision>22</cp:revision>
  <dcterms:created xsi:type="dcterms:W3CDTF">2012-02-04T15:01:26Z</dcterms:created>
  <dcterms:modified xsi:type="dcterms:W3CDTF">2012-03-22T16:30:06Z</dcterms:modified>
</cp:coreProperties>
</file>