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2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61" r:id="rId13"/>
    <p:sldId id="26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4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F506F2-85E8-4476-B00A-F4F7ECC55B7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5767E-409F-4E95-AAD8-0E83B5D78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FB4FD-7021-40BF-A49F-23F10CE58CD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FDC24B-2BE8-45B2-BE1E-D76119726A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FB17B5-DD76-4A3A-81B3-1E6B6D12AFC0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6EE5F-ABF1-4413-9750-553E88FFBB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CD627-918D-4081-A049-F73C732F67A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28B043-A49C-4AB0-B1C0-5EAD79358A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CEE566-3ADA-4AD5-84FA-935FE5B7418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139EC6-4513-4BB6-919C-ED7978BE1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E24D6-E86E-44F4-858C-2344E4DE33C4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922DC-11BA-4B8B-9D74-27C985693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837D1-5E41-4B15-84D8-B0E37ED03FE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4380B1-C90B-4F61-9145-C90695B9CD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6894C-2309-43B2-89A7-3F0E98D9CC2D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25BC7-E4EC-497C-B8A8-C01B0A00E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0D528F-0605-4478-88F2-45242878FEE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935D72-4CE2-49FC-92F3-7E8C68E14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4078D-E5CE-4D45-8671-AA45642500E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7B9D37-2F0B-4284-BF81-999C49B68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1A252-620C-4401-AC76-7A5C38D710C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A96ED-A7C6-4476-8422-5BB9FC9AB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08771F7-E772-4A55-A60D-02EA3790E2F1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B3C978-86A0-46CF-B313-865121C3E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2/Begonia-IMG_0089sm.jpg/270px-Begonia-IMG_0089sm.jpg" TargetMode="External"/><Relationship Id="rId13" Type="http://schemas.openxmlformats.org/officeDocument/2006/relationships/hyperlink" Target="http://upload.wikimedia.org/wikipedia/commons/thumb/4/48/Flowerpot_1.jpg/800px-Flowerpot_1.jpg" TargetMode="External"/><Relationship Id="rId3" Type="http://schemas.openxmlformats.org/officeDocument/2006/relationships/hyperlink" Target="http://upload.wikimedia.org/wikipedia/commons/thumb/b/b8/Chinese_vase.jpg/220px-Chinese_vase.jpg" TargetMode="External"/><Relationship Id="rId7" Type="http://schemas.openxmlformats.org/officeDocument/2006/relationships/hyperlink" Target="http://t0.gstatic.com/images?q=tbn:ANd9GcSnzV9R1FzCYSlAK7PW1CKwP78OcO2WCqBpVW_P4Q5V8HLvDrJz2w" TargetMode="External"/><Relationship Id="rId12" Type="http://schemas.openxmlformats.org/officeDocument/2006/relationships/hyperlink" Target="http://upload.wikimedia.org/wikipedia/commons/thumb/b/b8/Gvazdikas001.JPG/258px-Gvazdikas001.JPG" TargetMode="External"/><Relationship Id="rId2" Type="http://schemas.openxmlformats.org/officeDocument/2006/relationships/hyperlink" Target="http://t3.gstatic.com/images?q=tbn:ANd9GcSkpHA_IFoyiUjRcKKVGO-4709Dbk7hYGaNrv2uDbnDPWLLTNJm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RrwDUoHLl2qumxpz0m88Z-WKgZXjjTnxmUZIvkOYthCsbKzkAWiw" TargetMode="External"/><Relationship Id="rId11" Type="http://schemas.openxmlformats.org/officeDocument/2006/relationships/hyperlink" Target="http://upload.wikimedia.org/wikipedia/commons/thumb/d/d1/Hyazinthe_rosa_3255.JPG/258px-Hyazinthe_rosa_3255.JPG" TargetMode="External"/><Relationship Id="rId5" Type="http://schemas.openxmlformats.org/officeDocument/2006/relationships/hyperlink" Target="http://t3.gstatic.com/images?q=tbn:ANd9GcRM3rU9x6rU5dkBgiUt0l0VP0z06ncBBV2qXmCLg76vkzVfIRxjnw" TargetMode="External"/><Relationship Id="rId10" Type="http://schemas.openxmlformats.org/officeDocument/2006/relationships/hyperlink" Target="http://upload.wikimedia.org/wikipedia/commons/thumb/9/9e/Paeonia_suffruticosa12.jpg/258px-Paeonia_suffruticosa12.jpg" TargetMode="External"/><Relationship Id="rId4" Type="http://schemas.openxmlformats.org/officeDocument/2006/relationships/hyperlink" Target="http://t0.gstatic.com/images?q=tbn:ANd9GcRuLIkmDRYBTwf-ZaslfO0UHBajoQ9LqaUJwfxNVhsfqHJ6AeWY" TargetMode="External"/><Relationship Id="rId9" Type="http://schemas.openxmlformats.org/officeDocument/2006/relationships/hyperlink" Target="http://upload.wikimedia.org/wikipedia/commons/thumb/e/e7/French_marigold_Tagetes_patula.jpg/270px-French_marigold_Tagetes_patula.jpg" TargetMode="External"/><Relationship Id="rId14" Type="http://schemas.openxmlformats.org/officeDocument/2006/relationships/hyperlink" Target="http://upload.wikimedia.org/wikipedia/commons/thumb/f/fe/Gladiolus_palustris_20060702110147wp.jpg/441px-Gladiolus_palustris_20060702110147wp.jpg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b/Brightpinkflowers.JPG/280px-Brightpinkflowers.JPG" TargetMode="External"/><Relationship Id="rId3" Type="http://schemas.openxmlformats.org/officeDocument/2006/relationships/hyperlink" Target="http://upload.wikimedia.org/wikipedia/commons/thumb/1/10/Rosa_canina_flower_Luc_Viatour.JPG/258px-Rosa_canina_flower_Luc_Viatour.JPG" TargetMode="External"/><Relationship Id="rId7" Type="http://schemas.openxmlformats.org/officeDocument/2006/relationships/hyperlink" Target="http://upload.wikimedia.org/wikipedia/commons/thumb/7/74/Forsythia_suspensa4.jpg/258px-Forsythia_suspensa4.jpg" TargetMode="External"/><Relationship Id="rId2" Type="http://schemas.openxmlformats.org/officeDocument/2006/relationships/hyperlink" Target="http://upload.wikimedia.org/wikipedia/commons/thumb/4/46/Lilium_bulbiferum_bulbiferum1LEST.jpg/258px-Lilium_bulbiferum_bulbiferum1LES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2/Kvet_ibisku.JPG/258px-Kvet_ibisku.JPG" TargetMode="External"/><Relationship Id="rId5" Type="http://schemas.openxmlformats.org/officeDocument/2006/relationships/hyperlink" Target="http://upload.wikimedia.org/wikipedia/commons/thumb/4/4c/Hortensia-Bretagne.jpg/270px-Hortensia-Bretagne.jpg" TargetMode="External"/><Relationship Id="rId10" Type="http://schemas.openxmlformats.org/officeDocument/2006/relationships/hyperlink" Target="http://upload.wikimedia.org/wikipedia/commons/thumb/2/28/Magnolia4023.jpg/270px-Magnolia4023.jpg" TargetMode="External"/><Relationship Id="rId4" Type="http://schemas.openxmlformats.org/officeDocument/2006/relationships/hyperlink" Target="http://upload.wikimedia.org/wikipedia/commons/thumb/c/ca/Syringa01.jpg/258px-Syringa01.jpg" TargetMode="External"/><Relationship Id="rId9" Type="http://schemas.openxmlformats.org/officeDocument/2006/relationships/hyperlink" Target="http://t1.gstatic.com/images?q=tbn:ANd9GcQlFUsx9CjJ40d-BenAq92a9OmjMyA2erz09fn5TsZfPTBpvJ3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25" y="642938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1901825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VY_32_INOVACE_111_Pokojové a okrasné rostliny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Pokojové a okrasné rostliny</a:t>
            </a: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214438"/>
            <a:ext cx="9144000" cy="47863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Tento materiál poskytne žákům informace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o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pokojových a okrasných rostlinách</a:t>
            </a:r>
            <a:r>
              <a:rPr lang="cs-CZ" sz="3600" smtClean="0">
                <a:latin typeface="Arial" charset="0"/>
                <a:cs typeface="Arial" charset="0"/>
              </a:rPr>
              <a:t>.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Seznámí se s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nádobami </a:t>
            </a:r>
            <a:r>
              <a:rPr lang="cs-CZ" sz="3600" smtClean="0">
                <a:latin typeface="Arial" charset="0"/>
                <a:cs typeface="Arial" charset="0"/>
              </a:rPr>
              <a:t>vhodnými pro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pěstování pokojových rostlin, se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způsoby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rozmnožování </a:t>
            </a:r>
            <a:r>
              <a:rPr lang="cs-CZ" sz="3600" smtClean="0">
                <a:latin typeface="Arial" charset="0"/>
                <a:cs typeface="Arial" charset="0"/>
              </a:rPr>
              <a:t>a jak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přesazujeme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pokojové rostliny. Dozví se o </a:t>
            </a:r>
            <a:r>
              <a:rPr lang="cs-CZ" sz="3600" b="1" smtClean="0">
                <a:solidFill>
                  <a:srgbClr val="00B050"/>
                </a:solidFill>
                <a:latin typeface="Arial" charset="0"/>
                <a:cs typeface="Arial" charset="0"/>
              </a:rPr>
              <a:t>významu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3600" smtClean="0">
                <a:latin typeface="Arial" charset="0"/>
                <a:cs typeface="Arial" charset="0"/>
              </a:rPr>
              <a:t>těchto rostlin.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Pokojové rostliny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1071563"/>
            <a:ext cx="7643813" cy="1714500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Jsou okrasné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listem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nebo 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květem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Pěstujeme je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 bytech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ve školách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na pracovištích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2500313"/>
            <a:ext cx="2143125" cy="2143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2286000"/>
            <a:ext cx="1933575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929188" y="4643438"/>
            <a:ext cx="987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Fíkus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072313" y="4643438"/>
            <a:ext cx="17256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Brambořík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571625" y="5429250"/>
            <a:ext cx="600868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002060"/>
                </a:solidFill>
                <a:cs typeface="Arial" charset="0"/>
              </a:rPr>
              <a:t>ZKRÁŠLUJÍ ŽIVOTNÍ PROSTŘEDÍ.</a:t>
            </a:r>
          </a:p>
          <a:p>
            <a:r>
              <a:rPr lang="cs-CZ" sz="2800" b="1">
                <a:solidFill>
                  <a:srgbClr val="002060"/>
                </a:solidFill>
                <a:cs typeface="Arial" charset="0"/>
              </a:rPr>
              <a:t>OBOHACUJÍ VZDUCH O KYSLÍK.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4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Nádoby pro pěstování rostlin</a:t>
            </a:r>
            <a:endParaRPr lang="cs-CZ" sz="4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5750" y="2857500"/>
            <a:ext cx="2381250" cy="1790700"/>
          </a:xfrm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14688" y="2143125"/>
            <a:ext cx="2095500" cy="272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38" y="1643063"/>
            <a:ext cx="2981325" cy="153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50" y="4286250"/>
            <a:ext cx="2619375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85813" y="4643438"/>
            <a:ext cx="14684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Květináč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857625" y="4857750"/>
            <a:ext cx="887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Váza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786563" y="3214688"/>
            <a:ext cx="1192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Truhlík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00813" y="6072188"/>
            <a:ext cx="18938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Hydroponie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91440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Rozmnožování pokojových rostlin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2786062"/>
          </a:xfrm>
        </p:spPr>
        <p:txBody>
          <a:bodyPr/>
          <a:lstStyle/>
          <a:p>
            <a:pPr marL="514350" indent="-514350" eaLnBrk="1" hangingPunct="1">
              <a:buFont typeface="Wingdings 2" pitchFamily="18" charset="2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Šlahouny </a:t>
            </a:r>
            <a:r>
              <a:rPr lang="cs-CZ" smtClean="0">
                <a:latin typeface="Arial" charset="0"/>
                <a:cs typeface="Arial" charset="0"/>
              </a:rPr>
              <a:t>– na konci jsou nové rostliny. Ty odřízneme, dáme do vody, až zapustí kořeny, zasadíme je.</a:t>
            </a:r>
          </a:p>
          <a:p>
            <a:pPr marL="514350" indent="-514350" eaLnBrk="1" hangingPunct="1">
              <a:buFont typeface="Wingdings 2" pitchFamily="18" charset="2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Stonkovými řízky </a:t>
            </a:r>
            <a:r>
              <a:rPr lang="cs-CZ" smtClean="0">
                <a:latin typeface="Arial" charset="0"/>
                <a:cs typeface="Arial" charset="0"/>
              </a:rPr>
              <a:t>– s několika listy.</a:t>
            </a:r>
          </a:p>
          <a:p>
            <a:pPr marL="514350" indent="-514350" eaLnBrk="1" hangingPunct="1">
              <a:buFont typeface="Wingdings 2" pitchFamily="18" charset="2"/>
              <a:buAutoNum type="arabicPeriod"/>
            </a:pPr>
            <a:r>
              <a:rPr lang="cs-CZ" b="1" smtClean="0">
                <a:solidFill>
                  <a:srgbClr val="C00000"/>
                </a:solidFill>
                <a:latin typeface="Arial" charset="0"/>
                <a:cs typeface="Arial" charset="0"/>
              </a:rPr>
              <a:t>Listovými řízky</a:t>
            </a:r>
            <a:r>
              <a:rPr lang="cs-CZ" b="1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b="1" smtClean="0">
              <a:solidFill>
                <a:srgbClr val="C00000"/>
              </a:solidFill>
              <a:latin typeface="Arial" charset="0"/>
              <a:cs typeface="Arial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50" y="4357688"/>
            <a:ext cx="18669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3857625"/>
            <a:ext cx="16764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643563" y="4214813"/>
            <a:ext cx="2571750" cy="1933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71500" y="6143625"/>
            <a:ext cx="13303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Zelenec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14688" y="6215063"/>
            <a:ext cx="1246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Muškát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215063" y="6143625"/>
            <a:ext cx="13985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cs typeface="Arial" charset="0"/>
              </a:rPr>
              <a:t>Begónie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Přesazování pokojových rostlin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786437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Přesazujeme v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březnu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dubnu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Přihnojujeme asi jednou za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čtrnáct dnů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Pravidelně </a:t>
            </a:r>
            <a:r>
              <a:rPr lang="cs-CZ" sz="28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zaléváme</a:t>
            </a:r>
            <a:r>
              <a:rPr lang="cs-CZ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1.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Připravíme si 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květináč o 2-3 cm větší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než byl původní.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2.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Na dno dáme 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kousek květináče , cihly nebo kamínky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i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3.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Rostlinu dáme 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do většího květináče 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zasypeme půdou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4.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Půdu 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přitlačíme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ke kořenům.</a:t>
            </a:r>
          </a:p>
          <a:p>
            <a:pPr marL="514350" indent="-51435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5.</a:t>
            </a:r>
            <a:r>
              <a:rPr lang="cs-CZ" b="1" i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	 Zalijeme</a:t>
            </a:r>
            <a:r>
              <a:rPr lang="cs-CZ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b="1" i="1" dirty="0" smtClean="0">
              <a:latin typeface="Arial" pitchFamily="34" charset="0"/>
              <a:cs typeface="Arial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Okrasné rostliny</a:t>
            </a:r>
            <a:endParaRPr lang="cs-CZ" sz="6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686800" cy="2214563"/>
          </a:xfrm>
        </p:spPr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Kvetou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jara do podzimu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Jsou to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byliny i dřeviny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Pěstujeme je </a:t>
            </a: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na zahradách, v parcích, na 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veřejných prostranstvích.</a:t>
            </a:r>
            <a:endParaRPr lang="cs-CZ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3500438"/>
            <a:ext cx="25717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3214688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15063" y="2714625"/>
            <a:ext cx="2457450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85813" y="5214938"/>
            <a:ext cx="1827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Aksamitník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29063" y="6396038"/>
            <a:ext cx="13573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Pivoňka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929438" y="6000750"/>
            <a:ext cx="1041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Mečík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714500"/>
            <a:ext cx="2457450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928688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428625"/>
            <a:ext cx="245745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38" y="4214813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00125" y="5357813"/>
            <a:ext cx="12969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Hyacint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857625" y="4214813"/>
            <a:ext cx="1365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Hvozdík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286625" y="3214688"/>
            <a:ext cx="798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Lilie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215188" y="6072188"/>
            <a:ext cx="920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Růže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42852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Okrasné dřeviny</a:t>
            </a:r>
            <a:endParaRPr lang="cs-CZ" sz="6000" b="1" dirty="0">
              <a:solidFill>
                <a:schemeClr val="accent6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14313" y="1143000"/>
            <a:ext cx="2457450" cy="2333625"/>
          </a:xfrm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25" y="1143000"/>
            <a:ext cx="257175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1285875"/>
            <a:ext cx="2457450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9000" y="3214688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7188" y="4071938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143625" y="4000500"/>
            <a:ext cx="25717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071563" y="3429000"/>
            <a:ext cx="938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Šeřík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929063" y="2786063"/>
            <a:ext cx="15875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Hortenzie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7143750" y="3143250"/>
            <a:ext cx="1057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Ibišek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071563" y="6072188"/>
            <a:ext cx="14097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Tavolník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071938" y="6488113"/>
            <a:ext cx="1158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Zlatice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858000" y="5929313"/>
            <a:ext cx="1516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Magnolie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50"/>
            <a:ext cx="9144000" cy="4572000"/>
          </a:xfrm>
        </p:spPr>
        <p:txBody>
          <a:bodyPr/>
          <a:lstStyle/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Kde</a:t>
            </a:r>
            <a:r>
              <a:rPr lang="cs-CZ" sz="3600" smtClean="0">
                <a:latin typeface="Arial" charset="0"/>
                <a:cs typeface="Arial" charset="0"/>
              </a:rPr>
              <a:t> pěstujeme pokojové rostliny?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Význam</a:t>
            </a:r>
            <a:r>
              <a:rPr lang="cs-CZ" sz="3600" smtClean="0">
                <a:latin typeface="Arial" charset="0"/>
                <a:cs typeface="Arial" charset="0"/>
              </a:rPr>
              <a:t> pokojových i okrasných rostlin.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Které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nádoby</a:t>
            </a:r>
            <a:r>
              <a:rPr lang="cs-CZ" sz="3600" smtClean="0">
                <a:latin typeface="Arial" charset="0"/>
                <a:cs typeface="Arial" charset="0"/>
              </a:rPr>
              <a:t> jsou vhodné pro pěstování?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Jak se pokojové rostliny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rozmnožují</a:t>
            </a:r>
            <a:r>
              <a:rPr lang="cs-CZ" sz="3600" smtClean="0">
                <a:latin typeface="Arial" charset="0"/>
                <a:cs typeface="Arial" charset="0"/>
              </a:rPr>
              <a:t>?</a:t>
            </a:r>
          </a:p>
          <a:p>
            <a:pPr marL="514350" indent="-514350" eaLnBrk="1" hangingPunct="1">
              <a:buFont typeface="Franklin Gothic Medium" pitchFamily="34" charset="0"/>
              <a:buAutoNum type="arabicPeriod"/>
            </a:pPr>
            <a:r>
              <a:rPr lang="cs-CZ" sz="3600" smtClean="0">
                <a:latin typeface="Arial" charset="0"/>
                <a:cs typeface="Arial" charset="0"/>
              </a:rPr>
              <a:t>Které </a:t>
            </a: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znáš</a:t>
            </a:r>
            <a:r>
              <a:rPr lang="cs-CZ" sz="3600" smtClean="0">
                <a:latin typeface="Arial" charset="0"/>
                <a:cs typeface="Arial" charset="0"/>
              </a:rPr>
              <a:t> okrasné rostliny i dřeviny?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1480" y="285728"/>
            <a:ext cx="8972520" cy="8382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Jak přesazujeme pokojové rostliny</a:t>
            </a:r>
            <a:endParaRPr lang="cs-CZ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143000"/>
            <a:ext cx="8686800" cy="5429250"/>
          </a:xfrm>
        </p:spPr>
        <p:txBody>
          <a:bodyPr/>
          <a:lstStyle/>
          <a:p>
            <a:pPr marL="514350" indent="-514350" eaLnBrk="1" hangingPunct="1">
              <a:buFont typeface="Wingdings 2" pitchFamily="18" charset="2"/>
              <a:buNone/>
              <a:defRPr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Seřaď správně věty a označ je čísly 1-5.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Rostlinu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vložíme do většího</a:t>
            </a:r>
            <a:r>
              <a:rPr lang="cs-CZ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květináče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zasypeme zeminou.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dno většího květináče položíme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kamínek nebo kousek cihly.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Rostlinu s kořeny a zeminou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vyjmeme z květináče.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Připravíme si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větší květináč.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Rostlinu vydatně </a:t>
            </a:r>
            <a:r>
              <a:rPr lang="cs-CZ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zalijeme vodou.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63"/>
            <a:ext cx="8686800" cy="5572125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http://t3.gstatic.com/images?q=tbn:ANd9GcSkpHA_IFoyiUjRcKKVGO-4709Dbk7hYGaNrv2uDbnDPWLLTNJmdA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http://upload.wikimedia.org/wikipedia/commons/thumb/b/b8/Chinese_vase.jpg/220px-Chinese_vase.jpg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http://t0.gstatic.com/images?q=tbn:ANd9GcRuLIkmDRYBTwf-ZaslfO0UHBajoQ9LqaUJwfxNVhsfqHJ6AeWY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http://t3.gstatic.com/images?q=tbn:ANd9GcRM3rU9x6rU5dkBgiUt0l0VP0z06ncBBV2qXmCLg76vkzVfIRxjnw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http://t3.gstatic.com/images?q=tbn:ANd9GcRrwDUoHLl2qumxpz0m88Z-WKgZXjjTnxmUZIvkOYthCsbKzkAWiw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http://t0.gstatic.com/images?q=tbn:ANd9GcSnzV9R1FzCYSlAK7PW1CKwP78OcO2WCqBpVW_P4Q5V8HLvDrJz2w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http://upload.wikimedia.org/wikipedia/commons/thumb/b/b2/Begonia-IMG_0089sm.jpg/270px-Begonia-IMG_0089sm.jpg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http://upload.wikimedia.org/wikipedia/commons/thumb/e/e7/French_marigold_Tagetes_patula.jpg/270px-French_marigold_Tagetes_patula.jpg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http://upload.wikimedia.org/wikipedia/commons/thumb/9/9e/Paeonia_suffruticosa12.jpg/258px-Paeonia_suffruticosa12.jpg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http://upload.wikimedia.org/wikipedia/commons/thumb/d/d1/Hyazinthe_rosa_3255.JPG/258px-Hyazinthe_rosa_3255.JPG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http://upload.wikimedia.org/wikipedia/commons/thumb/b/b8/Gvazdikas001.JPG/258px-Gvazdikas001.JPG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3"/>
              </a:rPr>
              <a:t>http://upload.wikimedia.org/wikipedia/commons/thumb/4/48/Flowerpot_1.jpg/800px-Flowerpot_1.jpg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4"/>
              </a:rPr>
              <a:t>http://upload.wikimedia.org/wikipedia/commons/thumb/f/fe/Gladiolus_palustris_20060702110147wp.jpg/441px-Gladiolus_palustris_20060702110147wp.jpg</a:t>
            </a:r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http://upload.wikimedia.org/wikipedia/commons/thumb/4/46/Lilium_bulbiferum_bulbiferum1LEST.jpg/258px-Lilium_bulbiferum_bulbiferum1LEST.jpg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http://upload.wikimedia.org/wikipedia/commons/thumb/1/10/Rosa_canina_flower_Luc_Viatour.JPG/258px-Rosa_canina_flower_Luc_Viatour.JPG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http://upload.wikimedia.org/wikipedia/commons/thumb/c/ca/Syringa01.jpg/258px-Syringa01.jpg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http://upload.wikimedia.org/wikipedia/commons/thumb/4/4c/Hortensia-Bretagne.jpg/270px-Hortensia-Bretagne.jpg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http://upload.wikimedia.org/wikipedia/commons/thumb/7/72/Kvet_ibisku.JPG/258px-Kvet_ibisku.JPG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http://upload.wikimedia.org/wikipedia/commons/thumb/7/74/Forsythia_suspensa4.jpg/258px-Forsythia_suspensa4.jpg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http://upload.wikimedia.org/wikipedia/commons/thumb/9/9b/Brightpinkflowers.JPG/280px-Brightpinkflowers.JPG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9"/>
              </a:rPr>
              <a:t>http://t1.gstatic.com/images?q=tbn:ANd9GcQlFUsx9CjJ40d-BenAq92a9OmjMyA2erz09fn5TsZfPTBpvJ3K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0"/>
              </a:rPr>
              <a:t>http://upload.wikimedia.org/wikipedia/commons/thumb/2/28/Magnolia4023.jpg/270px-Magnolia4023.jpg</a:t>
            </a: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220</TotalTime>
  <Words>303</Words>
  <Application>Microsoft Office PowerPoint</Application>
  <PresentationFormat>On-screen Show (4:3)</PresentationFormat>
  <Paragraphs>90</Paragraphs>
  <Slides>13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13</vt:i4>
      </vt:variant>
    </vt:vector>
  </HeadingPairs>
  <TitlesOfParts>
    <vt:vector size="28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29</cp:revision>
  <dcterms:created xsi:type="dcterms:W3CDTF">2012-02-04T20:11:12Z</dcterms:created>
  <dcterms:modified xsi:type="dcterms:W3CDTF">2012-03-19T10:18:23Z</dcterms:modified>
</cp:coreProperties>
</file>