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61" r:id="rId4"/>
    <p:sldId id="262" r:id="rId5"/>
    <p:sldId id="264" r:id="rId6"/>
    <p:sldId id="265" r:id="rId7"/>
    <p:sldId id="266" r:id="rId8"/>
    <p:sldId id="267" r:id="rId9"/>
    <p:sldId id="271" r:id="rId10"/>
    <p:sldId id="272" r:id="rId11"/>
    <p:sldId id="270" r:id="rId12"/>
    <p:sldId id="268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EE048-2FF0-4C47-BDDA-8827EDDA700A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221843-7C22-4C1B-B93D-0F472CA77D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A312E-0588-455D-ABE8-A4D91A8C84D3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CAFAD1-F9DC-4747-8A79-F6C436A48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97639-467A-4FDB-93AA-0D25AF9F514C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EA46B-6FD0-447F-90A0-28A6EBCA89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3AA82-C613-46DF-8ADA-7973DDB32A34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D4692-7E26-4356-906D-A6EA0A8038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9630B0-6FCD-4273-88F4-588E9F3E7551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95E80A-C5AD-4DE8-9B4D-78E3FD34D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98E90-DCB4-4A97-B65A-92AFDD67F919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D75D73-A832-480B-A494-0CACDC49E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5A983-D146-4739-A4F9-8E6F0C7330DA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98802-772A-4B66-AE78-1277F4EDED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02726-7A3B-4D7D-A4B7-A7BEDB13E5DB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704FD7-0001-4E9A-8708-22D07224A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6110E-5EC3-4CCA-AABC-03DF2CE124AD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7FCE3-9FB8-44D7-BA78-7DAAB87187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6DE80-4F38-4969-A9BD-288B984292FF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C0DDE-BC06-4DB0-B4C8-0BE83BA147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E94EB-8C4A-44E4-8DC5-04A7B148B5A0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9263C-DCF5-42DD-8562-844149BEC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302AFE1-EB6C-4F99-83DF-63D56E4467B7}" type="datetimeFigureOut">
              <a:rPr lang="cs-CZ"/>
              <a:pPr>
                <a:defRPr/>
              </a:pPr>
              <a:t>24.3.2012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4326344-1AB8-461D-804D-449D32267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Sxhx69zr4X8L4Ecqy-F8u_bEPGAvTXQAngbbGBxjduuoWackwo" TargetMode="External"/><Relationship Id="rId3" Type="http://schemas.openxmlformats.org/officeDocument/2006/relationships/hyperlink" Target="http://t0.gstatic.com/images?q=tbn:ANd9GcR5zG_SqMkvj0iZeZNAjFFuYhcdLOYS8QoTnolrwkbtNG6D9yXldg" TargetMode="External"/><Relationship Id="rId7" Type="http://schemas.openxmlformats.org/officeDocument/2006/relationships/hyperlink" Target="http://t1.gstatic.com/images?q=tbn:ANd9GcSGawiKQwSWsxHONUMrjWgxE88th8xOh9WnIIjZiQH51ez1fZTD" TargetMode="External"/><Relationship Id="rId12" Type="http://schemas.openxmlformats.org/officeDocument/2006/relationships/hyperlink" Target="http://www.prozaky.eu/wp-content/gallery/00-single/Jirovec%20madal%20-%20list.jpg" TargetMode="External"/><Relationship Id="rId2" Type="http://schemas.openxmlformats.org/officeDocument/2006/relationships/hyperlink" Target="http://t1.gstatic.com/images?q=tbn:ANd9GcTI9dragKpr3Ws36nDLenyQSTm0k51uSAZF4WMOJ0J66ApCc5aq8w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Q11kh116BM6UM11bcgjBpxBezjlkCm8Iw3bmDXu1rcdCGOjlMF" TargetMode="External"/><Relationship Id="rId11" Type="http://schemas.openxmlformats.org/officeDocument/2006/relationships/hyperlink" Target="http://www.bionebe.cz/files/products/briza_list.jpg" TargetMode="External"/><Relationship Id="rId5" Type="http://schemas.openxmlformats.org/officeDocument/2006/relationships/hyperlink" Target="http://t2.gstatic.com/images?q=tbn:ANd9GcSnMUnbJsqzbR2Elgr18wpcVXlYrFGM_d07EbBkH3dyiyFKv4x-kw" TargetMode="External"/><Relationship Id="rId10" Type="http://schemas.openxmlformats.org/officeDocument/2006/relationships/hyperlink" Target="http://t3.gstatic.com/images?q=tbn:ANd9GcROF9JgpLwpK9O6ej7ZByDopiP3EYpaDOp51uQW0e9fDPvSrt9t" TargetMode="External"/><Relationship Id="rId4" Type="http://schemas.openxmlformats.org/officeDocument/2006/relationships/hyperlink" Target="http://t2.gstatic.com/images?q=tbn:ANd9GcRXVcGrY_Xq1M-ejldrRS7WKHcnan_C7MDh1owdcPKXdxDfvd3szg" TargetMode="External"/><Relationship Id="rId9" Type="http://schemas.openxmlformats.org/officeDocument/2006/relationships/hyperlink" Target="http://t2.gstatic.com/images?q=tbn:ANd9GcSlP5V-2fHzFBna3I5y7R-Ho6YlSwiTCL5i5BkmexDqgQ8doz24h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192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VY_32_INOVACE_112_List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list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25"/>
            <a:ext cx="8686800" cy="45259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Tento materiál poskytne žákům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informace o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částech listu</a:t>
            </a:r>
            <a:r>
              <a:rPr lang="cs-CZ" sz="4000" smtClean="0">
                <a:latin typeface="Arial" charset="0"/>
                <a:cs typeface="Arial" charset="0"/>
              </a:rPr>
              <a:t>,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tvaru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čepele</a:t>
            </a:r>
            <a:r>
              <a:rPr lang="cs-CZ" sz="4000" smtClean="0">
                <a:latin typeface="Arial" charset="0"/>
                <a:cs typeface="Arial" charset="0"/>
              </a:rPr>
              <a:t>,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významu listu</a:t>
            </a:r>
            <a:r>
              <a:rPr lang="cs-CZ" sz="4000" smtClean="0">
                <a:latin typeface="Arial" charset="0"/>
                <a:cs typeface="Arial" charset="0"/>
              </a:rPr>
              <a:t>,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dýchání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rostlin </a:t>
            </a:r>
            <a:r>
              <a:rPr lang="cs-CZ" sz="4000" smtClean="0">
                <a:latin typeface="Arial" charset="0"/>
                <a:cs typeface="Arial" charset="0"/>
              </a:rPr>
              <a:t>i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fotosyntéze</a:t>
            </a:r>
            <a:r>
              <a:rPr lang="cs-CZ" sz="4000" smtClean="0">
                <a:latin typeface="Arial" charset="0"/>
                <a:cs typeface="Arial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Základní informace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list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 </a:t>
            </a:r>
            <a:r>
              <a:rPr lang="cs-CZ" b="1" u="sng" smtClean="0">
                <a:solidFill>
                  <a:srgbClr val="FF0000"/>
                </a:solidFill>
                <a:latin typeface="Arial" charset="0"/>
                <a:cs typeface="Arial" charset="0"/>
              </a:rPr>
              <a:t>dýchá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přijímá výživu </a:t>
            </a:r>
            <a:r>
              <a:rPr lang="cs-CZ" smtClean="0">
                <a:latin typeface="Arial" charset="0"/>
                <a:cs typeface="Arial" charset="0"/>
              </a:rPr>
              <a:t>ze vzduchu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přijímá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sluneční světlo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u="sng" smtClean="0">
                <a:solidFill>
                  <a:srgbClr val="FF0000"/>
                </a:solidFill>
                <a:latin typeface="Arial" charset="0"/>
                <a:cs typeface="Arial" charset="0"/>
              </a:rPr>
              <a:t>odpařuje vodu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v listech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vzniká cukr a škrob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listy jehličnatých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stromů jsou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jehlice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některé rostliny se listy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rozmnožují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list obsahuje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zelené barvivo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, </a:t>
            </a:r>
            <a:r>
              <a:rPr lang="cs-CZ" b="1" smtClean="0">
                <a:solidFill>
                  <a:schemeClr val="tx1"/>
                </a:solidFill>
                <a:latin typeface="Arial" charset="0"/>
                <a:cs typeface="Arial" charset="0"/>
              </a:rPr>
              <a:t>na podzim </a:t>
            </a: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se barvivo rozpadá a listy se barví rudě a žlutě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mtClean="0">
                <a:solidFill>
                  <a:schemeClr val="tx1"/>
                </a:solidFill>
                <a:latin typeface="Arial" charset="0"/>
                <a:cs typeface="Arial" charset="0"/>
              </a:rPr>
              <a:t>listy listnatých stromů a keřů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opadávají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Části listu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14500" y="2143125"/>
            <a:ext cx="1885950" cy="2428875"/>
          </a:xfrm>
        </p:spPr>
      </p:pic>
      <p:cxnSp>
        <p:nvCxnSpPr>
          <p:cNvPr id="6" name="Přímá spojovací šipka 5"/>
          <p:cNvCxnSpPr/>
          <p:nvPr/>
        </p:nvCxnSpPr>
        <p:spPr>
          <a:xfrm>
            <a:off x="1285875" y="2643188"/>
            <a:ext cx="857250" cy="642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5750" y="2143125"/>
            <a:ext cx="14144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žilnatina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10800000" flipV="1">
            <a:off x="2643188" y="2214563"/>
            <a:ext cx="1785937" cy="357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429125" y="2000250"/>
            <a:ext cx="971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čepel</a:t>
            </a:r>
          </a:p>
        </p:txBody>
      </p:sp>
      <p:cxnSp>
        <p:nvCxnSpPr>
          <p:cNvPr id="12" name="Přímá spojovací šipka 11"/>
          <p:cNvCxnSpPr/>
          <p:nvPr/>
        </p:nvCxnSpPr>
        <p:spPr>
          <a:xfrm rot="10800000">
            <a:off x="2643188" y="4357688"/>
            <a:ext cx="1357312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071938" y="4214813"/>
            <a:ext cx="920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řapík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928938" y="5143500"/>
            <a:ext cx="6234112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Rozvětvenou žilnatinu tvoří </a:t>
            </a:r>
            <a:r>
              <a:rPr lang="cs-CZ" sz="2800" b="1">
                <a:solidFill>
                  <a:srgbClr val="002060"/>
                </a:solidFill>
              </a:rPr>
              <a:t>žilky</a:t>
            </a:r>
            <a:r>
              <a:rPr lang="cs-CZ" sz="2800"/>
              <a:t>.</a:t>
            </a:r>
          </a:p>
          <a:p>
            <a:r>
              <a:rPr lang="cs-CZ" sz="2800"/>
              <a:t>Ty </a:t>
            </a:r>
            <a:r>
              <a:rPr lang="cs-CZ" sz="2800" b="1">
                <a:solidFill>
                  <a:srgbClr val="002060"/>
                </a:solidFill>
              </a:rPr>
              <a:t>rozvádějí vodu s živinami listem</a:t>
            </a:r>
            <a:r>
              <a:rPr lang="cs-CZ" sz="2800"/>
              <a:t>.</a:t>
            </a:r>
          </a:p>
          <a:p>
            <a:r>
              <a:rPr lang="cs-CZ" sz="2800"/>
              <a:t>Také </a:t>
            </a:r>
            <a:r>
              <a:rPr lang="cs-CZ" sz="2800" b="1">
                <a:solidFill>
                  <a:srgbClr val="002060"/>
                </a:solidFill>
              </a:rPr>
              <a:t>zpevňují čepel</a:t>
            </a:r>
            <a:r>
              <a:rPr lang="cs-CZ" sz="28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1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Tvar čepele listů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0" y="3714750"/>
            <a:ext cx="2438400" cy="1828800"/>
          </a:xfrm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25" y="4143375"/>
            <a:ext cx="247650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50" y="1643063"/>
            <a:ext cx="2752725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3571875"/>
            <a:ext cx="190500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2938" y="1714500"/>
            <a:ext cx="37798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Jednoduché listy</a:t>
            </a:r>
          </a:p>
          <a:p>
            <a:r>
              <a:rPr lang="cs-CZ" sz="2800" b="1"/>
              <a:t>mají celistvou čepel.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5813" y="6000750"/>
            <a:ext cx="938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Bříza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643313" y="5572125"/>
            <a:ext cx="81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Lípa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0" y="3286125"/>
            <a:ext cx="766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Buk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072313" y="6000750"/>
            <a:ext cx="7826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Dub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28625" y="4000500"/>
            <a:ext cx="2466975" cy="1847850"/>
          </a:xfrm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8" y="2928938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38576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85750" y="1571625"/>
            <a:ext cx="8612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</a:rPr>
              <a:t>Složené listy </a:t>
            </a:r>
            <a:r>
              <a:rPr lang="cs-CZ" sz="2800" b="1"/>
              <a:t>mají čepel složenou z malých lístků.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000125" y="5857875"/>
            <a:ext cx="1263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Jírovec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357688" y="4786313"/>
            <a:ext cx="852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Akát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143750" y="5643563"/>
            <a:ext cx="1006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Jeřáb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Dýchání rostlin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5721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rostlina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dýchá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spotřebovává ze vzduchu kyslík, vydechuje oxid uhličitý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dýchá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stále</a:t>
            </a:r>
            <a:r>
              <a:rPr lang="cs-CZ" smtClean="0">
                <a:latin typeface="Arial" charset="0"/>
                <a:cs typeface="Arial" charset="0"/>
              </a:rPr>
              <a:t>, ve dne i v noci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dýchá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všemi částmi </a:t>
            </a:r>
            <a:r>
              <a:rPr lang="cs-CZ" smtClean="0">
                <a:latin typeface="Arial" charset="0"/>
                <a:cs typeface="Arial" charset="0"/>
              </a:rPr>
              <a:t>svého těla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nejvíce listy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na spodní straně listu jsou otvůrky </a:t>
            </a:r>
            <a:r>
              <a:rPr lang="cs-CZ" b="1" smtClean="0">
                <a:solidFill>
                  <a:srgbClr val="002060"/>
                </a:solidFill>
                <a:latin typeface="Arial" charset="0"/>
                <a:cs typeface="Arial" charset="0"/>
              </a:rPr>
              <a:t>– PRŮDUCHY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Arial" charset="0"/>
                <a:cs typeface="Arial" charset="0"/>
              </a:rPr>
              <a:t>těmi také </a:t>
            </a:r>
            <a:r>
              <a:rPr lang="cs-CZ" b="1" smtClean="0">
                <a:solidFill>
                  <a:srgbClr val="FF0000"/>
                </a:solidFill>
                <a:latin typeface="Arial" charset="0"/>
                <a:cs typeface="Arial" charset="0"/>
              </a:rPr>
              <a:t>odpařuje vodu</a:t>
            </a:r>
            <a:endParaRPr lang="cs-CZ" smtClean="0">
              <a:latin typeface="Arial" charset="0"/>
              <a:cs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   DÝCHÁNÍ JE OPAKEM FOTOSYNTÉZY.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fotosyntéza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285750" y="1214438"/>
            <a:ext cx="8686800" cy="56435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Tento děj probíhá v </a:t>
            </a:r>
            <a:r>
              <a:rPr lang="cs-CZ" sz="2000" b="1" dirty="0" smtClean="0">
                <a:latin typeface="Arial" charset="0"/>
                <a:cs typeface="Arial" charset="0"/>
              </a:rPr>
              <a:t>zelených částech rostlin</a:t>
            </a:r>
            <a:r>
              <a:rPr lang="cs-CZ" sz="2000" dirty="0" smtClean="0">
                <a:latin typeface="Arial" charset="0"/>
                <a:cs typeface="Arial" charset="0"/>
              </a:rPr>
              <a:t>. Je jedním z </a:t>
            </a:r>
          </a:p>
          <a:p>
            <a:pPr>
              <a:buFont typeface="Wingdings 2" pitchFamily="18" charset="2"/>
              <a:buNone/>
            </a:pPr>
            <a:r>
              <a:rPr lang="cs-CZ" sz="2000" b="1" dirty="0" smtClean="0">
                <a:latin typeface="Arial" charset="0"/>
                <a:cs typeface="Arial" charset="0"/>
              </a:rPr>
              <a:t>nejvýznamnějších a nejdůležitějších dějů </a:t>
            </a:r>
            <a:r>
              <a:rPr lang="cs-CZ" sz="2000" dirty="0" smtClean="0">
                <a:latin typeface="Arial" charset="0"/>
                <a:cs typeface="Arial" charset="0"/>
              </a:rPr>
              <a:t>na Zemi. Umožňuje </a:t>
            </a:r>
          </a:p>
          <a:p>
            <a:pPr>
              <a:buFont typeface="Wingdings 2" pitchFamily="18" charset="2"/>
              <a:buNone/>
            </a:pPr>
            <a:r>
              <a:rPr lang="cs-CZ" sz="2000" b="1" dirty="0" smtClean="0">
                <a:latin typeface="Arial" charset="0"/>
                <a:cs typeface="Arial" charset="0"/>
              </a:rPr>
              <a:t>přeměnu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latin typeface="Arial" charset="0"/>
                <a:cs typeface="Arial" charset="0"/>
              </a:rPr>
              <a:t>anorganických – </a:t>
            </a:r>
            <a:r>
              <a:rPr lang="cs-CZ" sz="2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neústrojných </a:t>
            </a:r>
            <a:r>
              <a:rPr lang="cs-CZ" sz="2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látek </a:t>
            </a:r>
            <a:r>
              <a:rPr lang="cs-CZ" sz="2000" dirty="0" smtClean="0">
                <a:latin typeface="Arial" charset="0"/>
                <a:cs typeface="Arial" charset="0"/>
              </a:rPr>
              <a:t>(voda, oxid uhličitý, </a:t>
            </a:r>
          </a:p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minerální látky) na látky organické – </a:t>
            </a:r>
            <a:r>
              <a:rPr lang="cs-CZ" sz="2000" b="1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ústrojné</a:t>
            </a:r>
            <a:r>
              <a:rPr lang="cs-CZ" sz="2000" dirty="0" smtClean="0">
                <a:solidFill>
                  <a:srgbClr val="FFC000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latin typeface="Arial" charset="0"/>
                <a:cs typeface="Arial" charset="0"/>
              </a:rPr>
              <a:t>(cukr, škrob, tuky, </a:t>
            </a:r>
          </a:p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bílkoviny). Ty jsou základem potravy živočichů a ostatních </a:t>
            </a:r>
          </a:p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nezelených organismů. Do ovzduší se při tom dostává</a:t>
            </a:r>
            <a:r>
              <a:rPr lang="cs-CZ" sz="2000" b="1" dirty="0" smtClean="0">
                <a:latin typeface="Arial" charset="0"/>
                <a:cs typeface="Arial" charset="0"/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kyslík.</a:t>
            </a:r>
            <a:r>
              <a:rPr lang="cs-CZ" sz="2000" dirty="0" smtClean="0">
                <a:latin typeface="Arial" charset="0"/>
                <a:cs typeface="Arial" charset="0"/>
              </a:rPr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Rostliny vydávají 5-20krát více kyslíku, než spotřebují při dýchání. </a:t>
            </a:r>
          </a:p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Rostlina využívá </a:t>
            </a:r>
            <a:r>
              <a:rPr lang="cs-CZ" sz="2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světelnou energii</a:t>
            </a:r>
            <a:r>
              <a:rPr lang="cs-CZ" sz="2000" dirty="0" smtClean="0">
                <a:latin typeface="Arial" charset="0"/>
                <a:cs typeface="Arial" charset="0"/>
              </a:rPr>
              <a:t>. Tu zachycuje zeleným barvivem</a:t>
            </a:r>
          </a:p>
          <a:p>
            <a:pPr>
              <a:buFont typeface="Wingdings 2" pitchFamily="18" charset="2"/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 –</a:t>
            </a:r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 chlorofylem</a:t>
            </a:r>
            <a:r>
              <a:rPr lang="cs-CZ" sz="2000" dirty="0" smtClean="0">
                <a:latin typeface="Arial" charset="0"/>
                <a:cs typeface="Arial" charset="0"/>
              </a:rPr>
              <a:t>.</a:t>
            </a:r>
          </a:p>
          <a:p>
            <a:pPr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Při fotosyntéze jsou VODA a OXID UHLIČITÝ přeměňovány</a:t>
            </a:r>
          </a:p>
          <a:p>
            <a:pPr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na ORGANICKÉ LÁTKY a KYSLÍK. Musí být k dispozici</a:t>
            </a:r>
          </a:p>
          <a:p>
            <a:pPr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SVĚTELNÁ ENERGIE a  </a:t>
            </a: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CHLOROFYL </a:t>
            </a: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(zeleň listová). Při</a:t>
            </a:r>
          </a:p>
          <a:p>
            <a:pPr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Arial" charset="0"/>
                <a:cs typeface="Arial" charset="0"/>
              </a:rPr>
              <a:t>fotosyntéze vzniká CUKR, ŠKROB, TUKY A BÍLKOVINY.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174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shrnutí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1071563"/>
            <a:ext cx="9144000" cy="5786437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Rostlina přijímá z půdy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minerální látky 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a vodu</a:t>
            </a:r>
            <a:r>
              <a:rPr lang="cs-CZ" b="1" smtClean="0">
                <a:latin typeface="Arial" charset="0"/>
                <a:cs typeface="Arial" charset="0"/>
              </a:rPr>
              <a:t>. </a:t>
            </a:r>
            <a:r>
              <a:rPr lang="cs-CZ" smtClean="0">
                <a:latin typeface="Arial" charset="0"/>
                <a:cs typeface="Arial" charset="0"/>
              </a:rPr>
              <a:t>Ze vzduch přijímá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oxid uhličitý</a:t>
            </a:r>
            <a:r>
              <a:rPr lang="cs-CZ" smtClean="0">
                <a:latin typeface="Arial" charset="0"/>
                <a:cs typeface="Arial" charset="0"/>
              </a:rPr>
              <a:t>.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Světelná energie </a:t>
            </a:r>
            <a:r>
              <a:rPr lang="cs-CZ" smtClean="0">
                <a:latin typeface="Arial" charset="0"/>
                <a:cs typeface="Arial" charset="0"/>
              </a:rPr>
              <a:t>přijatá chlorofylem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umožní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složité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chemické děje</a:t>
            </a:r>
            <a:r>
              <a:rPr lang="cs-CZ" smtClean="0">
                <a:latin typeface="Arial" charset="0"/>
                <a:cs typeface="Arial" charset="0"/>
              </a:rPr>
              <a:t>. Těmito ději vznikne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cukr,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škrob, tuky a bílkoviny </a:t>
            </a:r>
            <a:r>
              <a:rPr lang="cs-CZ" sz="2400" b="1" smtClean="0">
                <a:latin typeface="Arial" charset="0"/>
                <a:cs typeface="Arial" charset="0"/>
              </a:rPr>
              <a:t>(látky organické – ústrojné).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Rostlina z nich staví své tělo –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stavební látky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nebo je ukládá jako </a:t>
            </a:r>
            <a:r>
              <a:rPr lang="cs-CZ" b="1" smtClean="0">
                <a:solidFill>
                  <a:srgbClr val="0070C0"/>
                </a:solidFill>
                <a:latin typeface="Arial" charset="0"/>
                <a:cs typeface="Arial" charset="0"/>
              </a:rPr>
              <a:t>zásobní látky</a:t>
            </a:r>
            <a:r>
              <a:rPr lang="cs-CZ" smtClean="0">
                <a:solidFill>
                  <a:srgbClr val="0070C0"/>
                </a:solidFill>
                <a:latin typeface="Arial" charset="0"/>
                <a:cs typeface="Arial" charset="0"/>
              </a:rPr>
              <a:t>  </a:t>
            </a:r>
            <a:r>
              <a:rPr lang="cs-CZ" smtClean="0">
                <a:latin typeface="Arial" charset="0"/>
                <a:cs typeface="Arial" charset="0"/>
              </a:rPr>
              <a:t>do kořenů,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stonků, hlíz a semen.</a:t>
            </a:r>
          </a:p>
          <a:p>
            <a:pPr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Rostlina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uvolňuje</a:t>
            </a:r>
            <a:r>
              <a:rPr lang="cs-CZ" sz="4000" smtClean="0">
                <a:latin typeface="Arial" charset="0"/>
                <a:cs typeface="Arial" charset="0"/>
              </a:rPr>
              <a:t>  do ovzduší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kyslík</a:t>
            </a:r>
            <a:r>
              <a:rPr lang="cs-CZ" sz="4000" b="1" smtClean="0">
                <a:latin typeface="Arial" charset="0"/>
                <a:cs typeface="Arial" charset="0"/>
              </a:rPr>
              <a:t>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Průběh fotosyntézy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71563"/>
            <a:ext cx="9144000" cy="192881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800" smtClean="0">
                <a:latin typeface="Arial" charset="0"/>
                <a:cs typeface="Arial" charset="0"/>
              </a:rPr>
              <a:t>                             </a:t>
            </a:r>
            <a:r>
              <a:rPr lang="cs-CZ" sz="2800" smtClean="0">
                <a:solidFill>
                  <a:srgbClr val="FFC000"/>
                </a:solidFill>
                <a:latin typeface="Arial" charset="0"/>
                <a:cs typeface="Arial" charset="0"/>
              </a:rPr>
              <a:t>světelná energie</a:t>
            </a:r>
          </a:p>
          <a:p>
            <a:pPr>
              <a:buFont typeface="Wingdings 2" pitchFamily="18" charset="2"/>
              <a:buNone/>
            </a:pPr>
            <a:r>
              <a:rPr lang="cs-CZ" sz="24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       voda + oxid uhličitý                   organické látky + kyslík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olidFill>
                  <a:srgbClr val="00B050"/>
                </a:solidFill>
                <a:latin typeface="Arial" charset="0"/>
                <a:cs typeface="Arial" charset="0"/>
              </a:rPr>
              <a:t>                                   chlorofyl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786188" y="2286000"/>
            <a:ext cx="107156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88" y="3500438"/>
            <a:ext cx="165735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3643313"/>
            <a:ext cx="277177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0" y="3214688"/>
            <a:ext cx="3929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světelná sluneční energie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214688" y="5500688"/>
            <a:ext cx="25003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voda </a:t>
            </a:r>
          </a:p>
          <a:p>
            <a:r>
              <a:rPr lang="cs-CZ" sz="2400" b="1"/>
              <a:t>s rozpuštěnými živinami</a:t>
            </a:r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5786438" y="5857875"/>
            <a:ext cx="1143000" cy="71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5143500" y="3929063"/>
            <a:ext cx="1357313" cy="71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5143500" y="3929063"/>
            <a:ext cx="1214438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000500" y="3571875"/>
            <a:ext cx="12604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oxid </a:t>
            </a:r>
          </a:p>
          <a:p>
            <a:r>
              <a:rPr lang="cs-CZ" sz="2400" b="1"/>
              <a:t>uhličitý</a:t>
            </a:r>
          </a:p>
        </p:txBody>
      </p:sp>
      <p:cxnSp>
        <p:nvCxnSpPr>
          <p:cNvPr id="25" name="Přímá spojovací šipka 24"/>
          <p:cNvCxnSpPr/>
          <p:nvPr/>
        </p:nvCxnSpPr>
        <p:spPr>
          <a:xfrm flipV="1">
            <a:off x="7215188" y="3143250"/>
            <a:ext cx="1071562" cy="6429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8143875" y="2786063"/>
            <a:ext cx="1041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/>
              <a:t>kyslík</a:t>
            </a:r>
          </a:p>
        </p:txBody>
      </p:sp>
      <p:cxnSp>
        <p:nvCxnSpPr>
          <p:cNvPr id="17" name="Přímá spojovací šipka 16"/>
          <p:cNvCxnSpPr/>
          <p:nvPr/>
        </p:nvCxnSpPr>
        <p:spPr>
          <a:xfrm rot="5400000" flipH="1" flipV="1">
            <a:off x="7143751" y="3357562"/>
            <a:ext cx="1357312" cy="10715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2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zajímavosti</a:t>
            </a:r>
            <a:endParaRPr lang="cs-CZ" sz="6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94665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Stoletý buk vydá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za hodinu </a:t>
            </a:r>
            <a:r>
              <a:rPr lang="cs-CZ" dirty="0" smtClean="0">
                <a:latin typeface="Arial" charset="0"/>
                <a:cs typeface="Arial" charset="0"/>
              </a:rPr>
              <a:t>do ovzduší tolik kyslíku, že by stačil k dýchání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třem lidem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  na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celý rok.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Automobil spotřebuje za </a:t>
            </a:r>
            <a:r>
              <a:rPr lang="cs-CZ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tisíc kilometrů jízdy </a:t>
            </a:r>
            <a:r>
              <a:rPr lang="cs-CZ" dirty="0" smtClean="0">
                <a:latin typeface="Arial" charset="0"/>
                <a:cs typeface="Arial" charset="0"/>
              </a:rPr>
              <a:t>tolik kyslíku, že by stačil </a:t>
            </a:r>
            <a:r>
              <a:rPr lang="cs-CZ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jednomu člověku na celý rok.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Arial" charset="0"/>
                <a:cs typeface="Arial" charset="0"/>
              </a:rPr>
              <a:t>Proudové letadlo spálí za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osm hodin letu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 45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tun kyslíku</a:t>
            </a:r>
            <a:r>
              <a:rPr lang="cs-CZ" dirty="0" smtClean="0">
                <a:latin typeface="Arial" charset="0"/>
                <a:cs typeface="Arial" charset="0"/>
              </a:rPr>
              <a:t>, ten by stačil </a:t>
            </a:r>
            <a:r>
              <a:rPr lang="cs-CZ" b="1" dirty="0" smtClean="0">
                <a:solidFill>
                  <a:srgbClr val="002060"/>
                </a:solidFill>
                <a:latin typeface="Arial" charset="0"/>
                <a:cs typeface="Arial" charset="0"/>
              </a:rPr>
              <a:t>na stejnou dobu 24 tisícům lidí.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4348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4438"/>
            <a:ext cx="8686800" cy="5357812"/>
          </a:xfrm>
        </p:spPr>
        <p:txBody>
          <a:bodyPr/>
          <a:lstStyle/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Jaký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význam</a:t>
            </a:r>
            <a:r>
              <a:rPr lang="cs-CZ" dirty="0" smtClean="0">
                <a:latin typeface="Arial" charset="0"/>
                <a:cs typeface="Arial" charset="0"/>
              </a:rPr>
              <a:t> má list pro rostlinu?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Význam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žilnatiny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Na které skupiny dělíme listy podle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tvaru čepele</a:t>
            </a:r>
            <a:r>
              <a:rPr lang="cs-CZ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Jaké znáš rostliny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 listy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jednoduchými</a:t>
            </a:r>
            <a:r>
              <a:rPr lang="cs-CZ" dirty="0">
                <a:latin typeface="Arial" charset="0"/>
                <a:cs typeface="Arial" charset="0"/>
              </a:rPr>
              <a:t>?</a:t>
            </a:r>
            <a:endParaRPr lang="cs-CZ" dirty="0" smtClean="0">
              <a:latin typeface="Arial" charset="0"/>
              <a:cs typeface="Arial" charset="0"/>
            </a:endParaRP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Jaké znáš rostliny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 listy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složenými</a:t>
            </a:r>
            <a:r>
              <a:rPr lang="cs-CZ" dirty="0">
                <a:latin typeface="Arial" charset="0"/>
                <a:cs typeface="Arial" charset="0"/>
              </a:rPr>
              <a:t>?</a:t>
            </a:r>
            <a:endParaRPr lang="cs-CZ" dirty="0" smtClean="0">
              <a:latin typeface="Arial" charset="0"/>
              <a:cs typeface="Arial" charset="0"/>
            </a:endParaRP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Jak rostliny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dýchají</a:t>
            </a:r>
            <a:r>
              <a:rPr lang="cs-CZ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Řekni průběh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fotosyntézy</a:t>
            </a:r>
            <a:r>
              <a:rPr lang="cs-CZ" dirty="0" smtClean="0">
                <a:latin typeface="Arial" charset="0"/>
                <a:cs typeface="Arial" charset="0"/>
              </a:rPr>
              <a:t>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dirty="0" smtClean="0">
                <a:latin typeface="Arial" charset="0"/>
                <a:cs typeface="Arial" charset="0"/>
              </a:rPr>
              <a:t>Mají </a:t>
            </a:r>
            <a:r>
              <a:rPr lang="cs-CZ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jehličnaté </a:t>
            </a:r>
            <a:r>
              <a:rPr lang="cs-CZ" dirty="0" smtClean="0">
                <a:latin typeface="Arial" charset="0"/>
                <a:cs typeface="Arial" charset="0"/>
              </a:rPr>
              <a:t>rostliny listy?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dirty="0" smtClean="0"/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úkoly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143000"/>
            <a:ext cx="8686800" cy="5889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Vyznač šipkami a popiš části listu: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75" y="1714500"/>
            <a:ext cx="1676400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85750" y="3500438"/>
            <a:ext cx="6643688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/>
              <a:t>Spoj šipkami, co k sobě patří:</a:t>
            </a:r>
          </a:p>
          <a:p>
            <a:r>
              <a:rPr lang="cs-CZ" sz="3200"/>
              <a:t>    </a:t>
            </a:r>
          </a:p>
          <a:p>
            <a:r>
              <a:rPr lang="cs-CZ" sz="3200"/>
              <a:t>              dýchá</a:t>
            </a:r>
          </a:p>
          <a:p>
            <a:r>
              <a:rPr lang="cs-CZ" sz="3200"/>
              <a:t>              odpařuje vodu</a:t>
            </a:r>
          </a:p>
          <a:p>
            <a:r>
              <a:rPr lang="cs-CZ" sz="3200"/>
              <a:t>              přijímá vzduch</a:t>
            </a:r>
          </a:p>
          <a:p>
            <a:r>
              <a:rPr lang="cs-CZ" sz="3200"/>
              <a:t>              uniká z něj kyslík</a:t>
            </a:r>
          </a:p>
          <a:p>
            <a:r>
              <a:rPr lang="cs-CZ" sz="3200"/>
              <a:t>                    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286500" y="4929188"/>
            <a:ext cx="1184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50"/>
                </a:solidFill>
              </a:rPr>
              <a:t>LIST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2"/>
              </a:rPr>
              <a:t>http://t1.gstatic.com/images?q=tbn:ANd9GcTI9dragKpr3Ws36nDLenyQSTm0k51uSAZF4WMOJ0J66ApCc5aq8w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3"/>
              </a:rPr>
              <a:t>http://t0.gstatic.com/images?q=tbn:ANd9GcR5zG_SqMkvj0iZeZNAjFFuYhcdLOYS8QoTnolrwkbtNG6D9yXldg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4"/>
              </a:rPr>
              <a:t>http://t2.gstatic.com/images?q=tbn:ANd9GcRXVcGrY_Xq1M-ejldrRS7WKHcnan_C7MDh1owdcPKXdxDfvd3szg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5"/>
              </a:rPr>
              <a:t>http://t2.gstatic.com/images?q=tbn:ANd9GcSnMUnbJsqzbR2Elgr18wpcVXlYrFGM_d07EbBkH3dyiyFKv4x-kw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6"/>
              </a:rPr>
              <a:t>http://t3.gstatic.com/images?q=tbn:ANd9GcQ11kh116BM6UM11bcgjBpxBezjlkCm8Iw3bmDXu1rcdCGOjlMF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7"/>
              </a:rPr>
              <a:t>http://t1.gstatic.com/images?q=tbn:ANd9GcSGawiKQwSWsxHONUMrjWgxE88th8xOh9WnIIjZiQH51ez1fZTD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8"/>
              </a:rPr>
              <a:t>http://t1.gstatic.com/images?q=tbn:ANd9GcSxhx69zr4X8L4Ecqy-F8u_bEPGAvTXQAngbbGBxjduuoWackwo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9"/>
              </a:rPr>
              <a:t>http://t2.gstatic.com/images?q=tbn:ANd9GcSlP5V-2fHzFBna3I5y7R-Ho6YlSwiTCL5i5BkmexDqgQ8doz24hA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10"/>
              </a:rPr>
              <a:t>http://t3.gstatic.com/images?q=tbn:ANd9GcROF9JgpLwpK9O6ej7ZByDopiP3EYpaDOp51uQW0e9fDPvSrt9t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11"/>
              </a:rPr>
              <a:t>http://www.bionebe.cz/files/products/briza_list.jpg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12"/>
              </a:rPr>
              <a:t>http://www.prozaky.eu/wp-content/gallery/00-single/Jirovec%20madal%20-%20list.jpg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327</TotalTime>
  <Words>596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list</vt:lpstr>
      <vt:lpstr>Základní informace</vt:lpstr>
      <vt:lpstr>Části listu</vt:lpstr>
      <vt:lpstr>Tvar čepele listů</vt:lpstr>
      <vt:lpstr>Prezentace aplikace PowerPoint</vt:lpstr>
      <vt:lpstr>Dýchání rostlin</vt:lpstr>
      <vt:lpstr>fotosyntéza</vt:lpstr>
      <vt:lpstr>shrnutí</vt:lpstr>
      <vt:lpstr>Průběh fotosyntézy</vt:lpstr>
      <vt:lpstr>zajímavosti</vt:lpstr>
      <vt:lpstr>otázky</vt:lpstr>
      <vt:lpstr>úkoly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Učitel</cp:lastModifiedBy>
  <cp:revision>47</cp:revision>
  <dcterms:created xsi:type="dcterms:W3CDTF">2012-02-05T07:47:40Z</dcterms:created>
  <dcterms:modified xsi:type="dcterms:W3CDTF">2012-03-24T13:39:34Z</dcterms:modified>
</cp:coreProperties>
</file>