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04E6CEE-295C-462E-BE1F-FD11177D163B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A414A6B-069E-4DD1-8854-D618159638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6409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477E11-0915-4FF5-860D-63B4F4A2A8CD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1126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2617F0-E4E8-412B-9702-0922A0A8D4F8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1229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03EFF8C-98E7-42D5-9826-AA9EF0A5D231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331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F4A5E5-6EBD-41B6-A77E-B0D368C6D4E6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434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402390-0F3B-4FB7-ABFA-A8DBAED926B7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CD6B3-7DF0-4DEA-BD85-6CD9525C93AF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AB925-E5AF-4D6C-A6B2-532A7CD9A9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757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9E463-EB21-4EAE-B6A7-00B807F76FA2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2B1B-FD5C-4DB5-8977-6D023453313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257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762D1-1BCA-4B00-8111-6BBF1F06AA27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7C35-E1B5-4B56-9F67-FAB431E47D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17BB5-DB0B-484C-9EB6-DFABB45794EA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C30DC-84B6-476D-BCEC-200B98A803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679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4B4E8-AD0E-4C7E-89F5-CFC4BBDD8209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1BDFA-97B8-4A6F-BAD6-7222348135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984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77402-5AC9-43DB-BB89-57BE2C3FAB0A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3A57A-A47C-4A93-8EEA-35FCB0E2BF7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8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F4730-5251-4485-AA64-8912DDD62DD9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49C98-93DE-45FF-9DBC-2F61A047411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100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DBE5C-2D17-48FD-86C6-246DE3FB8F62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B4CED-BEEE-4ED8-A821-D5C5CEB475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2126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01193-8AB0-4DED-993B-C65A0D767F44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FAF43-A3D5-4469-964B-886CF377E62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202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E13B1-95DC-4163-9E97-E7B97C33BFBA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C9B59-DE6F-4CD1-AB82-8DE7C8C3A3D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392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C05E8-9179-4AEC-9A18-873411739141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5889C-D6A6-4567-9A42-8E9CEBED31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403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754F1D-8566-4F92-B41D-53D2CE3D002C}" type="datetimeFigureOut">
              <a:rPr lang="cs-CZ"/>
              <a:pPr>
                <a:defRPr/>
              </a:pPr>
              <a:t>31.12.2013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9FC818-D839-4A50-A298-485AB9DC4C7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50"/>
          </a:xfrm>
        </p:spPr>
        <p:txBody>
          <a:bodyPr/>
          <a:lstStyle/>
          <a:p>
            <a:r>
              <a:rPr lang="cs-CZ" b="1" dirty="0" smtClean="0">
                <a:latin typeface="Comic Sans MS" pitchFamily="66" charset="0"/>
              </a:rPr>
              <a:t>Josef Jungmann</a:t>
            </a:r>
            <a:br>
              <a:rPr lang="cs-CZ" b="1" dirty="0" smtClean="0">
                <a:latin typeface="Comic Sans MS" pitchFamily="66" charset="0"/>
              </a:rPr>
            </a:br>
            <a:r>
              <a:rPr lang="cs-CZ" b="1" dirty="0" smtClean="0">
                <a:latin typeface="Comic Sans MS" pitchFamily="66" charset="0"/>
              </a:rPr>
              <a:t>(1773-1847)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omic Sans MS" pitchFamily="66" charset="0"/>
              </a:rPr>
              <a:t>Jungmannův život </a:t>
            </a:r>
            <a:br>
              <a:rPr lang="cs-CZ" smtClean="0">
                <a:latin typeface="Comic Sans MS" pitchFamily="66" charset="0"/>
              </a:rPr>
            </a:br>
            <a:r>
              <a:rPr lang="cs-CZ" smtClean="0">
                <a:latin typeface="Comic Sans MS" pitchFamily="66" charset="0"/>
              </a:rPr>
              <a:t>v Litoměřicích</a:t>
            </a:r>
          </a:p>
        </p:txBody>
      </p:sp>
      <p:sp>
        <p:nvSpPr>
          <p:cNvPr id="3075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sz="1800" b="1" dirty="0" smtClean="0">
                <a:latin typeface="Comic Sans MS" pitchFamily="66" charset="0"/>
              </a:rPr>
              <a:t>Josef Jungmann se stal roku 1799 </a:t>
            </a:r>
            <a:r>
              <a:rPr lang="cs-CZ" sz="1800" b="1" dirty="0" err="1" smtClean="0">
                <a:latin typeface="Comic Sans MS" pitchFamily="66" charset="0"/>
              </a:rPr>
              <a:t>gramatikálním</a:t>
            </a:r>
            <a:r>
              <a:rPr lang="cs-CZ" sz="1800" b="1" dirty="0" smtClean="0">
                <a:latin typeface="Comic Sans MS" pitchFamily="66" charset="0"/>
              </a:rPr>
              <a:t> profesorem na gymnáziu v Litoměřicích. </a:t>
            </a:r>
          </a:p>
          <a:p>
            <a:r>
              <a:rPr lang="cs-CZ" sz="1800" b="1" dirty="0" smtClean="0">
                <a:latin typeface="Comic Sans MS" pitchFamily="66" charset="0"/>
              </a:rPr>
              <a:t>Roku 1800 se v Litoměřicích oženil       s o osm let mladší Johanou Světeckou, se kterou měl šest dětí.</a:t>
            </a:r>
          </a:p>
          <a:p>
            <a:r>
              <a:rPr lang="cs-CZ" sz="1800" b="1" dirty="0" smtClean="0">
                <a:latin typeface="Comic Sans MS" pitchFamily="66" charset="0"/>
              </a:rPr>
              <a:t>Se svou rodinou bydlel   v Dlouhé ulici. Strávil tu celkem šestnáct let.</a:t>
            </a:r>
          </a:p>
          <a:p>
            <a:r>
              <a:rPr lang="cs-CZ" sz="1800" b="1" dirty="0" smtClean="0">
                <a:latin typeface="Comic Sans MS" pitchFamily="66" charset="0"/>
              </a:rPr>
              <a:t>Roku 1815 byl přeložen do Prahy.</a:t>
            </a:r>
          </a:p>
        </p:txBody>
      </p:sp>
      <p:pic>
        <p:nvPicPr>
          <p:cNvPr id="3076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" b="12833"/>
          <a:stretch>
            <a:fillRect/>
          </a:stretch>
        </p:blipFill>
        <p:spPr>
          <a:xfrm>
            <a:off x="4513263" y="642938"/>
            <a:ext cx="3321050" cy="4456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omic Sans MS" pitchFamily="66" charset="0"/>
              </a:rPr>
              <a:t>Jungmannovo pracovní působení </a:t>
            </a:r>
            <a:br>
              <a:rPr lang="cs-CZ" smtClean="0">
                <a:latin typeface="Comic Sans MS" pitchFamily="66" charset="0"/>
              </a:rPr>
            </a:br>
            <a:r>
              <a:rPr lang="cs-CZ" smtClean="0">
                <a:latin typeface="Comic Sans MS" pitchFamily="66" charset="0"/>
              </a:rPr>
              <a:t>v Litoměřicích</a:t>
            </a:r>
          </a:p>
        </p:txBody>
      </p:sp>
      <p:pic>
        <p:nvPicPr>
          <p:cNvPr id="4099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23163"/>
          <a:stretch>
            <a:fillRect/>
          </a:stretch>
        </p:blipFill>
        <p:spPr>
          <a:xfrm>
            <a:off x="4716463" y="1052513"/>
            <a:ext cx="3757612" cy="4608512"/>
          </a:xfrm>
        </p:spPr>
      </p:pic>
      <p:sp>
        <p:nvSpPr>
          <p:cNvPr id="4100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sz="1800" dirty="0" smtClean="0">
              <a:latin typeface="Comic Sans MS" pitchFamily="66" charset="0"/>
            </a:endParaRPr>
          </a:p>
          <a:p>
            <a:r>
              <a:rPr lang="cs-CZ" sz="1800" b="1" dirty="0" smtClean="0">
                <a:latin typeface="Comic Sans MS" pitchFamily="66" charset="0"/>
              </a:rPr>
              <a:t>Litoměřické gymnázium bylo tehdy čistě německé, Jungmann zde ale začal od roku 1800 vyučovat zdarma své posluchače český jazyk.</a:t>
            </a:r>
          </a:p>
          <a:p>
            <a:endParaRPr lang="cs-CZ" sz="1800" dirty="0" smtClean="0">
              <a:latin typeface="Comic Sans MS" pitchFamily="66" charset="0"/>
            </a:endParaRPr>
          </a:p>
          <a:p>
            <a:endParaRPr lang="cs-CZ" sz="1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omic Sans MS" pitchFamily="66" charset="0"/>
              </a:rPr>
              <a:t>Jungmannovo pracovní působení </a:t>
            </a:r>
            <a:br>
              <a:rPr lang="cs-CZ" smtClean="0">
                <a:latin typeface="Comic Sans MS" pitchFamily="66" charset="0"/>
              </a:rPr>
            </a:br>
            <a:r>
              <a:rPr lang="cs-CZ" smtClean="0">
                <a:latin typeface="Comic Sans MS" pitchFamily="66" charset="0"/>
              </a:rPr>
              <a:t>v Litoměřicích</a:t>
            </a:r>
          </a:p>
        </p:txBody>
      </p:sp>
      <p:pic>
        <p:nvPicPr>
          <p:cNvPr id="5123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7175" y="1700213"/>
            <a:ext cx="4629150" cy="3086100"/>
          </a:xfrm>
        </p:spPr>
      </p:pic>
      <p:sp>
        <p:nvSpPr>
          <p:cNvPr id="512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s-CZ" sz="1800" dirty="0" smtClean="0">
              <a:latin typeface="Comic Sans MS" pitchFamily="66" charset="0"/>
            </a:endParaRPr>
          </a:p>
          <a:p>
            <a:r>
              <a:rPr lang="cs-CZ" sz="1800" b="1" dirty="0" smtClean="0">
                <a:latin typeface="Comic Sans MS" pitchFamily="66" charset="0"/>
              </a:rPr>
              <a:t>Roku 1806 nabídl Jungmann biskupskému bohosloveckému ústavu, že bude vždy ve čtvrtek, který býval na školách volným dnem, docházet do semináře a zdarma   a dobrovolně zde vyučovat češtinu.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omic Sans MS" pitchFamily="66" charset="0"/>
              </a:rPr>
              <a:t>Jungmannova tvorba</a:t>
            </a:r>
          </a:p>
        </p:txBody>
      </p:sp>
      <p:sp>
        <p:nvSpPr>
          <p:cNvPr id="6147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sz="1800" b="1" dirty="0" smtClean="0">
                <a:latin typeface="Comic Sans MS" pitchFamily="66" charset="0"/>
              </a:rPr>
              <a:t>V Litoměřicích vznikly Jungmannovy proslulé překlady </a:t>
            </a:r>
            <a:r>
              <a:rPr lang="cs-CZ" sz="1800" b="1" dirty="0" err="1" smtClean="0">
                <a:latin typeface="Comic Sans MS" pitchFamily="66" charset="0"/>
              </a:rPr>
              <a:t>Miltonova</a:t>
            </a:r>
            <a:r>
              <a:rPr lang="cs-CZ" sz="1800" b="1" dirty="0" smtClean="0">
                <a:latin typeface="Comic Sans MS" pitchFamily="66" charset="0"/>
              </a:rPr>
              <a:t> Ztraceného ráje          a Chateaubriandovy </a:t>
            </a:r>
            <a:r>
              <a:rPr lang="cs-CZ" sz="1800" b="1" dirty="0" err="1" smtClean="0">
                <a:latin typeface="Comic Sans MS" pitchFamily="66" charset="0"/>
              </a:rPr>
              <a:t>Ataly</a:t>
            </a:r>
            <a:r>
              <a:rPr lang="cs-CZ" sz="1800" b="1" dirty="0" smtClean="0">
                <a:latin typeface="Comic Sans MS" pitchFamily="66" charset="0"/>
              </a:rPr>
              <a:t>.</a:t>
            </a:r>
          </a:p>
          <a:p>
            <a:r>
              <a:rPr lang="cs-CZ" sz="1800" b="1" dirty="0" smtClean="0">
                <a:latin typeface="Comic Sans MS" pitchFamily="66" charset="0"/>
              </a:rPr>
              <a:t>V Litoměřicích vznikají také Jungmannova vlastní literární díla: báseň Oldřich a Božena         a povídka Zuzana         i Rozmluva o jazyku českém, která významně zapůsobila na další rozvoj národního obrození.</a:t>
            </a:r>
          </a:p>
          <a:p>
            <a:endParaRPr lang="cs-CZ" sz="1800" dirty="0" smtClean="0">
              <a:latin typeface="Comic Sans MS" pitchFamily="66" charset="0"/>
            </a:endParaRPr>
          </a:p>
          <a:p>
            <a:endParaRPr lang="cs-CZ" dirty="0" smtClean="0"/>
          </a:p>
        </p:txBody>
      </p:sp>
      <p:pic>
        <p:nvPicPr>
          <p:cNvPr id="6148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1916113"/>
            <a:ext cx="5111750" cy="3408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omic Sans MS" pitchFamily="66" charset="0"/>
              </a:rPr>
              <a:t>Povídka Zuzana</a:t>
            </a:r>
          </a:p>
        </p:txBody>
      </p:sp>
      <p:pic>
        <p:nvPicPr>
          <p:cNvPr id="7171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1819275"/>
            <a:ext cx="2736850" cy="3351213"/>
          </a:xfrm>
        </p:spPr>
      </p:pic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 smtClean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800" b="1" dirty="0">
                <a:latin typeface="Comic Sans MS" pitchFamily="66" charset="0"/>
              </a:rPr>
              <a:t>Povídka Zuzana se vztahuje ke skutečné události: Roku 1419 byl z rozkazu katolických konšelů </a:t>
            </a:r>
            <a:r>
              <a:rPr lang="cs-CZ" sz="1800" b="1" dirty="0" smtClean="0">
                <a:latin typeface="Comic Sans MS" pitchFamily="66" charset="0"/>
              </a:rPr>
              <a:t>vydrancován     a pobořen dům probošta Zdislava ze </a:t>
            </a:r>
            <a:r>
              <a:rPr lang="cs-CZ" sz="1800" b="1" dirty="0" err="1" smtClean="0">
                <a:latin typeface="Comic Sans MS" pitchFamily="66" charset="0"/>
              </a:rPr>
              <a:t>Zvířetic</a:t>
            </a:r>
            <a:r>
              <a:rPr lang="cs-CZ" sz="1800" b="1" dirty="0" smtClean="0">
                <a:latin typeface="Comic Sans MS" pitchFamily="66" charset="0"/>
              </a:rPr>
              <a:t>, přívržence kalicha        a dřívějšího Husova přítele. Krátce nato dali páni zatknout šestnáct litoměřických občanů hlásících se k Husovi, vsadili je do věže         a později je za přítomnosti císaře Zikmunda utopili  v Labi.</a:t>
            </a:r>
            <a:endParaRPr lang="cs-CZ" sz="1800" b="1" dirty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omic Sans MS" pitchFamily="66" charset="0"/>
              </a:rPr>
              <a:t>Práce na slovníku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 smtClean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800" b="1" dirty="0" smtClean="0">
                <a:latin typeface="Comic Sans MS" pitchFamily="66" charset="0"/>
              </a:rPr>
              <a:t>V </a:t>
            </a:r>
            <a:r>
              <a:rPr lang="cs-CZ" sz="1800" b="1" dirty="0">
                <a:latin typeface="Comic Sans MS" pitchFamily="66" charset="0"/>
              </a:rPr>
              <a:t>Litoměřicích začal </a:t>
            </a:r>
            <a:r>
              <a:rPr lang="cs-CZ" sz="1800" b="1" dirty="0" smtClean="0">
                <a:latin typeface="Comic Sans MS" pitchFamily="66" charset="0"/>
              </a:rPr>
              <a:t>Jungmann roku 1810 sbírat </a:t>
            </a:r>
            <a:r>
              <a:rPr lang="cs-CZ" sz="1800" b="1" dirty="0">
                <a:latin typeface="Comic Sans MS" pitchFamily="66" charset="0"/>
              </a:rPr>
              <a:t>materiál ke svému životnímu </a:t>
            </a:r>
            <a:r>
              <a:rPr lang="cs-CZ" sz="1800" b="1" dirty="0" smtClean="0">
                <a:latin typeface="Comic Sans MS" pitchFamily="66" charset="0"/>
              </a:rPr>
              <a:t>dílu - velkému </a:t>
            </a:r>
            <a:r>
              <a:rPr lang="cs-CZ" sz="1800" b="1" dirty="0">
                <a:latin typeface="Comic Sans MS" pitchFamily="66" charset="0"/>
              </a:rPr>
              <a:t>slovníku českého jazyka, ve kterém </a:t>
            </a:r>
            <a:r>
              <a:rPr lang="cs-CZ" sz="1800" b="1">
                <a:latin typeface="Comic Sans MS" pitchFamily="66" charset="0"/>
              </a:rPr>
              <a:t>soustředil </a:t>
            </a:r>
            <a:r>
              <a:rPr lang="cs-CZ" sz="1800" b="1" smtClean="0">
                <a:latin typeface="Comic Sans MS" pitchFamily="66" charset="0"/>
              </a:rPr>
              <a:t>    a </a:t>
            </a:r>
            <a:r>
              <a:rPr lang="cs-CZ" sz="1800" b="1" dirty="0">
                <a:latin typeface="Comic Sans MS" pitchFamily="66" charset="0"/>
              </a:rPr>
              <a:t>vyložil všechny tehdejší výrazy české řeči</a:t>
            </a:r>
            <a:r>
              <a:rPr lang="cs-CZ" sz="1800" b="1" dirty="0" smtClean="0">
                <a:latin typeface="Comic Sans MS" pitchFamily="66" charset="0"/>
              </a:rPr>
              <a:t>. Při práci na slovníku se obklopil řadou spolupracovníků.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800" b="1" dirty="0" smtClean="0">
                <a:latin typeface="Comic Sans MS" pitchFamily="66" charset="0"/>
              </a:rPr>
              <a:t>Slovník vyšel až v době, kdy už byl Jungmann profesorem staroměstského gymnázia v Praze.</a:t>
            </a:r>
            <a:endParaRPr lang="cs-CZ" sz="1800" b="1" dirty="0"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1800" dirty="0">
              <a:latin typeface="Comic Sans MS" pitchFamily="66" charset="0"/>
            </a:endParaRPr>
          </a:p>
        </p:txBody>
      </p:sp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714035"/>
            <a:ext cx="4614541" cy="34431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286</Words>
  <Application>Microsoft Office PowerPoint</Application>
  <PresentationFormat>Předvádění na obrazovce (4:3)</PresentationFormat>
  <Paragraphs>28</Paragraphs>
  <Slides>7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sady Office</vt:lpstr>
      <vt:lpstr>Josef Jungmann (1773-1847)</vt:lpstr>
      <vt:lpstr>Jungmannův život  v Litoměřicích</vt:lpstr>
      <vt:lpstr>Jungmannovo pracovní působení  v Litoměřicích</vt:lpstr>
      <vt:lpstr>Jungmannovo pracovní působení  v Litoměřicích</vt:lpstr>
      <vt:lpstr>Jungmannova tvorba</vt:lpstr>
      <vt:lpstr>Povídka Zuzana</vt:lpstr>
      <vt:lpstr>Práce na slovníku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Kostel Panny Marie na Náměti  v Kutné Hoře</dc:title>
  <dc:creator>Honza</dc:creator>
  <cp:lastModifiedBy>Honza</cp:lastModifiedBy>
  <cp:revision>52</cp:revision>
  <cp:lastPrinted>2012-04-05T09:45:17Z</cp:lastPrinted>
  <dcterms:created xsi:type="dcterms:W3CDTF">2012-03-24T18:15:38Z</dcterms:created>
  <dcterms:modified xsi:type="dcterms:W3CDTF">2013-12-31T15:42:48Z</dcterms:modified>
</cp:coreProperties>
</file>