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63" r:id="rId2"/>
    <p:sldId id="265" r:id="rId3"/>
    <p:sldId id="256" r:id="rId4"/>
    <p:sldId id="257" r:id="rId5"/>
    <p:sldId id="258" r:id="rId6"/>
    <p:sldId id="262" r:id="rId7"/>
    <p:sldId id="259" r:id="rId8"/>
    <p:sldId id="261" r:id="rId9"/>
    <p:sldId id="260" r:id="rId10"/>
    <p:sldId id="264" r:id="rId11"/>
    <p:sldId id="266" r:id="rId12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DD32EF-3610-44D4-BFE8-83182AFB7486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AFDEC5-7C00-4D00-8BEC-C1972D888F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64349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EB81A6-FA12-4A03-A0F5-23DD3BB3872F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126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69545-D588-4372-B0FB-70759CBB56C0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0C26CA-7CC2-4FFF-95E9-0E7A0D3BA936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331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C0CEE4-15DD-4D03-AAD6-1265E6E5A092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434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5D876E-55BA-43DD-ACAF-79871AB19FE7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E5F0B-F574-4640-9417-2FA57C639D09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341FF-6431-4215-B822-64976F2AA6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8475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F6D43-CD46-4E98-97F6-EFDBEDA351E7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8DED1-E6E4-403D-8DA8-02859961F7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4141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8E2B8-5FD3-48E6-99EE-0A46B2B4EE64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80892-F09D-45C7-A1A4-73D4740CF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99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45D9B-685F-4118-9117-F429C0700FA5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82DA0-B857-4960-A5C6-EC7403DD3C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778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AF5AD-E6EF-4FF5-94CC-57C8ABAD1585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048BB-A49E-4DF0-B81E-AF1F79BD5F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6273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36113-04FA-4AD2-A534-E890F1BB7619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3A746-E413-4545-8CFA-AA79FE6952B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768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6104E-15F4-4645-99CA-1C0FAC11B02D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635A2-C44D-4A3B-867D-4E30570668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4372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35C2E-43FB-49E6-B412-C133DEFCA90F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AB92D-12B7-43B3-B3B3-EA8C3AF788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528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B7C6C-8FCC-4718-8341-B79992644B24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932A6-114A-490A-ABD3-8B878E7CB08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7740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1D49-2C00-4604-89F4-CC8E68744164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4A7E4-3B7A-4DC2-A84C-9CD5E8FB05D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410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0E7A-2F2D-433C-8A57-22A6CB6CDAC7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8115D-4FC7-47C6-B8C8-B200D38071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873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3517657A-58F7-4959-84D5-8EA7AC42ADF4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AC760793-0198-4ED2-81D3-AD41E2537C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28" r:id="rId4"/>
    <p:sldLayoutId id="2147483734" r:id="rId5"/>
    <p:sldLayoutId id="2147483729" r:id="rId6"/>
    <p:sldLayoutId id="2147483735" r:id="rId7"/>
    <p:sldLayoutId id="2147483736" r:id="rId8"/>
    <p:sldLayoutId id="2147483737" r:id="rId9"/>
    <p:sldLayoutId id="2147483730" r:id="rId10"/>
    <p:sldLayoutId id="214748373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Josef_Jungmann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13" y="5013176"/>
            <a:ext cx="5975350" cy="1463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686513"/>
              </p:ext>
            </p:extLst>
          </p:nvPr>
        </p:nvGraphicFramePr>
        <p:xfrm>
          <a:off x="395536" y="1916831"/>
          <a:ext cx="7974012" cy="2637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5165700"/>
              </a:tblGrid>
              <a:tr h="52502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NÁZEV ŠKOLY: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GYMNÁZIUM JOSEFA JUNGMANNA, LITOMĚŘICE, </a:t>
                      </a:r>
                      <a:endParaRPr lang="cs-CZ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Svojsíkova </a:t>
                      </a:r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 </a:t>
                      </a:r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příspěvková</a:t>
                      </a:r>
                      <a:r>
                        <a:rPr lang="cs-CZ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organizace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5654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ČÍSLO PROJEKTU: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CZ.1.07/1.5.00/34.1082</a:t>
                      </a:r>
                    </a:p>
                  </a:txBody>
                  <a:tcPr marL="9525" marR="9525" marT="9525" marB="0" anchor="b"/>
                </a:tc>
              </a:tr>
              <a:tr h="365654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NÁZEV MATERIÁLU: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VY_32_INOVACE_4A_15_Josef</a:t>
                      </a:r>
                      <a:r>
                        <a:rPr lang="cs-CZ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Jungmann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5654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TÉMA SADY: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Litoměřicko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5654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ROČNÍK: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Seminář z dějepisu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65654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DATUM VZNIKU: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srpen 2013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979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AUTOR: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Ivana Kalná, Iveta Tůmová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674" y="332656"/>
            <a:ext cx="1324488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sz="2400" dirty="0" smtClean="0"/>
              <a:t>zdroje</a:t>
            </a:r>
            <a:endParaRPr lang="cs-CZ" sz="2400" dirty="0"/>
          </a:p>
        </p:txBody>
      </p:sp>
      <p:sp>
        <p:nvSpPr>
          <p:cNvPr id="18435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200" i="1" dirty="0" smtClean="0"/>
              <a:t>Literární </a:t>
            </a:r>
            <a:r>
              <a:rPr lang="cs-CZ" sz="1200" i="1" dirty="0"/>
              <a:t>tradice na Litoměřicku</a:t>
            </a:r>
            <a:r>
              <a:rPr lang="cs-CZ" sz="1200" dirty="0"/>
              <a:t>. Litoměřice: Okresní pedagogické středisko Litoměřice, 1965. </a:t>
            </a:r>
            <a:endParaRPr lang="cs-CZ" sz="1200" dirty="0" smtClean="0"/>
          </a:p>
          <a:p>
            <a:r>
              <a:rPr lang="cs-CZ" sz="1200" i="1" dirty="0"/>
              <a:t>Litoměřice: Městská reservace Státní památkové správy</a:t>
            </a:r>
            <a:r>
              <a:rPr lang="cs-CZ" sz="1200" dirty="0"/>
              <a:t>. Praha: Státní tělovýchovné nakladatelství pro Státní památkovou správu, 1955</a:t>
            </a:r>
            <a:r>
              <a:rPr lang="cs-CZ" sz="1200" dirty="0" smtClean="0"/>
              <a:t>.</a:t>
            </a:r>
          </a:p>
          <a:p>
            <a:r>
              <a:rPr lang="cs-CZ" sz="1200" dirty="0"/>
              <a:t>Josef Jungmann. In: </a:t>
            </a:r>
            <a:r>
              <a:rPr lang="cs-CZ" sz="1200" i="1" dirty="0" err="1"/>
              <a:t>Wikipedia</a:t>
            </a:r>
            <a:r>
              <a:rPr lang="cs-CZ" sz="1200" i="1" dirty="0"/>
              <a:t>: </a:t>
            </a:r>
            <a:r>
              <a:rPr lang="cs-CZ" sz="1200" i="1" dirty="0" err="1"/>
              <a:t>the</a:t>
            </a:r>
            <a:r>
              <a:rPr lang="cs-CZ" sz="1200" i="1" dirty="0"/>
              <a:t> free </a:t>
            </a:r>
            <a:r>
              <a:rPr lang="cs-CZ" sz="1200" i="1" dirty="0" err="1"/>
              <a:t>encyclopedia</a:t>
            </a:r>
            <a:r>
              <a:rPr lang="cs-CZ" sz="1200" dirty="0"/>
              <a:t> [online]. San Francisco (CA): </a:t>
            </a:r>
            <a:r>
              <a:rPr lang="cs-CZ" sz="1200" dirty="0" err="1"/>
              <a:t>Wikimedia</a:t>
            </a:r>
            <a:r>
              <a:rPr lang="cs-CZ" sz="1200" dirty="0"/>
              <a:t> </a:t>
            </a:r>
            <a:r>
              <a:rPr lang="cs-CZ" sz="1200" dirty="0" err="1"/>
              <a:t>Foundation</a:t>
            </a:r>
            <a:r>
              <a:rPr lang="cs-CZ" sz="1200" dirty="0"/>
              <a:t>, 2001- [cit. 2013-10-06]. Dostupné z: </a:t>
            </a:r>
            <a:r>
              <a:rPr lang="cs-CZ" sz="1200" dirty="0">
                <a:hlinkClick r:id="rId2"/>
              </a:rPr>
              <a:t>http://</a:t>
            </a:r>
            <a:r>
              <a:rPr lang="cs-CZ" sz="1200" dirty="0" smtClean="0">
                <a:hlinkClick r:id="rId2"/>
              </a:rPr>
              <a:t>cs.wikipedia.org/wiki/Josef_Jungmann</a:t>
            </a:r>
            <a:endParaRPr lang="cs-CZ" sz="1200" dirty="0" smtClean="0"/>
          </a:p>
          <a:p>
            <a:endParaRPr lang="cs-CZ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Obrazový materiál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200" dirty="0"/>
              <a:t>Str. 4 -  archiv autorky Ivany Kalné</a:t>
            </a:r>
          </a:p>
          <a:p>
            <a:r>
              <a:rPr lang="cs-CZ" sz="1200" dirty="0"/>
              <a:t>Str. 5 -  archiv autorky Ivany Kalné</a:t>
            </a:r>
          </a:p>
          <a:p>
            <a:r>
              <a:rPr lang="cs-CZ" sz="1200" dirty="0"/>
              <a:t>Str. 6 -  archiv autorky Ivany Kalné</a:t>
            </a:r>
          </a:p>
          <a:p>
            <a:r>
              <a:rPr lang="cs-CZ" sz="1200" dirty="0"/>
              <a:t>Str. 7 -  archiv autorky Ivany Kalné</a:t>
            </a:r>
          </a:p>
          <a:p>
            <a:r>
              <a:rPr lang="cs-CZ" sz="1200" dirty="0"/>
              <a:t>Str. 8 -  AUTOR NEUVEDEN. </a:t>
            </a:r>
            <a:r>
              <a:rPr lang="cs-CZ" sz="1200" i="1" dirty="0" err="1"/>
              <a:t>Soubor:Zikmund</a:t>
            </a:r>
            <a:r>
              <a:rPr lang="cs-CZ" sz="1200" i="1" dirty="0"/>
              <a:t> </a:t>
            </a:r>
            <a:r>
              <a:rPr lang="cs-CZ" sz="1200" i="1" dirty="0" err="1"/>
              <a:t>Zhořelecka</a:t>
            </a:r>
            <a:r>
              <a:rPr lang="cs-CZ" sz="1200" i="1" dirty="0"/>
              <a:t> radnice.jpg – Wikipedie</a:t>
            </a:r>
            <a:r>
              <a:rPr lang="cs-CZ" sz="1200" dirty="0"/>
              <a:t> [online]. [cit. 31.12.2013]. Dostupný na WWW: http://cs.wikipedia.org/wiki/Soubor:Zikmund_Zho%C5%99elecka_radnice.jpg </a:t>
            </a:r>
            <a:endParaRPr lang="cs-CZ" sz="1200" dirty="0" smtClean="0"/>
          </a:p>
          <a:p>
            <a:r>
              <a:rPr lang="cs-CZ" sz="1200" dirty="0" smtClean="0"/>
              <a:t>Str</a:t>
            </a:r>
            <a:r>
              <a:rPr lang="cs-CZ" sz="1200" dirty="0"/>
              <a:t>. 9 </a:t>
            </a:r>
            <a:r>
              <a:rPr lang="cs-CZ" sz="1200" dirty="0" smtClean="0"/>
              <a:t>- </a:t>
            </a:r>
            <a:r>
              <a:rPr lang="cs-CZ" sz="1200" dirty="0"/>
              <a:t>AUTOR NEUVEDEN. </a:t>
            </a:r>
            <a:r>
              <a:rPr lang="cs-CZ" sz="1200" i="1" dirty="0"/>
              <a:t>Kompletní slovník, 5 svazků od Josefa Jungmanna - Praha - Knihy - časopisy</a:t>
            </a:r>
            <a:r>
              <a:rPr lang="cs-CZ" sz="1200" dirty="0"/>
              <a:t> [online]. [cit. 31.12.2013]. Dostupný na WWW: http://prahacity.olx.cz/kompletni-slovnik-5-svazku-od-josefa-jungmanna-iid-55607894 </a:t>
            </a:r>
          </a:p>
          <a:p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22739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anotace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3"/>
            <a:ext cx="8227640" cy="4525962"/>
          </a:xfrm>
        </p:spPr>
        <p:txBody>
          <a:bodyPr/>
          <a:lstStyle/>
          <a:p>
            <a:pPr algn="just"/>
            <a:r>
              <a:rPr lang="cs-CZ" sz="1600" dirty="0"/>
              <a:t>Materiál je primárně určen pro přípravu exkurze v dějepisném semináři, lze ho ale také použít k výuce regionálních dějin v klasických hodinách dějepisu. Jednotlivé snímky počítačové prezentace je možno v tištěné podobě využít jako osnovu, kterou žáci aplikují k přípravě prezentace jednotlivých objektů. Žáci, kteří výklad sledují a zpracovávají sdělené informace, mohou s touto pomůckou zacházet jako s pracovním listem. V digitální podobě lze materiál využít k rekapitulaci získaných poznatků. </a:t>
            </a:r>
            <a:r>
              <a:rPr lang="cs-CZ" sz="1600"/>
              <a:t>Přiložen je i návrh možných odpovědí.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35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cs-CZ" sz="4400" b="1" dirty="0" smtClean="0">
                <a:latin typeface="Book Antiqua" pitchFamily="18" charset="0"/>
              </a:rPr>
              <a:t>Josef Jungmann</a:t>
            </a:r>
            <a:br>
              <a:rPr lang="cs-CZ" sz="4400" b="1" dirty="0" smtClean="0">
                <a:latin typeface="Book Antiqua" pitchFamily="18" charset="0"/>
              </a:rPr>
            </a:br>
            <a:r>
              <a:rPr lang="cs-CZ" sz="4400" b="1" dirty="0" smtClean="0">
                <a:latin typeface="Book Antiqua" pitchFamily="18" charset="0"/>
              </a:rPr>
              <a:t>(1773-1847)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Jungmannův život v Litoměřicích</a:t>
            </a:r>
          </a:p>
        </p:txBody>
      </p:sp>
      <p:sp>
        <p:nvSpPr>
          <p:cNvPr id="3075" name="Zástupný symbol pro text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Kdy přichází Josef Jungmann do Litoměřic a jaké zaměstnání zde získává?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Jak se v Litoměřicích vyvíjel Jungmannův rodinný život?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Ve kterých místech Jungmann se svou rodinou bydlel?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Kam Jungmann po šestnácti letech           z Litoměřic odchází?</a:t>
            </a:r>
          </a:p>
        </p:txBody>
      </p:sp>
      <p:pic>
        <p:nvPicPr>
          <p:cNvPr id="12292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b="12833"/>
          <a:stretch>
            <a:fillRect/>
          </a:stretch>
        </p:blipFill>
        <p:spPr>
          <a:xfrm>
            <a:off x="4787900" y="692150"/>
            <a:ext cx="3321050" cy="4456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Jungmannovo pracovní působení v Litoměřicích</a:t>
            </a:r>
          </a:p>
        </p:txBody>
      </p:sp>
      <p:sp>
        <p:nvSpPr>
          <p:cNvPr id="13315" name="Zástupný symbol pro text 3"/>
          <p:cNvSpPr>
            <a:spLocks noGrp="1"/>
          </p:cNvSpPr>
          <p:nvPr>
            <p:ph type="body" idx="2"/>
          </p:nvPr>
        </p:nvSpPr>
        <p:spPr>
          <a:xfrm>
            <a:off x="457200" y="476672"/>
            <a:ext cx="3008313" cy="4933528"/>
          </a:xfrm>
        </p:spPr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Na které škole Jungmann                    v Litoměřicích učil?</a:t>
            </a:r>
          </a:p>
          <a:p>
            <a:pPr marL="342900" indent="-342900">
              <a:buFont typeface="Wingdings" pitchFamily="2" charset="2"/>
              <a:buChar char="§"/>
            </a:pPr>
            <a:endParaRPr lang="cs-CZ" sz="20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Jakým vyučovacím jazykem se na konci 18. století vyučovalo na litoměřickém gymnáziu?</a:t>
            </a:r>
          </a:p>
          <a:p>
            <a:pPr marL="342900" indent="-342900">
              <a:buFont typeface="Wingdings" pitchFamily="2" charset="2"/>
              <a:buChar char="§"/>
            </a:pPr>
            <a:endParaRPr lang="cs-CZ" sz="20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Který předmět začal Jungmann roku 1800 v Litoměřicích nepovinně vyučovat?</a:t>
            </a:r>
          </a:p>
          <a:p>
            <a:endParaRPr lang="cs-CZ" sz="1800" dirty="0" smtClean="0">
              <a:latin typeface="Comic Sans MS" pitchFamily="66" charset="0"/>
            </a:endParaRPr>
          </a:p>
        </p:txBody>
      </p:sp>
      <p:pic>
        <p:nvPicPr>
          <p:cNvPr id="13316" name="Zástupný symbol pro obsah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78" r="25574"/>
          <a:stretch/>
        </p:blipFill>
        <p:spPr>
          <a:xfrm>
            <a:off x="4499992" y="548680"/>
            <a:ext cx="3807878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Jungmannovo pracovní působení v Litoměřicích</a:t>
            </a:r>
          </a:p>
        </p:txBody>
      </p:sp>
      <p:sp>
        <p:nvSpPr>
          <p:cNvPr id="14339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endParaRPr lang="cs-CZ" sz="20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Jaký předmět vyučoval Jungmann od roku 1806 jedenkrát týdně dobrovolně a zdarma na  biskupském bohosloveckém ústavu?</a:t>
            </a:r>
          </a:p>
        </p:txBody>
      </p:sp>
      <p:pic>
        <p:nvPicPr>
          <p:cNvPr id="14340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0650" y="1468438"/>
            <a:ext cx="4629150" cy="3082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Jungmannova tvorba</a:t>
            </a:r>
          </a:p>
        </p:txBody>
      </p:sp>
      <p:sp>
        <p:nvSpPr>
          <p:cNvPr id="15363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Které významné překlady vytvořil Jungmann právě          v Litoměřicích?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Které Jungmannovo básnické dílo vzniklo                      v Litoměřicích?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cs-CZ" sz="2000" b="1" dirty="0" smtClean="0"/>
              <a:t>Rozvoj kterého období významně podnítila Jungmannova Rozmluva o jazyku českém?</a:t>
            </a:r>
          </a:p>
          <a:p>
            <a:endParaRPr lang="cs-CZ" dirty="0" smtClean="0"/>
          </a:p>
        </p:txBody>
      </p:sp>
      <p:pic>
        <p:nvPicPr>
          <p:cNvPr id="15364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888" y="980728"/>
            <a:ext cx="5111750" cy="3408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Povídka Zuzana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cs-CZ" sz="2000" b="1" dirty="0" smtClean="0"/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K jaké skutečné události spojené          s dějinami Litoměřic se vztahuje Jungmannova povídka Zuzana?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>
              <a:latin typeface="Comic Sans MS" pitchFamily="66" charset="0"/>
            </a:endParaRPr>
          </a:p>
        </p:txBody>
      </p:sp>
      <p:pic>
        <p:nvPicPr>
          <p:cNvPr id="16388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5976" y="697540"/>
            <a:ext cx="3702463" cy="4531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Práce na slovníku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Na jakém typu slovníku začal Jungmann                    v Litoměřicích pracovat?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cs-CZ" sz="2000" b="1" dirty="0" smtClean="0"/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Co bylo největším přínosem tohoto slovníku?</a:t>
            </a:r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cs-CZ" sz="2000" b="1" dirty="0" smtClean="0"/>
          </a:p>
          <a:p>
            <a:pPr marL="342900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cs-CZ" sz="2000" b="1" dirty="0" smtClean="0"/>
              <a:t>Kdy a kde Jungmann práci na slovníku ukončil?</a:t>
            </a:r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052736"/>
            <a:ext cx="4728773" cy="35283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339</TotalTime>
  <Words>403</Words>
  <Application>Microsoft Office PowerPoint</Application>
  <PresentationFormat>Předvádění na obrazovce (4:3)</PresentationFormat>
  <Paragraphs>61</Paragraphs>
  <Slides>11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Cesta</vt:lpstr>
      <vt:lpstr>Prezentace aplikace PowerPoint</vt:lpstr>
      <vt:lpstr>anotace</vt:lpstr>
      <vt:lpstr>Josef Jungmann (1773-1847)</vt:lpstr>
      <vt:lpstr>Jungmannův život v Litoměřicích</vt:lpstr>
      <vt:lpstr>Jungmannovo pracovní působení v Litoměřicích</vt:lpstr>
      <vt:lpstr>Jungmannovo pracovní působení v Litoměřicích</vt:lpstr>
      <vt:lpstr>Jungmannova tvorba</vt:lpstr>
      <vt:lpstr>Povídka Zuzana</vt:lpstr>
      <vt:lpstr>Práce na slovníku</vt:lpstr>
      <vt:lpstr>zdroje</vt:lpstr>
      <vt:lpstr>Obrazový materiál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Kostel Panny Marie na Náměti  v Kutné Hoře</dc:title>
  <dc:creator>Honza</dc:creator>
  <cp:lastModifiedBy>Honza</cp:lastModifiedBy>
  <cp:revision>70</cp:revision>
  <cp:lastPrinted>2012-04-05T09:45:17Z</cp:lastPrinted>
  <dcterms:created xsi:type="dcterms:W3CDTF">2012-03-24T18:15:38Z</dcterms:created>
  <dcterms:modified xsi:type="dcterms:W3CDTF">2013-12-31T15:42:33Z</dcterms:modified>
</cp:coreProperties>
</file>