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72" r:id="rId9"/>
    <p:sldId id="269" r:id="rId10"/>
    <p:sldId id="270" r:id="rId11"/>
    <p:sldId id="266" r:id="rId12"/>
    <p:sldId id="265" r:id="rId13"/>
    <p:sldId id="260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2BFAB-AEE0-4CC9-8A11-5E5D52CB8AA1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5B359-9DC6-4374-8851-A371E9359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B6795-9514-4BB0-92D1-AC213128FBAC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C9D1C-2767-464C-81F2-0F2B13B34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C0FED-9B36-4D23-8DBC-168BF84961A2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FB95A-351D-4CDF-B16B-37A4A30B2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E54CB-1B3F-4AFE-B992-0E118B4E3A01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B8A23-50CC-477D-91AD-BBACC4719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6A8E1-9366-4B97-849E-E9EF0F07563E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4A8B1-2421-4F43-A351-5CFE8D70EF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15486-C7B5-44A5-8E21-F44652C026F9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32C0D-2CE6-45EE-AA07-6699BC7CB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735E-79F8-403D-99B1-99E900F03272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DF65C-1436-4420-86B0-60899E5C3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DDC22-80BC-42AC-92B6-338CAA4986D9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F86DE-8C33-4E69-8579-2AAE3C2CD6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D6809-0308-414B-A4FF-665984D56A23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3E62-CB86-43E9-A1D0-AC47C88F7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6CACB-79A8-4A1F-B42C-874BB1BE4F25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2F0D3-EC4F-4BAE-961D-E273B3FA4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C24EF-827B-4A9B-A322-8FED71C876E5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35CD5-080C-4093-BCBB-86CC876750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E6CF80-0518-4012-A565-B951D299D2D9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EAA9B5A-EABD-44C9-B238-728312551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0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3/Wild_rye.jpg/250px-Wild_rye.jpg" TargetMode="External"/><Relationship Id="rId13" Type="http://schemas.openxmlformats.org/officeDocument/2006/relationships/hyperlink" Target="http://upload.wikimedia.org/wikipedia/commons/thumb/0/03/Radish.jpg/220px-Radish.jpg" TargetMode="External"/><Relationship Id="rId3" Type="http://schemas.openxmlformats.org/officeDocument/2006/relationships/hyperlink" Target="http://upload.wikimedia.org/wikipedia/commons/e/e7/Phaseolus_vulgaris_seed.jpg" TargetMode="External"/><Relationship Id="rId7" Type="http://schemas.openxmlformats.org/officeDocument/2006/relationships/hyperlink" Target="http://upload.wikimedia.org/wikipedia/commons/thumb/a/a9/A_sunflower.jpg/258px-A_sunflower.jpghttp:/upload.wikimedia.org/wikipedia/commons/thumb/0/03/Wild_rye.jpg/250px-Wild_rye.jpg" TargetMode="External"/><Relationship Id="rId12" Type="http://schemas.openxmlformats.org/officeDocument/2006/relationships/hyperlink" Target="http://upload.wikimedia.org/wikipedia/commons/thumb/a/ab/Wilder_Thymian.jpg/258px-Wilder_Thymian.jpg" TargetMode="External"/><Relationship Id="rId2" Type="http://schemas.openxmlformats.org/officeDocument/2006/relationships/hyperlink" Target="http://t1.gstatic.com/images?q=tbn:ANd9GcTcTLpaIN6bohPyTwyLW8R1jqd0HjZFRen7XujgS-FdW0oXoaN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RXVmXc83a1WntDXG0OOqpR0iwv-uyqVQcc4mioas8CzojqNhc7Yw" TargetMode="External"/><Relationship Id="rId11" Type="http://schemas.openxmlformats.org/officeDocument/2006/relationships/hyperlink" Target="http://upload.wikimedia.org/wikipedia/commons/thumb/c/ca/Sempervirum_tectorum1.jpg/258px-Sempervirum_tectorum1.jpg" TargetMode="External"/><Relationship Id="rId5" Type="http://schemas.openxmlformats.org/officeDocument/2006/relationships/hyperlink" Target="http://upload.wikimedia.org/wikipedia/commons/thumb/d/da/3_types_of_lentil.jpg/250px-3_types_of_lentil.jpg" TargetMode="External"/><Relationship Id="rId15" Type="http://schemas.openxmlformats.org/officeDocument/2006/relationships/hyperlink" Target="http://vfu-www.vfu.cz/vegetabilie/plodiny/czech/Brambory.jpg" TargetMode="External"/><Relationship Id="rId10" Type="http://schemas.openxmlformats.org/officeDocument/2006/relationships/hyperlink" Target="http://upload.wikimedia.org/wikipedia/commons/thumb/d/da/Red_capsicum_and_cross_section.jpg/250px-Red_capsicum_and_cross_section.jpg" TargetMode="External"/><Relationship Id="rId4" Type="http://schemas.openxmlformats.org/officeDocument/2006/relationships/hyperlink" Target="http://upload.wikimedia.org/wikipedia/commons/thumb/b/bc/Doperwt_rijserwt_peulen_Pisum_sativum.jpg/220px-Doperwt_rijserwt_peulen_Pisum_sativum.jpg" TargetMode="External"/><Relationship Id="rId9" Type="http://schemas.openxmlformats.org/officeDocument/2006/relationships/hyperlink" Target="http://upload.wikimedia.org/wikipedia/commons/thumb/d/d8/Seerosen_wei%C3%9F.jpg/225px-Seerosen_wei%C3%9F.jpg" TargetMode="External"/><Relationship Id="rId14" Type="http://schemas.openxmlformats.org/officeDocument/2006/relationships/hyperlink" Target="http://t0.gstatic.com/images?q=tbn:ANd9GcS4_2bwVeMVFOu4ax0MUF7aOwWrXUXZz5tT929cK-vXoxoP9sIo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d/Malina.jpg/258px-Malina.jpg" TargetMode="External"/><Relationship Id="rId13" Type="http://schemas.openxmlformats.org/officeDocument/2006/relationships/hyperlink" Target="http://upload.wikimedia.org/wikipedia/commons/thumb/0/06/Leucojum_aestivum02.jpg/258px-Leucojum_aestivum02.jpg" TargetMode="External"/><Relationship Id="rId3" Type="http://schemas.openxmlformats.org/officeDocument/2006/relationships/hyperlink" Target="http://t0.gstatic.com/images?q=tbn:ANd9GcSZcGY3orXD3SFGpFDMMA0KVzY4MpyINYYyfJWytjtTWvSZXHZg1w" TargetMode="External"/><Relationship Id="rId7" Type="http://schemas.openxmlformats.org/officeDocument/2006/relationships/hyperlink" Target="http://t0.gstatic.com/images?q=tbn:ANd9GcQDbFg1wnAT1UlaOo0m7vACJmnmhkBoJLoedwA1WRj9qCXe5OBI" TargetMode="External"/><Relationship Id="rId12" Type="http://schemas.openxmlformats.org/officeDocument/2006/relationships/hyperlink" Target="http://upload.wikimedia.org/wikipedia/commons/thumb/0/03/Wild_rye.jpg/250px-Wild_rye.jpg" TargetMode="External"/><Relationship Id="rId2" Type="http://schemas.openxmlformats.org/officeDocument/2006/relationships/hyperlink" Target="http://t1.gstatic.com/images?q=tbn:ANd9GcRR7o79FoBlNvCgCnvoOc3wA_eUTY89Klpn-LDIX1vdylzpmZO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8/Convallaria_majalis_l.jpg/258px-Convallaria_majalis_l.jpg" TargetMode="External"/><Relationship Id="rId11" Type="http://schemas.openxmlformats.org/officeDocument/2006/relationships/hyperlink" Target="http://upload.wikimedia.org/wikipedia/commons/thumb/6/65/Fennel_seed.jpg/800px-Fennel_seed.jpg" TargetMode="External"/><Relationship Id="rId5" Type="http://schemas.openxmlformats.org/officeDocument/2006/relationships/hyperlink" Target="http://upload.wikimedia.org/wikipedia/commons/thumb/4/4b/Cesnekovy_cop.jpg/120px-Cesnekovy_cop.jpg" TargetMode="External"/><Relationship Id="rId15" Type="http://schemas.openxmlformats.org/officeDocument/2006/relationships/hyperlink" Target="http://upload.wikimedia.org/wikipedia/commons/thumb/d/de/Narcissus_pseudonarcissus0.jpg/258px-Narcissus_pseudonarcissus0.jpg" TargetMode="External"/><Relationship Id="rId10" Type="http://schemas.openxmlformats.org/officeDocument/2006/relationships/hyperlink" Target="http://upload.wikimedia.org/wikipedia/commons/thumb/b/b2/Begonia-IMG_0089sm.jpg/270px-Begonia-IMG_0089sm.jpg" TargetMode="External"/><Relationship Id="rId4" Type="http://schemas.openxmlformats.org/officeDocument/2006/relationships/hyperlink" Target="http://upload.wikimedia.org/wikipedia/commons/thumb/f/f4/Fragaria_vesca.jpg/250px-Fragaria_vesca.jpg" TargetMode="External"/><Relationship Id="rId9" Type="http://schemas.openxmlformats.org/officeDocument/2006/relationships/hyperlink" Target="http://upload.wikimedia.org/wikipedia/commons/thumb/d/dc/Fuchsia_Magellanica_Tas.jpg/258px-Fuchsia_Magellanica_Tas.jpg" TargetMode="External"/><Relationship Id="rId14" Type="http://schemas.openxmlformats.org/officeDocument/2006/relationships/hyperlink" Target="http://upload.wikimedia.org/wikipedia/commons/thumb/3/34/Chlorophytum_comosum0.jpg/270px-Chlorophytum_comosum0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t3.gstatic.com/images?q=tbn:ANd9GcRCDpU3-Wt48ei1EIKWmYtA0VsNLeYmGElQ5fjbcoiJIq5WxxxR" TargetMode="External"/><Relationship Id="rId3" Type="http://schemas.openxmlformats.org/officeDocument/2006/relationships/hyperlink" Target="http://upload.wikimedia.org/wikipedia/commons/thumb/7/74/Forsythia_suspensa4.jpg/258px-Forsythia_suspensa4.jpg" TargetMode="External"/><Relationship Id="rId7" Type="http://schemas.openxmlformats.org/officeDocument/2006/relationships/hyperlink" Target="http://www.kvetenacr.cz/obrazky/katalog/_4/172.jpg" TargetMode="External"/><Relationship Id="rId2" Type="http://schemas.openxmlformats.org/officeDocument/2006/relationships/hyperlink" Target="http://upload.wikimedia.org/wikipedia/commons/thumb/1/1f/Stachelbeeren.jpg/250px-Stachelbeer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ogast.cz/obrazky-koreni/big/kmin.jpg" TargetMode="External"/><Relationship Id="rId5" Type="http://schemas.openxmlformats.org/officeDocument/2006/relationships/hyperlink" Target="http://upload.wikimedia.org/wikipedia/commons/thumb/1/10/Rosa_canina_flower_Luc_Viatour.JPG/258px-Rosa_canina_flower_Luc_Viatour.JPG" TargetMode="External"/><Relationship Id="rId4" Type="http://schemas.openxmlformats.org/officeDocument/2006/relationships/hyperlink" Target="http://upload.wikimedia.org/wikipedia/commons/thumb/1/14/Smorodina-vetka.jpg/250px-Smorodina-vetka.jpg" TargetMode="External"/><Relationship Id="rId9" Type="http://schemas.openxmlformats.org/officeDocument/2006/relationships/hyperlink" Target="http://upload.wikimedia.org/wikipedia/commons/thumb/c/c4/Anemone_nemorosa_001.JPG/258px-Anemone_nemorosa_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VY_32_INOVACE_113_Růst, vývin a rozmnožování rostlin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Růst, vývin a rozmnožování rostlin</a:t>
            </a:r>
            <a:endParaRPr lang="cs-CZ" sz="32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dirty="0" smtClean="0">
                <a:latin typeface="Arial" charset="0"/>
                <a:cs typeface="Arial" charset="0"/>
              </a:rPr>
              <a:t>Tento materiál poskytne informace </a:t>
            </a:r>
            <a:r>
              <a:rPr lang="cs-CZ" sz="4000" dirty="0" smtClean="0">
                <a:latin typeface="Arial" charset="0"/>
                <a:cs typeface="Arial" charset="0"/>
              </a:rPr>
              <a:t> o</a:t>
            </a:r>
            <a:endParaRPr lang="cs-CZ" sz="40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růstu, vývinu a rozmnožování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rostlin</a:t>
            </a:r>
            <a:r>
              <a:rPr lang="cs-CZ" sz="4000" dirty="0" smtClean="0">
                <a:latin typeface="Arial" charset="0"/>
                <a:cs typeface="Arial" charset="0"/>
              </a:rPr>
              <a:t>. </a:t>
            </a:r>
            <a:endParaRPr lang="cs-CZ" sz="40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4000" dirty="0" smtClean="0">
                <a:latin typeface="Arial" charset="0"/>
                <a:cs typeface="Arial" charset="0"/>
              </a:rPr>
              <a:t>Žáci </a:t>
            </a:r>
            <a:r>
              <a:rPr lang="cs-CZ" sz="4000" dirty="0" smtClean="0">
                <a:latin typeface="Arial" charset="0"/>
                <a:cs typeface="Arial" charset="0"/>
              </a:rPr>
              <a:t>se dozví o jednotlivých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částech semene, podmínkách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klíčení, významu semen.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Růst rostlin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5715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Ze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semen</a:t>
            </a:r>
            <a:r>
              <a:rPr lang="cs-CZ" smtClean="0">
                <a:latin typeface="Arial" charset="0"/>
                <a:cs typeface="Arial" charset="0"/>
              </a:rPr>
              <a:t> vyrůstají nové rostliny.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Semeno je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zásobárnou živin </a:t>
            </a:r>
            <a:r>
              <a:rPr lang="cs-CZ" smtClean="0">
                <a:latin typeface="Arial" charset="0"/>
                <a:cs typeface="Arial" charset="0"/>
              </a:rPr>
              <a:t>pro klíčící rostlinu.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Semena obsahují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bílkoviny, škrob a tuky</a:t>
            </a:r>
            <a:r>
              <a:rPr lang="cs-CZ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V semenu je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zárodek </a:t>
            </a:r>
            <a:r>
              <a:rPr lang="cs-CZ" smtClean="0">
                <a:latin typeface="Arial" charset="0"/>
                <a:cs typeface="Arial" charset="0"/>
              </a:rPr>
              <a:t>nové rostliny.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u="sng" smtClean="0">
                <a:latin typeface="Arial" charset="0"/>
                <a:cs typeface="Arial" charset="0"/>
              </a:rPr>
              <a:t>Části semene: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dělohy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zárodek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DĚLOHY OBSAHUJÍ ZÁSOBNÍ LÁTKY PRO VÝŽIVU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ZÁRODKU.</a:t>
            </a:r>
          </a:p>
        </p:txBody>
      </p:sp>
      <p:cxnSp>
        <p:nvCxnSpPr>
          <p:cNvPr id="5" name="Přímá spojovací šipka 4"/>
          <p:cNvCxnSpPr>
            <a:endCxn id="6" idx="1"/>
          </p:cNvCxnSpPr>
          <p:nvPr/>
        </p:nvCxnSpPr>
        <p:spPr>
          <a:xfrm flipV="1">
            <a:off x="1643063" y="4232275"/>
            <a:ext cx="1285875" cy="7683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928938" y="4000500"/>
            <a:ext cx="23923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základy kořene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1643063" y="4786313"/>
            <a:ext cx="1285875" cy="214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00375" y="4500563"/>
            <a:ext cx="2390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základy stonku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643063" y="5000625"/>
            <a:ext cx="1285875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071813" y="5000625"/>
            <a:ext cx="201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základy listů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PODMÍNKY KLÍČENÍ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72063" y="1428750"/>
            <a:ext cx="2524125" cy="1809750"/>
          </a:xfr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7188" y="1214438"/>
            <a:ext cx="231933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</a:rPr>
              <a:t>VODA</a:t>
            </a:r>
          </a:p>
          <a:p>
            <a:r>
              <a:rPr lang="cs-CZ" sz="4000" b="1">
                <a:solidFill>
                  <a:srgbClr val="FF0000"/>
                </a:solidFill>
              </a:rPr>
              <a:t>TEPLO</a:t>
            </a:r>
          </a:p>
          <a:p>
            <a:r>
              <a:rPr lang="cs-CZ" sz="4000" b="1">
                <a:solidFill>
                  <a:srgbClr val="FF0000"/>
                </a:solidFill>
              </a:rPr>
              <a:t>VZDUCH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786313" y="3286125"/>
            <a:ext cx="3311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</a:rPr>
              <a:t>Klíčící semeno fazolu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0063" y="4429125"/>
            <a:ext cx="74231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Vodu potřebuje k nabobtnání.</a:t>
            </a:r>
          </a:p>
          <a:p>
            <a:r>
              <a:rPr lang="cs-CZ" sz="3200" b="1"/>
              <a:t>Vzduch k dýchání.</a:t>
            </a:r>
          </a:p>
          <a:p>
            <a:r>
              <a:rPr lang="cs-CZ" sz="3200" b="1"/>
              <a:t>Při nízkých teplotách semena neklíčí.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 semen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1214438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SEMENY SE ROSTLINY ROZMNOŽUJÍ.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JSOU POTRAVOU ČLOVĚKA I ŽIVOČICHŮ.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2357438"/>
            <a:ext cx="24003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00" y="3786188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63" y="2214563"/>
            <a:ext cx="23812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4429125"/>
            <a:ext cx="2038350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50" y="3000375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928688" y="3929063"/>
            <a:ext cx="1141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Fazole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00125" y="6396038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Mák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00438" y="6215063"/>
            <a:ext cx="1808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Slunečnice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072063" y="2357438"/>
            <a:ext cx="1109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Čočka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58000" y="6488113"/>
            <a:ext cx="1058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Hrách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428750"/>
            <a:ext cx="2381250" cy="1590675"/>
          </a:xfrm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75" y="1571625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14438" y="3071813"/>
            <a:ext cx="7477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Žito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000500" y="3000375"/>
            <a:ext cx="1158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Fenykl</a:t>
            </a:r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38" y="2500313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57438" y="407193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715125" y="5000625"/>
            <a:ext cx="1179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Řepka</a:t>
            </a:r>
            <a:r>
              <a:rPr lang="cs-CZ" sz="2000" b="1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000375" y="5929313"/>
            <a:ext cx="954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Kmín</a:t>
            </a:r>
          </a:p>
        </p:txBody>
      </p:sp>
      <p:sp>
        <p:nvSpPr>
          <p:cNvPr id="18442" name="TextovéPole 12"/>
          <p:cNvSpPr txBox="1">
            <a:spLocks noChangeArrowheads="1"/>
          </p:cNvSpPr>
          <p:nvPr/>
        </p:nvSpPr>
        <p:spPr bwMode="auto">
          <a:xfrm>
            <a:off x="3357563" y="628650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Podmínky růstu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25"/>
            <a:ext cx="5500688" cy="364331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VODA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MINERÁLNÍ LÁTKY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SVĚTLO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TEPLO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VZDUCH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8" y="1285875"/>
            <a:ext cx="21431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25" y="2786063"/>
            <a:ext cx="23812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86550" y="1143000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13" y="4857750"/>
            <a:ext cx="23812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63" y="4857750"/>
            <a:ext cx="24574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3" y="4500563"/>
            <a:ext cx="24574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143500" y="2714625"/>
            <a:ext cx="928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Leknín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358063" y="4357688"/>
            <a:ext cx="10302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Netřesk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357563" y="4357688"/>
            <a:ext cx="1017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Paprika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358063" y="6488113"/>
            <a:ext cx="6080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Žito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786188" y="6488113"/>
            <a:ext cx="1671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Mateřídouška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85813" y="6286500"/>
            <a:ext cx="1171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</a:rPr>
              <a:t>Kopytník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rozmnožování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0" y="1071563"/>
            <a:ext cx="8686800" cy="1643062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Rostliny pěstujeme ze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SEMEN.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rozmnožování použijeme některé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ČÁSTI ROSTLINNÉHO TĚLA.</a:t>
            </a:r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</p:txBody>
      </p:sp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0" y="3786188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50" y="2928938"/>
            <a:ext cx="24288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3071813"/>
            <a:ext cx="25717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63" y="4786313"/>
            <a:ext cx="20002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000250" y="2643188"/>
            <a:ext cx="1568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Šlahouny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572250" y="2286000"/>
            <a:ext cx="1482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Cibulemi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1214438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3071813"/>
            <a:ext cx="2457450" cy="35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4143375"/>
            <a:ext cx="20193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25" y="2928938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4375" y="714375"/>
            <a:ext cx="1500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Oddenky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28938" y="2428875"/>
            <a:ext cx="3141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Kořenovými pupeny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86563" y="785813"/>
            <a:ext cx="1262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Hlízami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43625" y="128587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500063"/>
            <a:ext cx="2457450" cy="331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" y="4714875"/>
            <a:ext cx="257175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50" y="785813"/>
            <a:ext cx="23812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38" y="785813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0"/>
            <a:ext cx="391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Řízky bylinné – ze stonku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4313" y="4214813"/>
            <a:ext cx="3362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Řízky bylinné – z listů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143500" y="285750"/>
            <a:ext cx="2359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Řízky dřevnaté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14813" y="4286250"/>
            <a:ext cx="1484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Hřížením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572250" y="4286250"/>
            <a:ext cx="2047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Roubováním</a:t>
            </a:r>
          </a:p>
        </p:txBody>
      </p:sp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50" y="4786313"/>
            <a:ext cx="23812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38" y="4714875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Vývin rostlin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1000125"/>
            <a:ext cx="8686800" cy="150018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V semenu je zárodek rostliny. Ze zárodku vyrůstají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kořeny, pak stonek a listy. Po určité době se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vytvoří na rostlině květy, plody a semena.</a:t>
            </a: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2643188"/>
            <a:ext cx="20955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4572000"/>
            <a:ext cx="260032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63" y="2571750"/>
            <a:ext cx="26193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86188" y="4143375"/>
            <a:ext cx="1724025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13" y="3786188"/>
            <a:ext cx="245745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25" y="2071688"/>
            <a:ext cx="20002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14375" y="6396038"/>
            <a:ext cx="16208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Jednoleté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7625" y="6396038"/>
            <a:ext cx="1484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Dvouleté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072313" y="6396038"/>
            <a:ext cx="1347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Víceleté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715000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Popiš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části semene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Jaký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význam mají dělohy </a:t>
            </a:r>
            <a:r>
              <a:rPr lang="cs-CZ" dirty="0" smtClean="0">
                <a:latin typeface="Arial" charset="0"/>
                <a:cs typeface="Arial" charset="0"/>
              </a:rPr>
              <a:t>pro klíčení rostlin?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Které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podmínky</a:t>
            </a:r>
            <a:r>
              <a:rPr lang="cs-CZ" dirty="0" smtClean="0">
                <a:latin typeface="Arial" charset="0"/>
                <a:cs typeface="Arial" charset="0"/>
              </a:rPr>
              <a:t> potřebují semena </a:t>
            </a:r>
            <a:r>
              <a:rPr lang="cs-CZ" dirty="0" smtClean="0">
                <a:latin typeface="Arial" charset="0"/>
                <a:cs typeface="Arial" charset="0"/>
              </a:rPr>
              <a:t>         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pro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klíčení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Jaký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význam</a:t>
            </a:r>
            <a:r>
              <a:rPr lang="cs-CZ" dirty="0" smtClean="0">
                <a:latin typeface="Arial" charset="0"/>
                <a:cs typeface="Arial" charset="0"/>
              </a:rPr>
              <a:t> mají semena?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Jaké jsou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podmínky růstu </a:t>
            </a:r>
            <a:r>
              <a:rPr lang="cs-CZ" dirty="0" smtClean="0">
                <a:latin typeface="Arial" charset="0"/>
                <a:cs typeface="Arial" charset="0"/>
              </a:rPr>
              <a:t>rostliny?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Na které skupiny dělíme rostliny podle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délky vývinu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Jakým způsobem se rostliny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rozmnožují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http://t1.gstatic.com/images?q=tbn:ANd9GcTcTLpaIN6bohPyTwyLW8R1jqd0HjZFRen7XujgS-FdW0oXoaNU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http://upload.wikimedia.org/wikipedia/commons/e/e7/Phaseolus_vulgaris_seed.jpg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http://upload.wikimedia.org/wikipedia/commons/thumb/b/bc/Doperwt_rijserwt_peulen_Pisum_sativum.jpg/220px-Doperwt_rijserwt_peulen_Pisum_sativum.jpg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http://upload.wikimedia.org/wikipedia/commons/thumb/d/da/3_types_of_lentil.jpg/250px-3_types_of_lentil.jpg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http://t1.gstatic.com/images?q=tbn:ANd9GcRXVmXc83a1WntDXG0OOqpR0iwv-uyqVQcc4mioas8CzojqNhc7Yw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http://upload.wikimedia.org/wikipedia/commons/thumb/a/a9/A_sunflower.jpg/258px-A_sunflower.jpg</a:t>
            </a:r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http://upload.wikimedia.org/wikipedia/commons/thumb/0/03/Wild_rye.jpg/250px-Wild_rye.jpg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http://upload.wikimedia.org/wikipedia/commons/thumb/d/d8/Seerosen_wei%C3%9F.jpg/225px-Seerosen_wei%C3%9F.jpg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http://upload.wikimedia.org/wikipedia/commons/thumb/d/da/Red_capsicum_and_cross_section.jpg/250px-Red_capsicum_and_cross_section.jpg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http://upload.wikimedia.org/wikipedia/commons/thumb/c/ca/Sempervirum_tectorum1.jpg/258px-Sempervirum_tectorum1.jpg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http://upload.wikimedia.org/wikipedia/commons/thumb/a/ab/Wilder_Thymian.jpg/258px-Wilder_Thymian.jpg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3"/>
              </a:rPr>
              <a:t>htt</a:t>
            </a:r>
            <a:r>
              <a:rPr lang="cs-CZ" sz="1400" smtClean="0">
                <a:solidFill>
                  <a:srgbClr val="C00000"/>
                </a:solidFill>
                <a:hlinkClick r:id="rId13"/>
              </a:rPr>
              <a:t>p://upload.wikimedia.org/wikipedia/commons/thumb/0/03/Radish.jpg/220px-Radish.jpg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/>
            <a:r>
              <a:rPr lang="cs-CZ" sz="1400" smtClean="0">
                <a:hlinkClick r:id="rId14"/>
              </a:rPr>
              <a:t>http://t0.gstatic.com/images?q=tbn:ANd9GcS4_2bwVeMVFOu4ax0MUF7aOwWrXUXZz5tT929cK-vXoxoP9sIo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5"/>
              </a:rPr>
              <a:t>http://vfu-www.vfu.cz/vegetabilie/plodiny/czech/Brambory.jpg</a:t>
            </a: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25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25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686800" cy="5786437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2"/>
              </a:rPr>
              <a:t>http://t1.gstatic.com/images?q=tbn:ANd9GcRR7o79FoBlNvCgCnvoOc3wA_eUTY89Klpn-LDIX1vdylzpmZOu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3"/>
              </a:rPr>
              <a:t>http://t0.gstatic.com/images?q=tbn:ANd9GcSZcGY3orXD3SFGpFDMMA0KVzY4MpyINYYyfJWytjtTWvSZXHZg1w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4"/>
              </a:rPr>
              <a:t>http://upload.wikimedia.org/wikipedia/commons/thumb/f/f4/Fragaria_vesca.jpg/250px-Fragaria_vesca.jpg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5"/>
              </a:rPr>
              <a:t>http://upload.wikimedia.org/wikipedia/commons/thumb/4/4b/Cesnekovy_cop.jpg/120px-Cesnekovy_cop.jpg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6"/>
              </a:rPr>
              <a:t>http://upload.wikimedia.org/wikipedia/commons/thumb/8/88/Convallaria_majalis_l.jpg/258px-Convallaria_majalis_l.jpg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7"/>
              </a:rPr>
              <a:t>http://t0.gstatic.com/images?q=tbn:ANd9GcQDbFg1wnAT1UlaOo0m7vACJmnmhkBoJLoedwA1WRj9qCXe5OBI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8"/>
              </a:rPr>
              <a:t>http://upload.wikimedia.org/wikipedia/commons/thumb/7/7d/Malina.jpg/258px-Malina.jpg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  <a:r>
              <a:rPr lang="cs-CZ" sz="1400" smtClean="0">
                <a:solidFill>
                  <a:srgbClr val="C00000"/>
                </a:solidFill>
                <a:hlinkClick r:id="rId9"/>
              </a:rPr>
              <a:t>http://upload.wikimedia.org/wikipedia/commons/thumb/d/dc/Fuchsia_Magellanica_Tas.jpg/258px-Fuchsia_Magellanica_Tas.jpg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10"/>
              </a:rPr>
              <a:t>http://upload.wikimedia.org/wikipedia/commons/thumb/b/b2/Begonia-IMG_0089sm.jpg/270px-Begonia-IMG_0089sm.jpg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11"/>
              </a:rPr>
              <a:t>http://upload.wikimedia.org/wikipedia/commons/thumb/6/65/Fennel_seed.jpg/800px-Fennel_seed.jpg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12"/>
              </a:rPr>
              <a:t>http://upload.wikimedia.org/wikipedia/commons/thumb/0/03/Wild_rye.jpg/250px-Wild_rye.jpg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solidFill>
                  <a:srgbClr val="C00000"/>
                </a:solidFill>
                <a:hlinkClick r:id="rId13"/>
              </a:rPr>
              <a:t>http://upload.wikimedia.org/wikipedia/commons/thumb/0/06/Leucojum_aestivum02.jpg/258px-Leucojum_aestivum02.jpg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hlinkClick r:id="rId14"/>
              </a:rPr>
              <a:t>http://upload.wikimedia.org/wikipedia/commons/thumb/3/34/Chlorophytum_comosum0.jpg/270px-Chlorophytum_comosum0.jpg</a:t>
            </a:r>
            <a:endParaRPr lang="cs-CZ" sz="1400" smtClean="0"/>
          </a:p>
          <a:p>
            <a:pPr>
              <a:buFont typeface="Wingdings" pitchFamily="2" charset="2"/>
              <a:buChar char="§"/>
            </a:pPr>
            <a:r>
              <a:rPr lang="cs-CZ" sz="1400" smtClean="0">
                <a:hlinkClick r:id="rId15"/>
              </a:rPr>
              <a:t>http://upload.wikimedia.org/wikipedia/commons/thumb/d/de/Narcissus_pseudonarcissus0.jpg/258px-Narcissus_pseudonarcissus0.jpg</a:t>
            </a:r>
            <a:endParaRPr lang="cs-CZ" sz="1400" smtClean="0"/>
          </a:p>
          <a:p>
            <a:pPr>
              <a:buFont typeface="Wingdings" pitchFamily="2" charset="2"/>
              <a:buChar char="§"/>
            </a:pPr>
            <a:endParaRPr lang="cs-CZ" sz="1400" smtClean="0"/>
          </a:p>
          <a:p>
            <a:pPr>
              <a:buFont typeface="Wingdings" pitchFamily="2" charset="2"/>
              <a:buChar char="§"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686800" cy="4525962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http://upload.wikimedia.org/wikipedia/commons/thumb/1/1f/Stachelbeeren.jpg/250px-Stachelbeeren.jpg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http://upload.wikimedia.org/wikipedia/commons/thumb/7/74/Forsythia_suspensa4.jpg/258px-Forsythia_suspensa4.jpg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http://upload.wikimedia.org/wikipedia/commons/thumb/1/14/Smorodina-vetka.jpg/250px-Smorodina-vetka.jpg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http://upload.wikimedia.org/wikipedia/commons/thumb/1/10/Rosa_canina_flower_Luc_Viatour.JPG/258px-Rosa_canina_flower_Luc_Viatour.JPG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http://www.progast.cz/obrazky-koreni/big/kmin.jpg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http://www.kvetenacr.cz/obrazky/katalog/_4/172.jpg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http://t3.gstatic.com/images?q=tbn:ANd9GcRCDpU3-Wt48ei1EIKWmYtA0VsNLeYmGElQ5fjbcoiJIq5WxxxR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http://upload.wikimedia.org/wikipedia/commons/thumb/c/c4/Anemone_nemorosa_001.JPG/258px-Anemone_nemorosa_001.JPG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369</TotalTime>
  <Words>403</Words>
  <Application>Microsoft Office PowerPoint</Application>
  <PresentationFormat>Předvádění na obrazovce (4:3)</PresentationFormat>
  <Paragraphs>123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Růst, vývin a rozmnožování rostlin</vt:lpstr>
      <vt:lpstr>Růst rostlin</vt:lpstr>
      <vt:lpstr>PODMÍNKY KLÍČENÍ</vt:lpstr>
      <vt:lpstr>Význam semen</vt:lpstr>
      <vt:lpstr>Prezentace aplikace PowerPoint</vt:lpstr>
      <vt:lpstr>Podmínky růstu</vt:lpstr>
      <vt:lpstr>rozmnožování</vt:lpstr>
      <vt:lpstr>Prezentace aplikace PowerPoint</vt:lpstr>
      <vt:lpstr>Prezentace aplikace PowerPoint</vt:lpstr>
      <vt:lpstr>Vývin rostlin</vt:lpstr>
      <vt:lpstr>otázky</vt:lpstr>
      <vt:lpstr>Použité zdroje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Učitel</cp:lastModifiedBy>
  <cp:revision>48</cp:revision>
  <dcterms:created xsi:type="dcterms:W3CDTF">2012-02-06T20:37:46Z</dcterms:created>
  <dcterms:modified xsi:type="dcterms:W3CDTF">2012-03-24T13:55:01Z</dcterms:modified>
</cp:coreProperties>
</file>