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7" r:id="rId2"/>
    <p:sldId id="261" r:id="rId3"/>
    <p:sldId id="258" r:id="rId4"/>
    <p:sldId id="259" r:id="rId5"/>
    <p:sldId id="262" r:id="rId6"/>
    <p:sldId id="263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64" r:id="rId15"/>
    <p:sldId id="260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B8F8F37B-C2A3-48AE-B01E-F082A65B177D}" type="datetimeFigureOut">
              <a:rPr lang="cs-CZ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5C9FF214-7BC9-4AB2-8D11-365D25917E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969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725BBB8-91D7-4568-A207-597EF4BE9765}" type="slidenum">
              <a:rPr lang="cs-CZ" smtClean="0"/>
              <a:pPr/>
              <a:t>15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E97975-7429-4DEE-9039-54660EA9D888}" type="datetimeFigureOut">
              <a:rPr lang="cs-CZ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20A328-68C1-42A0-8FA8-FB233926B3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A29A89-84DC-47F1-AE07-75BBA97D8017}" type="datetimeFigureOut">
              <a:rPr lang="cs-CZ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91FEE1-601B-423D-A855-358A919007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E4AA08-23DB-44D8-A592-F28A9E2D1FF1}" type="datetimeFigureOut">
              <a:rPr lang="cs-CZ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0622A2-9F75-4013-B5BA-88E3C83C0E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DBC362-D69B-4224-A673-03D42F52CBF2}" type="datetimeFigureOut">
              <a:rPr lang="cs-CZ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F5C3B5-E001-40FF-91C1-C26E9B714B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411E4F-6F75-4D5F-A412-7930ABE1AD4B}" type="datetimeFigureOut">
              <a:rPr lang="cs-CZ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5E6F0B-1A38-41A9-A79F-515574FD21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DD7672-C667-4E79-AE53-3CED3667FE46}" type="datetimeFigureOut">
              <a:rPr lang="cs-CZ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6372A7-A15B-4A44-85FD-97A9F4D8E3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206504-10A5-41C8-AD61-A29B49E5A350}" type="datetimeFigureOut">
              <a:rPr lang="cs-CZ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3E4E37-3C02-4750-B5CC-59BA5CC743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46CF86-4AF9-42E2-9ADD-E89783911974}" type="datetimeFigureOut">
              <a:rPr lang="cs-CZ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D1C1F1-1707-4958-93AC-4419B41688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A2A171-9062-4D48-8AAE-E713C43FCFE8}" type="datetimeFigureOut">
              <a:rPr lang="cs-CZ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30AC13-115B-46C6-B492-8561434078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C3603C-946A-4585-A925-DC465283E3FF}" type="datetimeFigureOut">
              <a:rPr lang="cs-CZ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073100-1922-4151-AC97-116BA31D8D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B14976-3457-48FE-B47B-7FB0AD2F4109}" type="datetimeFigureOut">
              <a:rPr lang="cs-CZ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16620A-4434-45E3-ADC0-653DDAF4CB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176CE81-242E-4EBE-82AD-F57F080304B5}" type="datetimeFigureOut">
              <a:rPr lang="cs-CZ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053D93-77EA-42B5-8ED6-C89F98C32E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t1.gstatic.com/images?q=tbn:ANd9GcSib_awqaKH3H19mg0Es9af_SD1qhuYKF-wguU1DeN8hXtTQFSYgQ" TargetMode="External"/><Relationship Id="rId13" Type="http://schemas.openxmlformats.org/officeDocument/2006/relationships/hyperlink" Target="http://upload.wikimedia.org/wikipedia/commons/thumb/e/e2/Lucerne_flowers.jpg/258px-Lucerne_flowers.jpg" TargetMode="External"/><Relationship Id="rId18" Type="http://schemas.openxmlformats.org/officeDocument/2006/relationships/hyperlink" Target="http://www.scienceweek.cz/cache/images/50/b7c647efdaed08c33bf9ae7e263dab4021a727b7.jpg" TargetMode="External"/><Relationship Id="rId3" Type="http://schemas.openxmlformats.org/officeDocument/2006/relationships/hyperlink" Target="http://t1.gstatic.com/images?q=tbn:ANd9GcRcD-11xNK-WrlzngbW7vPOVt9UddudsuUY37zoWuy3IJ8FeD0v" TargetMode="External"/><Relationship Id="rId7" Type="http://schemas.openxmlformats.org/officeDocument/2006/relationships/hyperlink" Target="http://t2.gstatic.com/images?q=tbn:ANd9GcS9wOyBZzXgVFBPbQQe-EKIGrw6y4ySpYFP6rfdH6DzsdKUAL1x" TargetMode="External"/><Relationship Id="rId12" Type="http://schemas.openxmlformats.org/officeDocument/2006/relationships/hyperlink" Target="http://upload.wikimedia.org/wikipedia/commons/thumb/3/3f/Trifolium_pratense,_Hn%C4%9Bd%C3%BD_vrch.jpg/258px-Trifolium_pratense,_Hn%C4%9Bd%C3%BD_vrch.jpg" TargetMode="External"/><Relationship Id="rId17" Type="http://schemas.openxmlformats.org/officeDocument/2006/relationships/hyperlink" Target="http://t3.gstatic.com/images?q=tbn:ANd9GcQy1QEHr7jiIGzRN3TjB9wIB7czF3XPIxN1vUYtvy2xoRgVHyBL" TargetMode="External"/><Relationship Id="rId2" Type="http://schemas.openxmlformats.org/officeDocument/2006/relationships/notesSlide" Target="../notesSlides/notesSlide1.xml"/><Relationship Id="rId16" Type="http://schemas.openxmlformats.org/officeDocument/2006/relationships/hyperlink" Target="http://t0.gstatic.com/images?q=tbn:ANd9GcSEsYaAdvueuL0AkprRHj6pBe_TBkYk97ZGyVr4TAkyaY48EFbMGQ" TargetMode="External"/><Relationship Id="rId20" Type="http://schemas.openxmlformats.org/officeDocument/2006/relationships/hyperlink" Target="http://upload.wikimedia.org/wikipedia/commons/thumb/4/44/Anabaenaspiroides_EPA.jpg/798px-Anabaenaspiroides_EP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1.gstatic.com/images?q=tbn:ANd9GcS1Ui4al811dxEJW7ix-RAJccqBKoact1Kjfl3c_5GcQZPbqrwtLQ" TargetMode="External"/><Relationship Id="rId11" Type="http://schemas.openxmlformats.org/officeDocument/2006/relationships/hyperlink" Target="http://upload.wikimedia.org/wikipedia/commons/thumb/b/bc/Doperwt_rijserwt_peulen_Pisum_sativum.jpg/220px-" TargetMode="External"/><Relationship Id="rId5" Type="http://schemas.openxmlformats.org/officeDocument/2006/relationships/hyperlink" Target="http://t3.gstatic.com/images?q=tbn:ANd9GcSAAWuH-ixx4_5wcQaz4eB6_qtH3ImbnccZOxkTw3Xv_B9-zqrn" TargetMode="External"/><Relationship Id="rId15" Type="http://schemas.openxmlformats.org/officeDocument/2006/relationships/hyperlink" Target="http://t1.gstatic.com/images?q=tbn:ANd9GcQiq5arZN8mJ9XI1owCnKN2zMRhTV5vIC-c7gA2bzmZ5HxZRBEN" TargetMode="External"/><Relationship Id="rId10" Type="http://schemas.openxmlformats.org/officeDocument/2006/relationships/hyperlink" Target="http://upload.wikimedia.org/wikipedia/commons/e/e7/Phaseolus_vulgaris_seed.jpg" TargetMode="External"/><Relationship Id="rId19" Type="http://schemas.openxmlformats.org/officeDocument/2006/relationships/hyperlink" Target="http://atlas.medmicro.info/obrazek.php?id=82" TargetMode="External"/><Relationship Id="rId4" Type="http://schemas.openxmlformats.org/officeDocument/2006/relationships/hyperlink" Target="http://t0.gstatic.com/images?q=tbn:ANd9GcThBAg3Dx2daNZuagJEg3VGsKgTGHs8mit64XYrr2CMVwVEMHAo-A" TargetMode="External"/><Relationship Id="rId9" Type="http://schemas.openxmlformats.org/officeDocument/2006/relationships/hyperlink" Target="http://t3.gstatic.com/images?q=tbn:ANd9GcTZZa-PpX_c6OA4crbtZ9_aDA0NvqKaqWUwFP5FTucBvsFg55nhwQ" TargetMode="External"/><Relationship Id="rId14" Type="http://schemas.openxmlformats.org/officeDocument/2006/relationships/hyperlink" Target="http://t3.gstatic.com/images?q=tbn:ANd9GcRv3wBsZh6jNlT6IByr6TLWL6KB68bBZdnX8WPKn2YMVHcO1XS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25" y="642938"/>
            <a:ext cx="6096000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85813" y="2598738"/>
          <a:ext cx="7572375" cy="1901192"/>
        </p:xfrm>
        <a:graphic>
          <a:graphicData uri="http://schemas.openxmlformats.org/drawingml/2006/table">
            <a:tbl>
              <a:tblPr/>
              <a:tblGrid>
                <a:gridCol w="7572375"/>
              </a:tblGrid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 Mgr. Václava Horniková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 VY_32_INOVACE_ 114_Bakterie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Živá příroda 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CZ.1.07/1.4.00/21.2598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bakterie</a:t>
            </a:r>
            <a:endParaRPr lang="cs-CZ" sz="6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88"/>
            <a:ext cx="8686800" cy="4525962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3600" smtClean="0">
                <a:latin typeface="Arial" charset="0"/>
                <a:cs typeface="Arial" charset="0"/>
              </a:rPr>
              <a:t>Tento materiál poskytne žákům základní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600" smtClean="0">
                <a:latin typeface="Arial" charset="0"/>
                <a:cs typeface="Arial" charset="0"/>
              </a:rPr>
              <a:t>informace o </a:t>
            </a:r>
            <a:r>
              <a:rPr lang="cs-CZ" sz="36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bakteriích</a:t>
            </a:r>
            <a:r>
              <a:rPr lang="cs-CZ" sz="3600" b="1" smtClean="0">
                <a:latin typeface="Arial" charset="0"/>
                <a:cs typeface="Arial" charset="0"/>
              </a:rPr>
              <a:t>.</a:t>
            </a:r>
            <a:endParaRPr lang="cs-CZ" sz="360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91440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Základní informace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214313" y="1428750"/>
            <a:ext cx="8686800" cy="4786313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mtClean="0">
                <a:latin typeface="Arial" charset="0"/>
                <a:cs typeface="Arial" charset="0"/>
              </a:rPr>
              <a:t>bakterie jsou </a:t>
            </a:r>
            <a:r>
              <a:rPr lang="cs-CZ" b="1" smtClean="0">
                <a:solidFill>
                  <a:srgbClr val="C00000"/>
                </a:solidFill>
                <a:latin typeface="Arial" charset="0"/>
                <a:cs typeface="Arial" charset="0"/>
              </a:rPr>
              <a:t>nejjednodušší jednobuněčné organismy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mtClean="0">
                <a:latin typeface="Arial" charset="0"/>
                <a:cs typeface="Arial" charset="0"/>
              </a:rPr>
              <a:t>jsou </a:t>
            </a:r>
            <a:r>
              <a:rPr lang="cs-CZ" b="1" smtClean="0">
                <a:solidFill>
                  <a:srgbClr val="C00000"/>
                </a:solidFill>
                <a:latin typeface="Arial" charset="0"/>
                <a:cs typeface="Arial" charset="0"/>
              </a:rPr>
              <a:t>nejpočetnější </a:t>
            </a:r>
            <a:r>
              <a:rPr lang="cs-CZ" smtClean="0">
                <a:solidFill>
                  <a:schemeClr val="tx1"/>
                </a:solidFill>
                <a:latin typeface="Arial" charset="0"/>
                <a:cs typeface="Arial" charset="0"/>
              </a:rPr>
              <a:t>na Zemi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mtClean="0">
                <a:solidFill>
                  <a:schemeClr val="tx1"/>
                </a:solidFill>
                <a:latin typeface="Arial" charset="0"/>
                <a:cs typeface="Arial" charset="0"/>
              </a:rPr>
              <a:t>vyskytují se </a:t>
            </a:r>
            <a:r>
              <a:rPr lang="cs-CZ" b="1" smtClean="0">
                <a:solidFill>
                  <a:srgbClr val="C00000"/>
                </a:solidFill>
                <a:latin typeface="Arial" charset="0"/>
                <a:cs typeface="Arial" charset="0"/>
              </a:rPr>
              <a:t>ve vzduchu, ve vodě, v půdě, na potravinách, na povrchu i uvnitř těl rostlin i živočichů, v horkých pramenech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mtClean="0">
                <a:solidFill>
                  <a:schemeClr val="tx1"/>
                </a:solidFill>
                <a:latin typeface="Arial" charset="0"/>
                <a:cs typeface="Arial" charset="0"/>
              </a:rPr>
              <a:t>jsou </a:t>
            </a:r>
            <a:r>
              <a:rPr lang="cs-CZ" b="1" smtClean="0">
                <a:solidFill>
                  <a:srgbClr val="C00000"/>
                </a:solidFill>
                <a:latin typeface="Arial" charset="0"/>
                <a:cs typeface="Arial" charset="0"/>
              </a:rPr>
              <a:t>velmi malé </a:t>
            </a:r>
            <a:r>
              <a:rPr lang="cs-CZ" smtClean="0">
                <a:solidFill>
                  <a:schemeClr val="tx1"/>
                </a:solidFill>
                <a:latin typeface="Arial" charset="0"/>
                <a:cs typeface="Arial" charset="0"/>
              </a:rPr>
              <a:t>(kolem tisíciny milimetru)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mtClean="0">
                <a:solidFill>
                  <a:schemeClr val="tx1"/>
                </a:solidFill>
                <a:latin typeface="Arial" charset="0"/>
                <a:cs typeface="Arial" charset="0"/>
              </a:rPr>
              <a:t>často jim říkáme </a:t>
            </a:r>
            <a:r>
              <a:rPr lang="cs-CZ" b="1" smtClean="0">
                <a:solidFill>
                  <a:srgbClr val="C00000"/>
                </a:solidFill>
                <a:latin typeface="Arial" charset="0"/>
                <a:cs typeface="Arial" charset="0"/>
              </a:rPr>
              <a:t>mikrobi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5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Tvary bakterií</a:t>
            </a:r>
            <a:endParaRPr lang="cs-CZ" sz="54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2292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571875" y="4214813"/>
            <a:ext cx="1905000" cy="1285875"/>
          </a:xfrm>
        </p:spPr>
      </p:pic>
      <p:pic>
        <p:nvPicPr>
          <p:cNvPr id="12295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5" y="4286250"/>
            <a:ext cx="2390775" cy="1914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86500" y="4214813"/>
            <a:ext cx="2333625" cy="196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9" name="Picture 1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063" y="1571625"/>
            <a:ext cx="2152650" cy="212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3" name="Picture 11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57563" y="1928813"/>
            <a:ext cx="209550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/>
          <a:srcRect b="6148"/>
          <a:stretch>
            <a:fillRect/>
          </a:stretch>
        </p:blipFill>
        <p:spPr bwMode="auto">
          <a:xfrm>
            <a:off x="6215063" y="1714500"/>
            <a:ext cx="2365375" cy="174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3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3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91440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4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Stavba buňky bakterie</a:t>
            </a:r>
            <a:endParaRPr lang="cs-CZ" sz="48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71563"/>
            <a:ext cx="8686800" cy="5786437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mtClean="0">
                <a:latin typeface="Arial" charset="0"/>
                <a:cs typeface="Arial" charset="0"/>
              </a:rPr>
              <a:t>na povrchu bývá </a:t>
            </a:r>
            <a:r>
              <a:rPr lang="cs-CZ" b="1" smtClean="0">
                <a:solidFill>
                  <a:srgbClr val="0070C0"/>
                </a:solidFill>
                <a:latin typeface="Arial" charset="0"/>
                <a:cs typeface="Arial" charset="0"/>
              </a:rPr>
              <a:t>slizové pouzdro</a:t>
            </a:r>
            <a:endParaRPr lang="cs-CZ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mtClean="0">
                <a:latin typeface="Arial" charset="0"/>
                <a:cs typeface="Arial" charset="0"/>
              </a:rPr>
              <a:t>pod ním je </a:t>
            </a:r>
            <a:r>
              <a:rPr lang="cs-CZ" b="1" smtClean="0">
                <a:solidFill>
                  <a:srgbClr val="0070C0"/>
                </a:solidFill>
                <a:latin typeface="Arial" charset="0"/>
                <a:cs typeface="Arial" charset="0"/>
              </a:rPr>
              <a:t>buněčná stěna </a:t>
            </a:r>
            <a:r>
              <a:rPr lang="cs-CZ" smtClean="0">
                <a:latin typeface="Arial" charset="0"/>
                <a:cs typeface="Arial" charset="0"/>
              </a:rPr>
              <a:t>a </a:t>
            </a:r>
            <a:r>
              <a:rPr lang="cs-CZ" b="1" smtClean="0">
                <a:solidFill>
                  <a:srgbClr val="0070C0"/>
                </a:solidFill>
                <a:latin typeface="Arial" charset="0"/>
                <a:cs typeface="Arial" charset="0"/>
              </a:rPr>
              <a:t>plazmatická membrána</a:t>
            </a:r>
            <a:endParaRPr lang="cs-CZ" b="1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mtClean="0">
                <a:solidFill>
                  <a:schemeClr val="tx1"/>
                </a:solidFill>
                <a:latin typeface="Arial" charset="0"/>
                <a:cs typeface="Arial" charset="0"/>
              </a:rPr>
              <a:t>uvnitř je </a:t>
            </a:r>
            <a:r>
              <a:rPr lang="cs-CZ" b="1" smtClean="0">
                <a:solidFill>
                  <a:srgbClr val="0070C0"/>
                </a:solidFill>
                <a:latin typeface="Arial" charset="0"/>
                <a:cs typeface="Arial" charset="0"/>
              </a:rPr>
              <a:t>nepravé jádro</a:t>
            </a:r>
            <a:r>
              <a:rPr lang="cs-CZ" b="1" smtClean="0">
                <a:solidFill>
                  <a:schemeClr val="tx1"/>
                </a:solidFill>
                <a:latin typeface="Arial" charset="0"/>
                <a:cs typeface="Arial" charset="0"/>
              </a:rPr>
              <a:t> (</a:t>
            </a:r>
            <a:r>
              <a:rPr lang="cs-CZ" smtClean="0">
                <a:solidFill>
                  <a:schemeClr val="tx1"/>
                </a:solidFill>
                <a:latin typeface="Arial" charset="0"/>
                <a:cs typeface="Arial" charset="0"/>
              </a:rPr>
              <a:t>dědičná hmota, zásobní látky)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400" smtClean="0">
                <a:solidFill>
                  <a:schemeClr val="tx1"/>
                </a:solidFill>
                <a:latin typeface="Arial" charset="0"/>
                <a:cs typeface="Arial" charset="0"/>
              </a:rPr>
              <a:t>Většina bakterií se </a:t>
            </a:r>
            <a:r>
              <a:rPr lang="cs-CZ" sz="24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nepohybuje</a:t>
            </a:r>
            <a:r>
              <a:rPr lang="cs-CZ" sz="2400" smtClean="0">
                <a:solidFill>
                  <a:schemeClr val="tx1"/>
                </a:solidFill>
                <a:latin typeface="Arial" charset="0"/>
                <a:cs typeface="Arial" charset="0"/>
              </a:rPr>
              <a:t> (je unášena vodou nebo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400" smtClean="0">
                <a:solidFill>
                  <a:schemeClr val="tx1"/>
                </a:solidFill>
                <a:latin typeface="Arial" charset="0"/>
                <a:cs typeface="Arial" charset="0"/>
              </a:rPr>
              <a:t> vzduchem).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400" smtClean="0">
                <a:solidFill>
                  <a:schemeClr val="tx1"/>
                </a:solidFill>
                <a:latin typeface="Arial" charset="0"/>
                <a:cs typeface="Arial" charset="0"/>
              </a:rPr>
              <a:t>U některých bakterií jsou nepohyblivá vlákna a </a:t>
            </a:r>
            <a:r>
              <a:rPr lang="cs-CZ" sz="24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pohyblivé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4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bičíky</a:t>
            </a:r>
            <a:r>
              <a:rPr lang="cs-CZ" sz="2400" smtClean="0">
                <a:solidFill>
                  <a:schemeClr val="tx1"/>
                </a:solidFill>
                <a:latin typeface="Arial" charset="0"/>
                <a:cs typeface="Arial" charset="0"/>
              </a:rPr>
              <a:t>.</a:t>
            </a:r>
            <a:endParaRPr lang="cs-CZ" sz="2400" b="1" smtClean="0">
              <a:solidFill>
                <a:srgbClr val="00B05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2400" smtClean="0">
                <a:solidFill>
                  <a:schemeClr val="tx1"/>
                </a:solidFill>
                <a:latin typeface="Arial" charset="0"/>
                <a:cs typeface="Arial" charset="0"/>
              </a:rPr>
              <a:t>Některé bakterie snášejí velmi </a:t>
            </a:r>
            <a:r>
              <a:rPr lang="cs-CZ" sz="24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vysoké teploty </a:t>
            </a:r>
            <a:r>
              <a:rPr lang="cs-CZ" sz="2400" smtClean="0">
                <a:solidFill>
                  <a:schemeClr val="tx1"/>
                </a:solidFill>
                <a:latin typeface="Arial" charset="0"/>
                <a:cs typeface="Arial" charset="0"/>
              </a:rPr>
              <a:t>nebo </a:t>
            </a:r>
            <a:r>
              <a:rPr lang="cs-CZ" sz="24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nízké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4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teploty</a:t>
            </a:r>
            <a:r>
              <a:rPr lang="cs-CZ" sz="2400" smtClean="0">
                <a:solidFill>
                  <a:schemeClr val="tx1"/>
                </a:solidFill>
                <a:latin typeface="Arial" charset="0"/>
                <a:cs typeface="Arial" charset="0"/>
              </a:rPr>
              <a:t>.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400" smtClean="0">
                <a:solidFill>
                  <a:schemeClr val="tx1"/>
                </a:solidFill>
                <a:latin typeface="Arial" charset="0"/>
                <a:cs typeface="Arial" charset="0"/>
              </a:rPr>
              <a:t>Mohou žít </a:t>
            </a:r>
            <a:r>
              <a:rPr lang="cs-CZ" sz="24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s kyslíkem </a:t>
            </a:r>
            <a:r>
              <a:rPr lang="cs-CZ" sz="2400" smtClean="0">
                <a:solidFill>
                  <a:schemeClr val="tx1"/>
                </a:solidFill>
                <a:latin typeface="Arial" charset="0"/>
                <a:cs typeface="Arial" charset="0"/>
              </a:rPr>
              <a:t>i </a:t>
            </a:r>
            <a:r>
              <a:rPr lang="cs-CZ" sz="24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bez něj</a:t>
            </a:r>
            <a:r>
              <a:rPr lang="cs-CZ" sz="2400" smtClean="0">
                <a:solidFill>
                  <a:schemeClr val="tx1"/>
                </a:solidFill>
                <a:latin typeface="Arial" charset="0"/>
                <a:cs typeface="Arial" charset="0"/>
              </a:rPr>
              <a:t>.</a:t>
            </a:r>
          </a:p>
          <a:p>
            <a:pPr eaLnBrk="1" hangingPunct="1">
              <a:buFont typeface="Wingdings 2" pitchFamily="18" charset="2"/>
              <a:buNone/>
            </a:pPr>
            <a:endParaRPr lang="cs-CZ" sz="2400" smtClean="0">
              <a:solidFill>
                <a:schemeClr val="tx1"/>
              </a:solidFill>
            </a:endParaRP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85728"/>
            <a:ext cx="86868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Množení bakterií</a:t>
            </a:r>
            <a:endParaRPr lang="cs-CZ" sz="6000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2874962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>
                <a:latin typeface="Arial" charset="0"/>
                <a:cs typeface="Arial" charset="0"/>
              </a:rPr>
              <a:t>Nejčastěji se množí </a:t>
            </a:r>
            <a:r>
              <a:rPr lang="cs-CZ" b="1" smtClean="0">
                <a:solidFill>
                  <a:srgbClr val="FF0000"/>
                </a:solidFill>
                <a:latin typeface="Arial" charset="0"/>
                <a:cs typeface="Arial" charset="0"/>
              </a:rPr>
              <a:t>buněčným dělením</a:t>
            </a:r>
            <a:r>
              <a:rPr lang="cs-CZ" smtClean="0">
                <a:latin typeface="Arial" charset="0"/>
                <a:cs typeface="Arial" charset="0"/>
              </a:rPr>
              <a:t>.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b="1" smtClean="0">
                <a:solidFill>
                  <a:srgbClr val="7030A0"/>
                </a:solidFill>
                <a:latin typeface="Arial" charset="0"/>
                <a:cs typeface="Arial" charset="0"/>
              </a:rPr>
              <a:t>Mateřská buňka </a:t>
            </a:r>
            <a:r>
              <a:rPr lang="cs-CZ" smtClean="0">
                <a:latin typeface="Arial" charset="0"/>
                <a:cs typeface="Arial" charset="0"/>
              </a:rPr>
              <a:t>se rozdělí na </a:t>
            </a:r>
            <a:r>
              <a:rPr lang="cs-CZ" b="1" smtClean="0">
                <a:solidFill>
                  <a:srgbClr val="7030A0"/>
                </a:solidFill>
                <a:latin typeface="Arial" charset="0"/>
                <a:cs typeface="Arial" charset="0"/>
              </a:rPr>
              <a:t>dvě buňky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b="1" smtClean="0">
                <a:solidFill>
                  <a:srgbClr val="7030A0"/>
                </a:solidFill>
                <a:latin typeface="Arial" charset="0"/>
                <a:cs typeface="Arial" charset="0"/>
              </a:rPr>
              <a:t>dceřiné</a:t>
            </a:r>
            <a:r>
              <a:rPr lang="cs-CZ" smtClean="0">
                <a:solidFill>
                  <a:srgbClr val="7030A0"/>
                </a:solidFill>
                <a:latin typeface="Arial" charset="0"/>
                <a:cs typeface="Arial" charset="0"/>
              </a:rPr>
              <a:t>.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latin typeface="Arial" charset="0"/>
                <a:cs typeface="Arial" charset="0"/>
              </a:rPr>
              <a:t>Ty získají </a:t>
            </a:r>
            <a:r>
              <a:rPr lang="cs-CZ" b="1" smtClean="0">
                <a:solidFill>
                  <a:srgbClr val="92D050"/>
                </a:solidFill>
                <a:latin typeface="Arial" charset="0"/>
                <a:cs typeface="Arial" charset="0"/>
              </a:rPr>
              <a:t>stejné vlastnosti</a:t>
            </a:r>
            <a:r>
              <a:rPr lang="cs-CZ" smtClean="0">
                <a:latin typeface="Arial" charset="0"/>
                <a:cs typeface="Arial" charset="0"/>
              </a:rPr>
              <a:t>, jaké měla buňka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latin typeface="Arial" charset="0"/>
                <a:cs typeface="Arial" charset="0"/>
              </a:rPr>
              <a:t> mateřská.</a:t>
            </a:r>
          </a:p>
        </p:txBody>
      </p:sp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1813" y="4143375"/>
            <a:ext cx="2428875" cy="18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286000" y="6072188"/>
            <a:ext cx="46799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Množení bakterií v potravinách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142852"/>
            <a:ext cx="86868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Půdní bakterie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66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51520" y="4077072"/>
            <a:ext cx="2476500" cy="1714500"/>
          </a:xfrm>
        </p:spPr>
      </p:pic>
      <p:pic>
        <p:nvPicPr>
          <p:cNvPr id="266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00" y="4286250"/>
            <a:ext cx="2600325" cy="150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43000" y="1268760"/>
            <a:ext cx="9001000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3600" dirty="0"/>
              <a:t>Bakterie označujeme jako </a:t>
            </a:r>
            <a:r>
              <a:rPr lang="cs-CZ" sz="3600" b="1" dirty="0" smtClean="0">
                <a:solidFill>
                  <a:srgbClr val="C00000"/>
                </a:solidFill>
              </a:rPr>
              <a:t>ROZKLADAČE</a:t>
            </a:r>
            <a:r>
              <a:rPr lang="cs-CZ" sz="3600" dirty="0"/>
              <a:t>.</a:t>
            </a:r>
          </a:p>
          <a:p>
            <a:r>
              <a:rPr lang="cs-CZ" sz="3600" dirty="0"/>
              <a:t>Živí se rozkládáním odumřelých těl </a:t>
            </a:r>
            <a:r>
              <a:rPr lang="cs-CZ" sz="3600" dirty="0" smtClean="0"/>
              <a:t>           rostlin </a:t>
            </a:r>
            <a:r>
              <a:rPr lang="cs-CZ" sz="3600" dirty="0"/>
              <a:t>i živočichů.</a:t>
            </a:r>
          </a:p>
          <a:p>
            <a:r>
              <a:rPr lang="cs-CZ" sz="3600" dirty="0"/>
              <a:t>Způsobují </a:t>
            </a:r>
            <a:r>
              <a:rPr lang="cs-CZ" sz="3600" b="1" dirty="0">
                <a:solidFill>
                  <a:srgbClr val="C00000"/>
                </a:solidFill>
              </a:rPr>
              <a:t>TLENÍ </a:t>
            </a:r>
            <a:r>
              <a:rPr lang="cs-CZ" sz="3600" dirty="0"/>
              <a:t>a </a:t>
            </a:r>
            <a:r>
              <a:rPr lang="cs-CZ" sz="3600" b="1" dirty="0">
                <a:solidFill>
                  <a:srgbClr val="C00000"/>
                </a:solidFill>
              </a:rPr>
              <a:t>HNITÍ</a:t>
            </a:r>
            <a:r>
              <a:rPr lang="cs-CZ" sz="3600" dirty="0"/>
              <a:t>.</a:t>
            </a:r>
          </a:p>
        </p:txBody>
      </p:sp>
      <p:pic>
        <p:nvPicPr>
          <p:cNvPr id="16390" name="Picture 7"/>
          <p:cNvPicPr>
            <a:picLocks noChangeAspect="1" noChangeArrowheads="1"/>
          </p:cNvPicPr>
          <p:nvPr/>
        </p:nvPicPr>
        <p:blipFill>
          <a:blip r:embed="rId4" cstate="print"/>
          <a:srcRect b="6329"/>
          <a:stretch>
            <a:fillRect/>
          </a:stretch>
        </p:blipFill>
        <p:spPr bwMode="auto">
          <a:xfrm>
            <a:off x="3214688" y="4572000"/>
            <a:ext cx="2640012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86868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HLÍZKOVÉ BAKTERIE</a:t>
            </a:r>
            <a:endParaRPr lang="cs-CZ" sz="6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1143000"/>
            <a:ext cx="8686800" cy="142875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>
                <a:latin typeface="Arial" charset="0"/>
                <a:cs typeface="Arial" charset="0"/>
              </a:rPr>
              <a:t>Bakterie, které jsou schopny vázat </a:t>
            </a:r>
            <a:r>
              <a:rPr lang="cs-CZ" b="1" smtClean="0">
                <a:solidFill>
                  <a:srgbClr val="C00000"/>
                </a:solidFill>
                <a:latin typeface="Arial" charset="0"/>
                <a:cs typeface="Arial" charset="0"/>
              </a:rPr>
              <a:t>vzdušný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b="1" smtClean="0">
                <a:solidFill>
                  <a:srgbClr val="C00000"/>
                </a:solidFill>
                <a:latin typeface="Arial" charset="0"/>
                <a:cs typeface="Arial" charset="0"/>
              </a:rPr>
              <a:t>dusík</a:t>
            </a:r>
            <a:r>
              <a:rPr lang="cs-CZ" smtClean="0">
                <a:latin typeface="Arial" charset="0"/>
                <a:cs typeface="Arial" charset="0"/>
              </a:rPr>
              <a:t>. </a:t>
            </a:r>
            <a:r>
              <a:rPr lang="cs-CZ" smtClean="0">
                <a:solidFill>
                  <a:schemeClr val="tx1"/>
                </a:solidFill>
                <a:latin typeface="Arial" charset="0"/>
                <a:cs typeface="Arial" charset="0"/>
              </a:rPr>
              <a:t>Žijí </a:t>
            </a:r>
            <a:r>
              <a:rPr lang="cs-CZ" b="1" smtClean="0">
                <a:solidFill>
                  <a:srgbClr val="C00000"/>
                </a:solidFill>
                <a:latin typeface="Arial" charset="0"/>
                <a:cs typeface="Arial" charset="0"/>
              </a:rPr>
              <a:t>na kořenech </a:t>
            </a:r>
            <a:r>
              <a:rPr lang="cs-CZ" smtClean="0">
                <a:solidFill>
                  <a:schemeClr val="tx1"/>
                </a:solidFill>
                <a:latin typeface="Arial" charset="0"/>
                <a:cs typeface="Arial" charset="0"/>
              </a:rPr>
              <a:t>bobovitých rostlin.</a:t>
            </a:r>
          </a:p>
        </p:txBody>
      </p:sp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50" y="3500438"/>
            <a:ext cx="24003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9000" y="2786063"/>
            <a:ext cx="2095500" cy="2790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29375" y="2286000"/>
            <a:ext cx="2457450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29375" y="4714875"/>
            <a:ext cx="2457450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928688" y="5143500"/>
            <a:ext cx="11414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Fazole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000500" y="5643563"/>
            <a:ext cx="10588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Hrách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7358063" y="4143375"/>
            <a:ext cx="8874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Jetel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7072313" y="6396038"/>
            <a:ext cx="14287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Vojtěška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6868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Bakterie </a:t>
            </a:r>
            <a:r>
              <a:rPr lang="cs-CZ" sz="60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coli</a:t>
            </a:r>
            <a:endParaRPr lang="cs-CZ" sz="6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88" y="1285875"/>
            <a:ext cx="8358187" cy="2928938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>
                <a:latin typeface="Arial" charset="0"/>
                <a:cs typeface="Arial" charset="0"/>
              </a:rPr>
              <a:t>Bakterie mohou žít </a:t>
            </a:r>
            <a:r>
              <a:rPr lang="cs-CZ" b="1" smtClean="0">
                <a:solidFill>
                  <a:srgbClr val="002060"/>
                </a:solidFill>
                <a:latin typeface="Arial" charset="0"/>
                <a:cs typeface="Arial" charset="0"/>
              </a:rPr>
              <a:t>bez volného kyslíku</a:t>
            </a:r>
            <a:r>
              <a:rPr lang="cs-CZ" smtClean="0">
                <a:latin typeface="Arial" charset="0"/>
                <a:cs typeface="Arial" charset="0"/>
              </a:rPr>
              <a:t>.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olidFill>
                  <a:schemeClr val="tx1"/>
                </a:solidFill>
                <a:latin typeface="Arial" charset="0"/>
                <a:cs typeface="Arial" charset="0"/>
              </a:rPr>
              <a:t>Získávají ho </a:t>
            </a:r>
            <a:r>
              <a:rPr lang="cs-CZ" b="1" smtClean="0">
                <a:solidFill>
                  <a:srgbClr val="002060"/>
                </a:solidFill>
                <a:latin typeface="Arial" charset="0"/>
                <a:cs typeface="Arial" charset="0"/>
              </a:rPr>
              <a:t>zkvašováním </a:t>
            </a:r>
            <a:r>
              <a:rPr lang="cs-CZ" smtClean="0">
                <a:solidFill>
                  <a:schemeClr val="tx1"/>
                </a:solidFill>
                <a:latin typeface="Arial" charset="0"/>
                <a:cs typeface="Arial" charset="0"/>
              </a:rPr>
              <a:t>kyslíkatých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olidFill>
                  <a:schemeClr val="tx1"/>
                </a:solidFill>
                <a:latin typeface="Arial" charset="0"/>
                <a:cs typeface="Arial" charset="0"/>
              </a:rPr>
              <a:t>organických látek.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olidFill>
                  <a:schemeClr val="tx1"/>
                </a:solidFill>
                <a:latin typeface="Arial" charset="0"/>
                <a:cs typeface="Arial" charset="0"/>
              </a:rPr>
              <a:t>Žijí </a:t>
            </a:r>
            <a:r>
              <a:rPr lang="cs-CZ" b="1" smtClean="0">
                <a:solidFill>
                  <a:srgbClr val="002060"/>
                </a:solidFill>
                <a:latin typeface="Arial" charset="0"/>
                <a:cs typeface="Arial" charset="0"/>
              </a:rPr>
              <a:t>v tlustém střevě </a:t>
            </a:r>
            <a:r>
              <a:rPr lang="cs-CZ" smtClean="0">
                <a:solidFill>
                  <a:schemeClr val="tx1"/>
                </a:solidFill>
                <a:latin typeface="Arial" charset="0"/>
                <a:cs typeface="Arial" charset="0"/>
              </a:rPr>
              <a:t>člověka.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b="1" smtClean="0">
                <a:solidFill>
                  <a:srgbClr val="002060"/>
                </a:solidFill>
                <a:latin typeface="Arial" charset="0"/>
                <a:cs typeface="Arial" charset="0"/>
              </a:rPr>
              <a:t>Rozkládají </a:t>
            </a:r>
            <a:r>
              <a:rPr lang="cs-CZ" smtClean="0">
                <a:solidFill>
                  <a:schemeClr val="tx1"/>
                </a:solidFill>
                <a:latin typeface="Arial" charset="0"/>
                <a:cs typeface="Arial" charset="0"/>
              </a:rPr>
              <a:t>nestrávené zbytky potravy.</a:t>
            </a:r>
            <a:endParaRPr lang="cs-CZ" smtClean="0">
              <a:latin typeface="Arial" charset="0"/>
              <a:cs typeface="Arial" charset="0"/>
            </a:endParaRPr>
          </a:p>
        </p:txBody>
      </p:sp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25" y="4357688"/>
            <a:ext cx="2143125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5" y="4572000"/>
            <a:ext cx="2352675" cy="194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85728"/>
            <a:ext cx="91440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44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Choroboplodné bakterie</a:t>
            </a:r>
            <a:endParaRPr lang="cs-CZ" sz="4400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>
          <a:xfrm>
            <a:off x="285750" y="1071563"/>
            <a:ext cx="8686800" cy="28575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dirty="0" smtClean="0">
                <a:latin typeface="Arial" charset="0"/>
                <a:cs typeface="Arial" charset="0"/>
              </a:rPr>
              <a:t>Bakterie, které produkují jed </a:t>
            </a:r>
            <a:r>
              <a:rPr lang="cs-CZ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BOTULIN</a:t>
            </a:r>
            <a:r>
              <a:rPr lang="cs-CZ" dirty="0" smtClean="0">
                <a:latin typeface="Arial" charset="0"/>
                <a:cs typeface="Arial" charset="0"/>
              </a:rPr>
              <a:t>.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>
                <a:latin typeface="Arial" charset="0"/>
                <a:cs typeface="Arial" charset="0"/>
              </a:rPr>
              <a:t>Mohou způsobit i </a:t>
            </a:r>
            <a:r>
              <a:rPr lang="cs-CZ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SMRTELNÉ OTRAVY</a:t>
            </a:r>
            <a:r>
              <a:rPr lang="cs-CZ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.</a:t>
            </a:r>
            <a:endParaRPr lang="cs-CZ" dirty="0" smtClean="0">
              <a:latin typeface="Arial" charset="0"/>
              <a:cs typeface="Arial" charset="0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>
                <a:latin typeface="Arial" charset="0"/>
                <a:cs typeface="Arial" charset="0"/>
              </a:rPr>
              <a:t>Vyskytují se </a:t>
            </a:r>
            <a:r>
              <a:rPr lang="cs-CZ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v masových </a:t>
            </a:r>
            <a:r>
              <a:rPr lang="cs-CZ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konzervách</a:t>
            </a:r>
            <a:r>
              <a:rPr lang="cs-CZ" dirty="0" smtClean="0">
                <a:latin typeface="Arial" charset="0"/>
                <a:cs typeface="Arial" charset="0"/>
              </a:rPr>
              <a:t>,</a:t>
            </a:r>
            <a:endParaRPr lang="cs-CZ" dirty="0" smtClean="0">
              <a:latin typeface="Arial" charset="0"/>
              <a:cs typeface="Arial" charset="0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>
                <a:latin typeface="Arial" charset="0"/>
                <a:cs typeface="Arial" charset="0"/>
              </a:rPr>
              <a:t>t</a:t>
            </a:r>
            <a:r>
              <a:rPr lang="cs-CZ" dirty="0" smtClean="0">
                <a:latin typeface="Arial" charset="0"/>
                <a:cs typeface="Arial" charset="0"/>
              </a:rPr>
              <a:t>y </a:t>
            </a:r>
            <a:r>
              <a:rPr lang="cs-CZ" dirty="0" smtClean="0">
                <a:latin typeface="Arial" charset="0"/>
                <a:cs typeface="Arial" charset="0"/>
              </a:rPr>
              <a:t>bývají </a:t>
            </a:r>
            <a:r>
              <a:rPr lang="cs-CZ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vypouklé</a:t>
            </a:r>
            <a:r>
              <a:rPr lang="cs-CZ" dirty="0" smtClean="0">
                <a:latin typeface="Arial" charset="0"/>
                <a:cs typeface="Arial" charset="0"/>
              </a:rPr>
              <a:t>.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>
                <a:latin typeface="Arial" charset="0"/>
                <a:cs typeface="Arial" charset="0"/>
              </a:rPr>
              <a:t>Obsah </a:t>
            </a:r>
            <a:r>
              <a:rPr lang="cs-CZ" b="1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NESMÍME NIKDY JÍST!</a:t>
            </a:r>
          </a:p>
          <a:p>
            <a:pPr eaLnBrk="1" hangingPunct="1">
              <a:buFont typeface="Wingdings 2" pitchFamily="18" charset="2"/>
              <a:buNone/>
            </a:pPr>
            <a:endParaRPr lang="cs-CZ" b="1" dirty="0" smtClean="0">
              <a:solidFill>
                <a:srgbClr val="C00000"/>
              </a:solidFill>
            </a:endParaRPr>
          </a:p>
        </p:txBody>
      </p:sp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75" y="4286250"/>
            <a:ext cx="2562225" cy="178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25" y="4286250"/>
            <a:ext cx="1828800" cy="1724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85728"/>
            <a:ext cx="91440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54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DALŠÍ ZDROJE NÁKAZY</a:t>
            </a:r>
            <a:endParaRPr lang="cs-CZ" sz="5400" b="1" dirty="0">
              <a:solidFill>
                <a:srgbClr val="92D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57313"/>
            <a:ext cx="8686800" cy="4857750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Voda znečištěná splašky </a:t>
            </a:r>
            <a:r>
              <a:rPr lang="cs-CZ" dirty="0" smtClean="0">
                <a:latin typeface="Arial" charset="0"/>
                <a:cs typeface="Arial" charset="0"/>
              </a:rPr>
              <a:t>z kanalizace (salmonelóza, cholera).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Nemocní</a:t>
            </a:r>
            <a:r>
              <a:rPr lang="cs-CZ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 </a:t>
            </a:r>
            <a:r>
              <a:rPr lang="cs-CZ" dirty="0" smtClean="0">
                <a:latin typeface="Arial" charset="0"/>
                <a:cs typeface="Arial" charset="0"/>
              </a:rPr>
              <a:t>- bacilonosiči (angína, spála).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Potraviny</a:t>
            </a:r>
            <a:r>
              <a:rPr lang="cs-CZ" dirty="0" smtClean="0">
                <a:latin typeface="Arial" charset="0"/>
                <a:cs typeface="Arial" charset="0"/>
              </a:rPr>
              <a:t> s </a:t>
            </a:r>
            <a:r>
              <a:rPr lang="cs-CZ" b="1" dirty="0" smtClean="0">
                <a:solidFill>
                  <a:srgbClr val="7030A0"/>
                </a:solidFill>
                <a:latin typeface="Arial" charset="0"/>
                <a:cs typeface="Arial" charset="0"/>
              </a:rPr>
              <a:t>prošlou záruční lhůtou, </a:t>
            </a:r>
            <a:endParaRPr lang="cs-CZ" dirty="0" smtClean="0">
              <a:latin typeface="Arial" charset="0"/>
              <a:cs typeface="Arial" charset="0"/>
            </a:endParaRPr>
          </a:p>
          <a:p>
            <a:pPr>
              <a:buFont typeface="Wingdings 2" pitchFamily="18" charset="2"/>
              <a:buNone/>
            </a:pPr>
            <a:r>
              <a:rPr lang="cs-CZ" b="1" dirty="0" smtClean="0">
                <a:solidFill>
                  <a:srgbClr val="7030A0"/>
                </a:solidFill>
                <a:latin typeface="Arial" charset="0"/>
                <a:cs typeface="Arial" charset="0"/>
              </a:rPr>
              <a:t>   špatně uskladněné </a:t>
            </a:r>
            <a:r>
              <a:rPr lang="cs-CZ" dirty="0" smtClean="0">
                <a:latin typeface="Arial" charset="0"/>
                <a:cs typeface="Arial" charset="0"/>
              </a:rPr>
              <a:t>nebo </a:t>
            </a:r>
            <a:r>
              <a:rPr lang="cs-CZ" b="1" dirty="0" smtClean="0">
                <a:solidFill>
                  <a:srgbClr val="7030A0"/>
                </a:solidFill>
                <a:latin typeface="Arial" charset="0"/>
                <a:cs typeface="Arial" charset="0"/>
              </a:rPr>
              <a:t>nehygienicky zpracované</a:t>
            </a:r>
            <a:r>
              <a:rPr lang="cs-CZ" dirty="0" smtClean="0">
                <a:latin typeface="Arial" charset="0"/>
                <a:cs typeface="Arial" charset="0"/>
              </a:rPr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Bodavý hmyz </a:t>
            </a:r>
            <a:r>
              <a:rPr lang="cs-CZ" dirty="0" smtClean="0">
                <a:latin typeface="Arial" charset="0"/>
                <a:cs typeface="Arial" charset="0"/>
              </a:rPr>
              <a:t>(klíště – </a:t>
            </a:r>
            <a:r>
              <a:rPr lang="cs-CZ" dirty="0" smtClean="0">
                <a:latin typeface="Arial" charset="0"/>
                <a:cs typeface="Arial" charset="0"/>
              </a:rPr>
              <a:t>borelióza).</a:t>
            </a:r>
            <a:endParaRPr lang="cs-CZ" dirty="0" smtClean="0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Pohlavní styk </a:t>
            </a:r>
            <a:r>
              <a:rPr lang="cs-CZ" dirty="0" smtClean="0">
                <a:latin typeface="Arial" charset="0"/>
                <a:cs typeface="Arial" charset="0"/>
              </a:rPr>
              <a:t>(kapavka, příjice).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1480" y="285728"/>
            <a:ext cx="8972520" cy="8382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Předcházení bakteriálním chorobám</a:t>
            </a:r>
            <a:endParaRPr lang="cs-CZ" b="1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>
          <a:xfrm>
            <a:off x="214313" y="1143000"/>
            <a:ext cx="8686800" cy="5715000"/>
          </a:xfrm>
        </p:spPr>
        <p:txBody>
          <a:bodyPr/>
          <a:lstStyle/>
          <a:p>
            <a:pPr marL="514350" indent="-514350">
              <a:buFont typeface="Wingdings 2" pitchFamily="18" charset="2"/>
              <a:buNone/>
            </a:pPr>
            <a:r>
              <a:rPr lang="cs-CZ" sz="3600" smtClean="0">
                <a:latin typeface="Arial" charset="0"/>
                <a:cs typeface="Arial" charset="0"/>
              </a:rPr>
              <a:t>Dodržování </a:t>
            </a:r>
            <a:r>
              <a:rPr lang="cs-CZ" sz="36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HYGIENICKÝCH ZÁSAD</a:t>
            </a:r>
            <a:r>
              <a:rPr lang="cs-CZ" sz="3600" smtClean="0">
                <a:latin typeface="Arial" charset="0"/>
                <a:cs typeface="Arial" charset="0"/>
              </a:rPr>
              <a:t>.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b="1" smtClean="0">
                <a:solidFill>
                  <a:srgbClr val="00B050"/>
                </a:solidFill>
                <a:latin typeface="Arial" charset="0"/>
                <a:cs typeface="Arial" charset="0"/>
              </a:rPr>
              <a:t>umývání rukou </a:t>
            </a:r>
            <a:r>
              <a:rPr lang="cs-CZ" b="1" i="1" smtClean="0">
                <a:latin typeface="Arial" charset="0"/>
                <a:cs typeface="Arial" charset="0"/>
              </a:rPr>
              <a:t>po použití záchodu </a:t>
            </a:r>
          </a:p>
          <a:p>
            <a:pPr marL="514350" indent="-514350">
              <a:buFont typeface="Wingdings 2" pitchFamily="18" charset="2"/>
              <a:buNone/>
            </a:pPr>
            <a:r>
              <a:rPr lang="cs-CZ" b="1" i="1" smtClean="0">
                <a:latin typeface="Arial" charset="0"/>
                <a:cs typeface="Arial" charset="0"/>
              </a:rPr>
              <a:t>     a před jídlem</a:t>
            </a:r>
            <a:endParaRPr lang="cs-CZ" smtClean="0">
              <a:latin typeface="Arial" charset="0"/>
              <a:cs typeface="Arial" charset="0"/>
            </a:endParaRPr>
          </a:p>
          <a:p>
            <a:pPr marL="514350" indent="-514350">
              <a:buFont typeface="Wingdings" pitchFamily="2" charset="2"/>
              <a:buChar char="Ø"/>
            </a:pPr>
            <a:r>
              <a:rPr lang="cs-CZ" b="1" smtClean="0">
                <a:solidFill>
                  <a:srgbClr val="00B050"/>
                </a:solidFill>
                <a:latin typeface="Arial" charset="0"/>
                <a:cs typeface="Arial" charset="0"/>
              </a:rPr>
              <a:t>omytí ovoce i zeleniny </a:t>
            </a:r>
            <a:r>
              <a:rPr lang="cs-CZ" b="1" i="1" smtClean="0">
                <a:latin typeface="Arial" charset="0"/>
                <a:cs typeface="Arial" charset="0"/>
              </a:rPr>
              <a:t>před konzumací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b="1" smtClean="0">
                <a:solidFill>
                  <a:srgbClr val="00B050"/>
                </a:solidFill>
                <a:latin typeface="Arial" charset="0"/>
                <a:cs typeface="Arial" charset="0"/>
              </a:rPr>
              <a:t>nepít vodu </a:t>
            </a:r>
            <a:r>
              <a:rPr lang="cs-CZ" b="1" i="1" smtClean="0">
                <a:latin typeface="Arial" charset="0"/>
                <a:cs typeface="Arial" charset="0"/>
              </a:rPr>
              <a:t>z neznámých zdrojů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b="1" smtClean="0">
                <a:solidFill>
                  <a:srgbClr val="00B050"/>
                </a:solidFill>
                <a:latin typeface="Arial" charset="0"/>
                <a:cs typeface="Arial" charset="0"/>
              </a:rPr>
              <a:t>dezinfikovat</a:t>
            </a:r>
            <a:r>
              <a:rPr lang="cs-CZ" smtClean="0">
                <a:latin typeface="Arial" charset="0"/>
                <a:cs typeface="Arial" charset="0"/>
              </a:rPr>
              <a:t>  </a:t>
            </a:r>
            <a:r>
              <a:rPr lang="cs-CZ" b="1" i="1" smtClean="0">
                <a:latin typeface="Arial" charset="0"/>
                <a:cs typeface="Arial" charset="0"/>
              </a:rPr>
              <a:t>poranění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b="1" smtClean="0">
                <a:solidFill>
                  <a:srgbClr val="00B050"/>
                </a:solidFill>
                <a:latin typeface="Arial" charset="0"/>
                <a:cs typeface="Arial" charset="0"/>
              </a:rPr>
              <a:t>čistit si zuby</a:t>
            </a:r>
            <a:endParaRPr lang="cs-CZ" smtClean="0">
              <a:latin typeface="Arial" charset="0"/>
              <a:cs typeface="Arial" charset="0"/>
            </a:endParaRPr>
          </a:p>
          <a:p>
            <a:pPr marL="514350" indent="-514350">
              <a:buFont typeface="Wingdings 2" pitchFamily="18" charset="2"/>
              <a:buNone/>
            </a:pPr>
            <a:r>
              <a:rPr lang="cs-CZ" sz="36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ANTIBIOTIKA ÚČINNÁ</a:t>
            </a:r>
            <a:r>
              <a:rPr lang="cs-CZ" sz="3600" smtClean="0">
                <a:latin typeface="Arial" charset="0"/>
                <a:cs typeface="Arial" charset="0"/>
              </a:rPr>
              <a:t>, </a:t>
            </a:r>
            <a:r>
              <a:rPr lang="cs-CZ" sz="3600" b="1" i="1" smtClean="0">
                <a:latin typeface="Arial" charset="0"/>
                <a:cs typeface="Arial" charset="0"/>
              </a:rPr>
              <a:t>nutné užívat</a:t>
            </a:r>
          </a:p>
          <a:p>
            <a:pPr marL="514350" indent="-514350">
              <a:buFont typeface="Wingdings 2" pitchFamily="18" charset="2"/>
              <a:buNone/>
            </a:pPr>
            <a:r>
              <a:rPr lang="cs-CZ" sz="3600" b="1" i="1" smtClean="0">
                <a:latin typeface="Arial" charset="0"/>
                <a:cs typeface="Arial" charset="0"/>
              </a:rPr>
              <a:t>podle pokynů</a:t>
            </a:r>
            <a:r>
              <a:rPr lang="cs-CZ" sz="3600" smtClean="0">
                <a:latin typeface="Arial" charset="0"/>
                <a:cs typeface="Arial" charset="0"/>
              </a:rPr>
              <a:t>.</a:t>
            </a:r>
          </a:p>
          <a:p>
            <a:pPr marL="514350" indent="-514350">
              <a:buFont typeface="Wingdings" pitchFamily="2" charset="2"/>
              <a:buChar char="Ø"/>
            </a:pPr>
            <a:endParaRPr lang="cs-CZ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5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15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Užitkové bakterie</a:t>
            </a:r>
            <a:endParaRPr lang="cs-CZ" sz="60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00125"/>
            <a:ext cx="9144000" cy="5857875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4000" smtClean="0">
                <a:latin typeface="Arial" charset="0"/>
                <a:cs typeface="Arial" charset="0"/>
              </a:rPr>
              <a:t> využívány při </a:t>
            </a: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výrobě octa</a:t>
            </a:r>
          </a:p>
          <a:p>
            <a:pPr>
              <a:buFont typeface="Wingdings" pitchFamily="2" charset="2"/>
              <a:buChar char="v"/>
            </a:pP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 kvašeného zelí</a:t>
            </a:r>
          </a:p>
          <a:p>
            <a:pPr>
              <a:buFont typeface="Wingdings" pitchFamily="2" charset="2"/>
              <a:buChar char="v"/>
            </a:pP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 kysaných nápojů z mléka</a:t>
            </a:r>
          </a:p>
          <a:p>
            <a:pPr>
              <a:buFont typeface="Wingdings" pitchFamily="2" charset="2"/>
              <a:buChar char="v"/>
            </a:pPr>
            <a:r>
              <a:rPr lang="cs-CZ" sz="4000" smtClean="0">
                <a:latin typeface="Arial" charset="0"/>
                <a:cs typeface="Arial" charset="0"/>
              </a:rPr>
              <a:t> při </a:t>
            </a: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máčení lnu</a:t>
            </a:r>
          </a:p>
          <a:p>
            <a:pPr>
              <a:buFont typeface="Wingdings" pitchFamily="2" charset="2"/>
              <a:buChar char="v"/>
            </a:pPr>
            <a:r>
              <a:rPr lang="cs-CZ" sz="4000" smtClean="0">
                <a:latin typeface="Arial" charset="0"/>
                <a:cs typeface="Arial" charset="0"/>
              </a:rPr>
              <a:t> při </a:t>
            </a: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zpracování kůží</a:t>
            </a:r>
          </a:p>
          <a:p>
            <a:pPr>
              <a:buFont typeface="Wingdings" pitchFamily="2" charset="2"/>
              <a:buChar char="v"/>
            </a:pPr>
            <a:r>
              <a:rPr lang="cs-CZ" sz="4000" smtClean="0">
                <a:latin typeface="Arial" charset="0"/>
                <a:cs typeface="Arial" charset="0"/>
              </a:rPr>
              <a:t> při </a:t>
            </a: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čištění odpadních vod</a:t>
            </a:r>
          </a:p>
          <a:p>
            <a:pPr>
              <a:buFont typeface="Wingdings" pitchFamily="2" charset="2"/>
              <a:buChar char="v"/>
            </a:pPr>
            <a:r>
              <a:rPr lang="cs-CZ" sz="4000" smtClean="0">
                <a:latin typeface="Arial" charset="0"/>
                <a:cs typeface="Arial" charset="0"/>
              </a:rPr>
              <a:t> při </a:t>
            </a: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odstraňování následků ropných</a:t>
            </a:r>
          </a:p>
          <a:p>
            <a:pPr>
              <a:buFont typeface="Wingdings 2" pitchFamily="18" charset="2"/>
              <a:buNone/>
            </a:pP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   havárií</a:t>
            </a:r>
          </a:p>
          <a:p>
            <a:pPr>
              <a:buFont typeface="Wingdings" pitchFamily="2" charset="2"/>
              <a:buChar char="v"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6868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otázky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531" name="Zástupný symbol pro obsah 2"/>
          <p:cNvSpPr>
            <a:spLocks noGrp="1"/>
          </p:cNvSpPr>
          <p:nvPr>
            <p:ph idx="1"/>
          </p:nvPr>
        </p:nvSpPr>
        <p:spPr>
          <a:xfrm>
            <a:off x="0" y="1143000"/>
            <a:ext cx="8686800" cy="5429250"/>
          </a:xfrm>
        </p:spPr>
        <p:txBody>
          <a:bodyPr/>
          <a:lstStyle/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b="1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Kolika buněčné </a:t>
            </a:r>
            <a:r>
              <a:rPr lang="cs-CZ" b="1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organismy </a:t>
            </a:r>
            <a:r>
              <a:rPr lang="cs-CZ" dirty="0" smtClean="0">
                <a:latin typeface="Arial" charset="0"/>
                <a:cs typeface="Arial" charset="0"/>
              </a:rPr>
              <a:t>jsou bakterie?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b="1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Kde</a:t>
            </a:r>
            <a:r>
              <a:rPr lang="cs-CZ" dirty="0" smtClean="0">
                <a:latin typeface="Arial" charset="0"/>
                <a:cs typeface="Arial" charset="0"/>
              </a:rPr>
              <a:t> se bakterie vyskytují?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dirty="0" smtClean="0">
                <a:latin typeface="Arial" charset="0"/>
                <a:cs typeface="Arial" charset="0"/>
              </a:rPr>
              <a:t>Jak jsou </a:t>
            </a:r>
            <a:r>
              <a:rPr lang="cs-CZ" b="1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velké</a:t>
            </a:r>
            <a:r>
              <a:rPr lang="cs-CZ" dirty="0" smtClean="0">
                <a:latin typeface="Arial" charset="0"/>
                <a:cs typeface="Arial" charset="0"/>
              </a:rPr>
              <a:t>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dirty="0" smtClean="0">
                <a:latin typeface="Arial" charset="0"/>
                <a:cs typeface="Arial" charset="0"/>
              </a:rPr>
              <a:t>Popiš </a:t>
            </a:r>
            <a:r>
              <a:rPr lang="cs-CZ" b="1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stavbu</a:t>
            </a:r>
            <a:r>
              <a:rPr lang="cs-CZ" dirty="0" smtClean="0">
                <a:latin typeface="Arial" charset="0"/>
                <a:cs typeface="Arial" charset="0"/>
              </a:rPr>
              <a:t> buňky bakterie.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dirty="0" smtClean="0">
                <a:latin typeface="Arial" charset="0"/>
                <a:cs typeface="Arial" charset="0"/>
              </a:rPr>
              <a:t>Jak se </a:t>
            </a:r>
            <a:r>
              <a:rPr lang="cs-CZ" b="1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množí</a:t>
            </a:r>
            <a:r>
              <a:rPr lang="cs-CZ" dirty="0" smtClean="0">
                <a:latin typeface="Arial" charset="0"/>
                <a:cs typeface="Arial" charset="0"/>
              </a:rPr>
              <a:t> bakterie?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dirty="0" smtClean="0">
                <a:latin typeface="Arial" charset="0"/>
                <a:cs typeface="Arial" charset="0"/>
              </a:rPr>
              <a:t>Co </a:t>
            </a:r>
            <a:r>
              <a:rPr lang="cs-CZ" b="1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způsobují</a:t>
            </a:r>
            <a:r>
              <a:rPr lang="cs-CZ" dirty="0" smtClean="0">
                <a:latin typeface="Arial" charset="0"/>
                <a:cs typeface="Arial" charset="0"/>
              </a:rPr>
              <a:t> půdní bakterie?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dirty="0" smtClean="0">
                <a:latin typeface="Arial" charset="0"/>
                <a:cs typeface="Arial" charset="0"/>
              </a:rPr>
              <a:t>Jaké jsou </a:t>
            </a:r>
            <a:r>
              <a:rPr lang="cs-CZ" b="1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zdroje</a:t>
            </a:r>
            <a:r>
              <a:rPr lang="cs-CZ" dirty="0" smtClean="0">
                <a:latin typeface="Arial" charset="0"/>
                <a:cs typeface="Arial" charset="0"/>
              </a:rPr>
              <a:t> nákazy?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dirty="0" smtClean="0">
                <a:latin typeface="Arial" charset="0"/>
                <a:cs typeface="Arial" charset="0"/>
              </a:rPr>
              <a:t>Jak </a:t>
            </a:r>
            <a:r>
              <a:rPr lang="cs-CZ" b="1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předcházíme</a:t>
            </a:r>
            <a:r>
              <a:rPr lang="cs-CZ" dirty="0" smtClean="0">
                <a:latin typeface="Arial" charset="0"/>
                <a:cs typeface="Arial" charset="0"/>
              </a:rPr>
              <a:t> bakteriálním chorobám?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dirty="0" smtClean="0">
                <a:latin typeface="Arial" charset="0"/>
                <a:cs typeface="Arial" charset="0"/>
              </a:rPr>
              <a:t>Kde se </a:t>
            </a:r>
            <a:r>
              <a:rPr lang="cs-CZ" b="1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využívají</a:t>
            </a:r>
            <a:r>
              <a:rPr lang="cs-CZ" dirty="0" smtClean="0">
                <a:latin typeface="Arial" charset="0"/>
                <a:cs typeface="Arial" charset="0"/>
              </a:rPr>
              <a:t> bakterie?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7" dur="2000"/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2" dur="2000"/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7" dur="2000"/>
                                        <p:tgtEl>
                                          <p:spTgt spid="225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2" dur="2000"/>
                                        <p:tgtEl>
                                          <p:spTgt spid="225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60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>
          <a:xfrm>
            <a:off x="0" y="1071563"/>
            <a:ext cx="9144000" cy="5786437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1400" smtClean="0">
                <a:solidFill>
                  <a:srgbClr val="C00000"/>
                </a:solidFill>
                <a:hlinkClick r:id="rId3"/>
              </a:rPr>
              <a:t>http://t1.gstatic.com/images?q=tbn:ANd9GcRcD-11xNK-WrlzngbW7vPOVt9UddudsuUY37zoWuy3IJ8FeD0v</a:t>
            </a:r>
            <a:endParaRPr lang="cs-CZ" sz="1400" smtClean="0">
              <a:solidFill>
                <a:srgbClr val="C00000"/>
              </a:solidFill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1400" smtClean="0">
                <a:solidFill>
                  <a:srgbClr val="C00000"/>
                </a:solidFill>
                <a:hlinkClick r:id="rId4"/>
              </a:rPr>
              <a:t>http://t0.gstatic.com/images?q=tbn:ANd9GcThBAg3Dx2daNZuagJEg3VGsKgTGHs8mit64XYrr2CMVwVEMHAo-A</a:t>
            </a:r>
            <a:r>
              <a:rPr lang="cs-CZ" sz="1400" smtClean="0">
                <a:solidFill>
                  <a:srgbClr val="C00000"/>
                </a:solidFill>
              </a:rPr>
              <a:t>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1400" smtClean="0">
                <a:solidFill>
                  <a:srgbClr val="C00000"/>
                </a:solidFill>
                <a:hlinkClick r:id="rId5"/>
              </a:rPr>
              <a:t>http://t3.gstatic.com/images?q=tbn:ANd9GcSAAWuH-ixx4_5wcQaz4eB6_qtH3ImbnccZOxkTw3Xv_B9-zqrn</a:t>
            </a:r>
            <a:r>
              <a:rPr lang="cs-CZ" sz="1400" smtClean="0">
                <a:solidFill>
                  <a:srgbClr val="C00000"/>
                </a:solidFill>
              </a:rPr>
              <a:t>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1400" smtClean="0">
                <a:solidFill>
                  <a:srgbClr val="C00000"/>
                </a:solidFill>
                <a:hlinkClick r:id="rId6"/>
              </a:rPr>
              <a:t>http://t1.gstatic.com/images?q=tbn:ANd9GcS1Ui4al811dxEJW7ix-RAJccqBKoact1Kjfl3c_5GcQZPbqrwtLQ</a:t>
            </a:r>
            <a:r>
              <a:rPr lang="cs-CZ" sz="1400" smtClean="0">
                <a:solidFill>
                  <a:srgbClr val="C00000"/>
                </a:solidFill>
              </a:rPr>
              <a:t>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1400" smtClean="0">
                <a:solidFill>
                  <a:srgbClr val="C00000"/>
                </a:solidFill>
                <a:hlinkClick r:id="rId7"/>
              </a:rPr>
              <a:t>http://t2.gstatic.com/images?q=tbn:ANd9GcS9wOyBZzXgVFBPbQQe-EKIGrw6y4ySpYFP6rfdH6DzsdKUAL1x</a:t>
            </a:r>
            <a:endParaRPr lang="cs-CZ" sz="1400" smtClean="0">
              <a:solidFill>
                <a:srgbClr val="C00000"/>
              </a:solidFill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1400" smtClean="0">
                <a:solidFill>
                  <a:srgbClr val="C00000"/>
                </a:solidFill>
                <a:hlinkClick r:id="rId8"/>
              </a:rPr>
              <a:t>http://t1.gstatic.com/images?q=tbn:ANd9GcSib_awqaKH3H19mg0Es9af_SD1qhuYKF-wguU1DeN8hXtTQFSYgQ</a:t>
            </a:r>
            <a:endParaRPr lang="cs-CZ" sz="1400" smtClean="0">
              <a:solidFill>
                <a:srgbClr val="C00000"/>
              </a:solidFill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1400" smtClean="0">
                <a:solidFill>
                  <a:srgbClr val="C00000"/>
                </a:solidFill>
                <a:hlinkClick r:id="rId9"/>
              </a:rPr>
              <a:t>http://t3.gstatic.com/images?q=tbn:ANd9GcTZZa-PpX_c6OA4crbtZ9_aDA0NvqKaqWUwFP5FTucBvsFg55nhwQ</a:t>
            </a:r>
            <a:r>
              <a:rPr lang="cs-CZ" sz="1400" smtClean="0">
                <a:solidFill>
                  <a:srgbClr val="C00000"/>
                </a:solidFill>
              </a:rPr>
              <a:t>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1400" smtClean="0">
                <a:solidFill>
                  <a:srgbClr val="C00000"/>
                </a:solidFill>
                <a:hlinkClick r:id="rId10"/>
              </a:rPr>
              <a:t>http://upload.wikimedia.org/wikipedia/commons/e/e7/Phaseolus_vulgaris_seed.jpg</a:t>
            </a:r>
            <a:endParaRPr lang="cs-CZ" sz="1400" smtClean="0">
              <a:solidFill>
                <a:srgbClr val="C00000"/>
              </a:solidFill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1400" smtClean="0">
                <a:solidFill>
                  <a:srgbClr val="C00000"/>
                </a:solidFill>
                <a:hlinkClick r:id="rId11"/>
              </a:rPr>
              <a:t>http://upload.wikimedia.org/wikipedia/commons/thumb/b/bc/Doperwt_rijserwt_peulen_Pisum_sativum.jpg/220px-</a:t>
            </a:r>
            <a:endParaRPr lang="cs-CZ" sz="1400" smtClean="0">
              <a:solidFill>
                <a:srgbClr val="C00000"/>
              </a:solidFill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1400" smtClean="0">
                <a:solidFill>
                  <a:srgbClr val="C00000"/>
                </a:solidFill>
              </a:rPr>
              <a:t>Doperwt_rijserwt_peulen_Pisum_sativum.jpg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1400" smtClean="0">
                <a:solidFill>
                  <a:srgbClr val="C00000"/>
                </a:solidFill>
                <a:hlinkClick r:id="rId12"/>
              </a:rPr>
              <a:t>http://upload.wikimedia.org/wikipedia/commons/thumb/3/3f/Trifolium_pratense%2C_Hn%C4%9Bd%C3%BD_vrch.jpg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1400" smtClean="0">
                <a:solidFill>
                  <a:srgbClr val="C00000"/>
                </a:solidFill>
                <a:hlinkClick r:id="rId12"/>
              </a:rPr>
              <a:t>/258px-Trifolium_pratense%2C_Hn%C4%9Bd%C3%BD_vrch.jpg</a:t>
            </a:r>
            <a:endParaRPr lang="cs-CZ" sz="1400" smtClean="0">
              <a:solidFill>
                <a:srgbClr val="C00000"/>
              </a:solidFill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1400" smtClean="0">
                <a:solidFill>
                  <a:srgbClr val="C00000"/>
                </a:solidFill>
                <a:hlinkClick r:id="rId13"/>
              </a:rPr>
              <a:t>http://upload.wikimedia.org/wikipedia/commons/thumb/e/e2/Lucerne_flowers.jpg/258px-Lucerne_flowers.jpg</a:t>
            </a:r>
            <a:r>
              <a:rPr lang="cs-CZ" sz="1400" smtClean="0">
                <a:solidFill>
                  <a:srgbClr val="C00000"/>
                </a:solidFill>
              </a:rPr>
              <a:t>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1400" smtClean="0">
                <a:solidFill>
                  <a:srgbClr val="C00000"/>
                </a:solidFill>
                <a:hlinkClick r:id="rId14"/>
              </a:rPr>
              <a:t>http://t3.gstatic.com/images?q=tbn:ANd9GcRv3wBsZh6jNlT6IByr6TLWL6KB68bBZdnX8WPKn2YMVHcO1XSK</a:t>
            </a:r>
            <a:endParaRPr lang="cs-CZ" sz="1400" smtClean="0">
              <a:solidFill>
                <a:srgbClr val="C00000"/>
              </a:solidFill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1400" smtClean="0">
                <a:solidFill>
                  <a:srgbClr val="C00000"/>
                </a:solidFill>
                <a:hlinkClick r:id="rId15"/>
              </a:rPr>
              <a:t>http://t1.gstatic.com/images?q=tbn:ANd9GcQiq5arZN8mJ9XI1owCnKN2zMRhTV5vIC-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1400" smtClean="0">
                <a:solidFill>
                  <a:srgbClr val="C00000"/>
                </a:solidFill>
                <a:hlinkClick r:id="rId15"/>
              </a:rPr>
              <a:t>c7gA2bzmZ5HxZRBEN</a:t>
            </a:r>
            <a:endParaRPr lang="cs-CZ" sz="1400" smtClean="0">
              <a:solidFill>
                <a:srgbClr val="C00000"/>
              </a:solidFill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1400" smtClean="0">
                <a:solidFill>
                  <a:srgbClr val="C00000"/>
                </a:solidFill>
                <a:hlinkClick r:id="rId16"/>
              </a:rPr>
              <a:t>http://t0.gstatic.com/images?q=tbn:ANd9GcSEsYaAdvueuL0AkprRHj6pBe_TBkYk97ZGyVr4TAkyaY48EFbMGQ</a:t>
            </a:r>
            <a:endParaRPr lang="cs-CZ" sz="1400" smtClean="0">
              <a:solidFill>
                <a:srgbClr val="C00000"/>
              </a:solidFill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1400" smtClean="0">
                <a:solidFill>
                  <a:srgbClr val="C00000"/>
                </a:solidFill>
                <a:hlinkClick r:id="rId17"/>
              </a:rPr>
              <a:t>http://t3.gstatic.com/images?q=tbn:ANd9GcQy1QEHr7jiIGzRN3TjB9wIB7czF3XPIxN1vUYtvy2xoRgVHyBL</a:t>
            </a:r>
            <a:endParaRPr lang="cs-CZ" sz="1400" smtClean="0">
              <a:solidFill>
                <a:srgbClr val="C00000"/>
              </a:solidFill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1400" smtClean="0">
                <a:solidFill>
                  <a:srgbClr val="C00000"/>
                </a:solidFill>
                <a:hlinkClick r:id="rId18"/>
              </a:rPr>
              <a:t>http://www.scienceweek.cz/cache/images/50/b7c647efdaed08c33bf9ae7e263dab4021a727b7.jpg</a:t>
            </a:r>
            <a:endParaRPr lang="cs-CZ" sz="1400" smtClean="0">
              <a:solidFill>
                <a:srgbClr val="C00000"/>
              </a:solidFill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1400" smtClean="0">
                <a:solidFill>
                  <a:srgbClr val="C00000"/>
                </a:solidFill>
                <a:hlinkClick r:id="rId19"/>
              </a:rPr>
              <a:t>http://atlas.medmicro.info/obrazek.php?id=82</a:t>
            </a:r>
            <a:endParaRPr lang="cs-CZ" sz="1400" smtClean="0">
              <a:solidFill>
                <a:srgbClr val="C00000"/>
              </a:solidFill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1400" smtClean="0">
                <a:hlinkClick r:id="rId20"/>
              </a:rPr>
              <a:t>http://upload.wikimedia.org/wikipedia/commons/thumb/4/44/Anabaenaspiroides_EPA.jpg/798px-Anabaenaspiroides_EPA.jpg</a:t>
            </a:r>
            <a:endParaRPr lang="cs-CZ" sz="1400" smtClean="0"/>
          </a:p>
          <a:p>
            <a:pPr eaLnBrk="1" hangingPunct="1">
              <a:buFont typeface="Wingdings 2" pitchFamily="18" charset="2"/>
              <a:buNone/>
            </a:pPr>
            <a:endParaRPr lang="cs-CZ" sz="1400" smtClean="0">
              <a:solidFill>
                <a:srgbClr val="C00000"/>
              </a:solidFill>
            </a:endParaRPr>
          </a:p>
          <a:p>
            <a:pPr eaLnBrk="1" hangingPunct="1">
              <a:buFont typeface="Wingdings 2" pitchFamily="18" charset="2"/>
              <a:buNone/>
            </a:pPr>
            <a:endParaRPr lang="cs-CZ" sz="1400" smtClean="0">
              <a:solidFill>
                <a:srgbClr val="C00000"/>
              </a:solidFill>
            </a:endParaRPr>
          </a:p>
          <a:p>
            <a:pPr eaLnBrk="1" hangingPunct="1">
              <a:buFont typeface="Wingdings 2" pitchFamily="18" charset="2"/>
              <a:buNone/>
            </a:pPr>
            <a:endParaRPr lang="cs-CZ" sz="1400" smtClean="0">
              <a:solidFill>
                <a:srgbClr val="C00000"/>
              </a:solidFill>
            </a:endParaRPr>
          </a:p>
          <a:p>
            <a:pPr eaLnBrk="1" hangingPunct="1">
              <a:buFont typeface="Wingdings 2" pitchFamily="18" charset="2"/>
              <a:buNone/>
            </a:pPr>
            <a:endParaRPr lang="cs-CZ" sz="1400" smtClean="0">
              <a:solidFill>
                <a:srgbClr val="C00000"/>
              </a:solidFill>
            </a:endParaRPr>
          </a:p>
          <a:p>
            <a:pPr eaLnBrk="1" hangingPunct="1">
              <a:buFont typeface="Wingdings 2" pitchFamily="18" charset="2"/>
              <a:buNone/>
            </a:pPr>
            <a:endParaRPr lang="cs-CZ" sz="1400" smtClean="0">
              <a:solidFill>
                <a:srgbClr val="C00000"/>
              </a:solidFill>
            </a:endParaRPr>
          </a:p>
          <a:p>
            <a:pPr eaLnBrk="1" hangingPunct="1">
              <a:buFont typeface="Wingdings 2" pitchFamily="18" charset="2"/>
              <a:buNone/>
            </a:pPr>
            <a:endParaRPr lang="cs-CZ" sz="1400" smtClean="0"/>
          </a:p>
          <a:p>
            <a:pPr eaLnBrk="1" hangingPunct="1">
              <a:buFont typeface="Wingdings 2" pitchFamily="18" charset="2"/>
              <a:buNone/>
            </a:pPr>
            <a:endParaRPr lang="cs-CZ" sz="1400" smtClean="0"/>
          </a:p>
          <a:p>
            <a:pPr eaLnBrk="1" hangingPunct="1">
              <a:buFont typeface="Wingdings 2" pitchFamily="18" charset="2"/>
              <a:buNone/>
            </a:pPr>
            <a:endParaRPr lang="cs-CZ" sz="1400" smtClean="0"/>
          </a:p>
          <a:p>
            <a:pPr eaLnBrk="1" hangingPunct="1">
              <a:buFont typeface="Wingdings 2" pitchFamily="18" charset="2"/>
              <a:buNone/>
            </a:pPr>
            <a:endParaRPr lang="cs-CZ" sz="1400" smtClean="0"/>
          </a:p>
          <a:p>
            <a:pPr eaLnBrk="1" hangingPunct="1">
              <a:buFont typeface="Wingdings 2" pitchFamily="18" charset="2"/>
              <a:buNone/>
            </a:pPr>
            <a:endParaRPr lang="cs-CZ" sz="1400" smtClean="0"/>
          </a:p>
          <a:p>
            <a:pPr eaLnBrk="1" hangingPunct="1">
              <a:buFont typeface="Wingdings 2" pitchFamily="18" charset="2"/>
              <a:buNone/>
            </a:pPr>
            <a:endParaRPr lang="cs-CZ" sz="1400" smtClean="0"/>
          </a:p>
          <a:p>
            <a:pPr eaLnBrk="1" hangingPunct="1">
              <a:buFont typeface="Wingdings 2" pitchFamily="18" charset="2"/>
              <a:buNone/>
            </a:pPr>
            <a:endParaRPr lang="cs-CZ" sz="1400" smtClean="0"/>
          </a:p>
          <a:p>
            <a:pPr eaLnBrk="1" hangingPunct="1">
              <a:buFont typeface="Wingdings 2" pitchFamily="18" charset="2"/>
              <a:buNone/>
            </a:pPr>
            <a:endParaRPr lang="cs-CZ" sz="14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3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35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35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55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355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355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55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355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355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355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355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355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355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355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355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355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355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355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355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355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355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355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355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3555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3555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3555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3555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3555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3555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338</TotalTime>
  <Words>522</Words>
  <Application>Microsoft Office PowerPoint</Application>
  <PresentationFormat>Předvádění na obrazovce (4:3)</PresentationFormat>
  <Paragraphs>127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Snímek 1</vt:lpstr>
      <vt:lpstr>bakterie</vt:lpstr>
      <vt:lpstr>Základní informace</vt:lpstr>
      <vt:lpstr>Tvary bakterií</vt:lpstr>
      <vt:lpstr>Stavba buňky bakterie</vt:lpstr>
      <vt:lpstr>Množení bakterií</vt:lpstr>
      <vt:lpstr>Půdní bakterie</vt:lpstr>
      <vt:lpstr>HLÍZKOVÉ BAKTERIE</vt:lpstr>
      <vt:lpstr>Bakterie coli</vt:lpstr>
      <vt:lpstr>Choroboplodné bakterie</vt:lpstr>
      <vt:lpstr>DALŠÍ ZDROJE NÁKAZY</vt:lpstr>
      <vt:lpstr>Předcházení bakteriálním chorobám</vt:lpstr>
      <vt:lpstr>Užitkové bakterie</vt:lpstr>
      <vt:lpstr>otázky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winxp</dc:creator>
  <cp:lastModifiedBy>Dum</cp:lastModifiedBy>
  <cp:revision>47</cp:revision>
  <dcterms:created xsi:type="dcterms:W3CDTF">2012-02-09T19:28:14Z</dcterms:created>
  <dcterms:modified xsi:type="dcterms:W3CDTF">2012-03-24T04:01:42Z</dcterms:modified>
</cp:coreProperties>
</file>