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560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8143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981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28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554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68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9558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86875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1536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663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1827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9F122-E5A6-4585-AFF8-3D616F190C38}" type="datetimeFigureOut">
              <a:rPr lang="cs-CZ" smtClean="0"/>
              <a:t>27. 12. 2013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189DB4-E7CD-424B-B250-864F15BACB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794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95289"/>
            <a:ext cx="7088832" cy="4570015"/>
          </a:xfrm>
        </p:spPr>
        <p:txBody>
          <a:bodyPr>
            <a:normAutofit fontScale="70000" lnSpcReduction="20000"/>
          </a:bodyPr>
          <a:lstStyle/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ŠKOLA:	Gymnázium, Tanvald, Školní 305, příspěvková	organizace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ČÍSLO </a:t>
            </a:r>
            <a:r>
              <a:rPr lang="cs-CZ" b="1" dirty="0" smtClean="0">
                <a:solidFill>
                  <a:srgbClr val="006699"/>
                </a:solidFill>
              </a:rPr>
              <a:t>PROJEKTU:CZ.1.07/1.5.00/34.0434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NÁZEV </a:t>
            </a:r>
            <a:r>
              <a:rPr lang="cs-CZ" b="1" dirty="0" err="1" smtClean="0">
                <a:solidFill>
                  <a:srgbClr val="006699"/>
                </a:solidFill>
              </a:rPr>
              <a:t>PROJEKTU:Šablony</a:t>
            </a:r>
            <a:r>
              <a:rPr lang="cs-CZ" b="1" dirty="0" smtClean="0">
                <a:solidFill>
                  <a:srgbClr val="006699"/>
                </a:solidFill>
              </a:rPr>
              <a:t> </a:t>
            </a:r>
            <a:r>
              <a:rPr lang="cs-CZ" b="1" dirty="0">
                <a:solidFill>
                  <a:srgbClr val="006699"/>
                </a:solidFill>
              </a:rPr>
              <a:t>– Gymnázium Tanvald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ČÍSLO </a:t>
            </a:r>
            <a:r>
              <a:rPr lang="cs-CZ" b="1" dirty="0" smtClean="0">
                <a:solidFill>
                  <a:srgbClr val="006699"/>
                </a:solidFill>
              </a:rPr>
              <a:t>ŠABLONY:III/2 </a:t>
            </a:r>
            <a:r>
              <a:rPr lang="cs-CZ" b="1" dirty="0">
                <a:solidFill>
                  <a:srgbClr val="006699"/>
                </a:solidFill>
              </a:rPr>
              <a:t>Inovace a zkvalitnění výuky prostřednictvím </a:t>
            </a:r>
            <a:r>
              <a:rPr lang="cs-CZ" b="1" dirty="0" smtClean="0">
                <a:solidFill>
                  <a:srgbClr val="006699"/>
                </a:solidFill>
              </a:rPr>
              <a:t>ICT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AUTOR</a:t>
            </a:r>
            <a:r>
              <a:rPr lang="cs-CZ" b="1" dirty="0" smtClean="0">
                <a:solidFill>
                  <a:srgbClr val="006699"/>
                </a:solidFill>
              </a:rPr>
              <a:t>:</a:t>
            </a:r>
            <a:r>
              <a:rPr lang="cs-CZ" b="1" dirty="0">
                <a:solidFill>
                  <a:srgbClr val="006699"/>
                </a:solidFill>
              </a:rPr>
              <a:t>	Kateřina Bendová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TEMATICKÁ OBLAST: Chemie, kvinta, 1.ročník</a:t>
            </a: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NÁZEV </a:t>
            </a:r>
            <a:r>
              <a:rPr lang="cs-CZ" b="1" dirty="0" err="1">
                <a:solidFill>
                  <a:srgbClr val="006699"/>
                </a:solidFill>
              </a:rPr>
              <a:t>DUMu</a:t>
            </a:r>
            <a:r>
              <a:rPr lang="cs-CZ" b="1" dirty="0">
                <a:solidFill>
                  <a:srgbClr val="006699"/>
                </a:solidFill>
              </a:rPr>
              <a:t>:	Obecná chemie </a:t>
            </a:r>
            <a:r>
              <a:rPr lang="cs-CZ" b="1" dirty="0" smtClean="0">
                <a:solidFill>
                  <a:srgbClr val="006699"/>
                </a:solidFill>
              </a:rPr>
              <a:t>– pravidla pro zaplňování orbitalů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POŘADOVÉ ČÍSLO </a:t>
            </a:r>
            <a:r>
              <a:rPr lang="cs-CZ" b="1" dirty="0" err="1">
                <a:solidFill>
                  <a:srgbClr val="006699"/>
                </a:solidFill>
              </a:rPr>
              <a:t>DUMu</a:t>
            </a:r>
            <a:r>
              <a:rPr lang="cs-CZ" b="1" dirty="0">
                <a:solidFill>
                  <a:srgbClr val="006699"/>
                </a:solidFill>
              </a:rPr>
              <a:t>: </a:t>
            </a:r>
            <a:r>
              <a:rPr lang="cs-CZ" b="1" dirty="0" smtClean="0">
                <a:solidFill>
                  <a:srgbClr val="006699"/>
                </a:solidFill>
              </a:rPr>
              <a:t>10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KÓD </a:t>
            </a:r>
            <a:r>
              <a:rPr lang="cs-CZ" b="1" dirty="0" err="1">
                <a:solidFill>
                  <a:srgbClr val="006699"/>
                </a:solidFill>
              </a:rPr>
              <a:t>DUMu</a:t>
            </a:r>
            <a:r>
              <a:rPr lang="cs-CZ" b="1" dirty="0">
                <a:solidFill>
                  <a:srgbClr val="006699"/>
                </a:solidFill>
              </a:rPr>
              <a:t>: </a:t>
            </a:r>
            <a:r>
              <a:rPr lang="cs-CZ" b="1" dirty="0" smtClean="0">
                <a:solidFill>
                  <a:srgbClr val="006699"/>
                </a:solidFill>
              </a:rPr>
              <a:t>KB_CHEMIE_10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DATUM TVORBY: </a:t>
            </a:r>
            <a:r>
              <a:rPr lang="cs-CZ" b="1" dirty="0" smtClean="0">
                <a:solidFill>
                  <a:srgbClr val="006699"/>
                </a:solidFill>
              </a:rPr>
              <a:t>11.8.2013</a:t>
            </a:r>
            <a:endParaRPr lang="cs-CZ" b="1" dirty="0">
              <a:solidFill>
                <a:srgbClr val="006699"/>
              </a:solidFill>
            </a:endParaRPr>
          </a:p>
          <a:p>
            <a:pPr algn="l">
              <a:lnSpc>
                <a:spcPct val="80000"/>
              </a:lnSpc>
              <a:spcBef>
                <a:spcPts val="3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/>
            </a:pPr>
            <a:r>
              <a:rPr lang="cs-CZ" b="1" dirty="0">
                <a:solidFill>
                  <a:srgbClr val="006699"/>
                </a:solidFill>
              </a:rPr>
              <a:t>ANOTACE (ROČNÍK): Prezentace je určena pro žáky 1. ročníku gymnázia nebo kvinty víceletých gymnázií. Seznamuje s kvantovými čísly, která jsou zavedena pro popis elektronů a orbitalů a dále s pravidly pro zaplňování orbitalů. Může sloužit i jako zápis do sešitu.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4870450" cy="1334641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914" y="520365"/>
            <a:ext cx="1111493" cy="81520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958913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pravidla pro zaplňování orbitalů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rgbClr val="FF0000"/>
                </a:solidFill>
              </a:rPr>
              <a:t>PAULIHO PRINCIP VÝLUČNOSTI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VÝSTAVBOVÝ PRINCIP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HUNDOVO PRAVIDLO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1860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Pauliho princip výlučnosti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atomu nemohou existovat dva elektrony, které by měly všechna čtyři kvantová čísla stejná.</a:t>
            </a:r>
          </a:p>
          <a:p>
            <a:r>
              <a:rPr lang="cs-CZ" dirty="0" smtClean="0"/>
              <a:t>Kombinací všech čtyř kvantových čísel je možno jednoznačně charakterizovat kterýkoliv elektron v obalu atomu.</a:t>
            </a:r>
          </a:p>
          <a:p>
            <a:r>
              <a:rPr lang="cs-CZ" dirty="0" smtClean="0"/>
              <a:t>DEGENEROVANÉ ORBITALY- mají stejnou energii, mají stejnou hodnotu n a l, liší se v č. magnetickém.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4274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Výstavbový princip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PRINCIP MINIMÁLNÍ ENERGIE</a:t>
            </a:r>
          </a:p>
          <a:p>
            <a:r>
              <a:rPr lang="cs-CZ" dirty="0" smtClean="0"/>
              <a:t>Orbitaly s nižší energií se zaplňují elektrony dříve než orbitaly s vyšší energií.</a:t>
            </a:r>
          </a:p>
          <a:p>
            <a:r>
              <a:rPr lang="cs-CZ" dirty="0" smtClean="0"/>
              <a:t>1s 2s 2p 3s 3p 4s 3d 4p 5s 4d 5p 6s 4f 5d 6p 7s 5f 6d 7p </a:t>
            </a:r>
          </a:p>
          <a:p>
            <a:r>
              <a:rPr lang="cs-CZ" dirty="0" smtClean="0"/>
              <a:t>PRAVIDLO </a:t>
            </a:r>
            <a:r>
              <a:rPr lang="cs-CZ" dirty="0" smtClean="0">
                <a:solidFill>
                  <a:srgbClr val="FF0000"/>
                </a:solidFill>
              </a:rPr>
              <a:t>n + l </a:t>
            </a:r>
            <a:r>
              <a:rPr lang="cs-CZ" dirty="0" smtClean="0"/>
              <a:t>: nejprve se zaplňují elektrony orbitaly, jejichž součet hlavního a vedlejšího kvantového čísla je nižší.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3857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76672"/>
            <a:ext cx="7725544" cy="6120680"/>
          </a:xfrm>
        </p:spPr>
        <p:txBody>
          <a:bodyPr/>
          <a:lstStyle/>
          <a:p>
            <a:r>
              <a:rPr lang="cs-CZ" dirty="0" smtClean="0"/>
              <a:t>Jestliže mají orbitaly stejnou hodnotu n + l, zaplňuje se nejdříve orbital, jehož hodnota n je nižší.</a:t>
            </a:r>
          </a:p>
          <a:p>
            <a:r>
              <a:rPr lang="cs-CZ" dirty="0" smtClean="0"/>
              <a:t>Např. orbital 2p se zaplňuje dříve než 3s.</a:t>
            </a:r>
          </a:p>
          <a:p>
            <a:pPr marL="0" indent="0">
              <a:buNone/>
            </a:pPr>
            <a:r>
              <a:rPr lang="cs-CZ" dirty="0" smtClean="0"/>
              <a:t>Vysvětlení: </a:t>
            </a:r>
          </a:p>
          <a:p>
            <a:pPr marL="0" indent="0">
              <a:buNone/>
            </a:pPr>
            <a:r>
              <a:rPr lang="cs-CZ" dirty="0" smtClean="0"/>
              <a:t>Pro orbital 2p je součet n + l roven 3. (2+1=3)</a:t>
            </a:r>
          </a:p>
          <a:p>
            <a:pPr marL="0" indent="0">
              <a:buNone/>
            </a:pPr>
            <a:r>
              <a:rPr lang="cs-CZ" dirty="0" smtClean="0"/>
              <a:t>Pro orbital 3s je součet n + l roven 3. (3+0=3)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9959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Hundovo</a:t>
            </a:r>
            <a:r>
              <a:rPr lang="cs-CZ" dirty="0" smtClean="0">
                <a:solidFill>
                  <a:srgbClr val="FF0000"/>
                </a:solidFill>
              </a:rPr>
              <a:t> pravidlo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Degenerované orbitaly (orbitaly o stejné energii) se nejdříve zaplňují jedním elektronem a teprve potom se tvoří elektronové páry.</a:t>
            </a:r>
          </a:p>
          <a:p>
            <a:r>
              <a:rPr lang="cs-CZ" dirty="0" smtClean="0"/>
              <a:t>Nespárované elektrony v degenerovaných orbitalech mají stejný spin.</a:t>
            </a:r>
          </a:p>
          <a:p>
            <a:r>
              <a:rPr lang="cs-CZ" u="sng" dirty="0" smtClean="0"/>
              <a:t>Orbitaly</a:t>
            </a:r>
            <a:r>
              <a:rPr lang="cs-CZ" dirty="0" smtClean="0"/>
              <a:t> se znázorňují stejně velikými </a:t>
            </a:r>
            <a:r>
              <a:rPr lang="cs-CZ" dirty="0" smtClean="0">
                <a:solidFill>
                  <a:srgbClr val="FF0000"/>
                </a:solidFill>
              </a:rPr>
              <a:t>rámečky</a:t>
            </a:r>
            <a:r>
              <a:rPr lang="cs-CZ" dirty="0" smtClean="0"/>
              <a:t>.</a:t>
            </a:r>
          </a:p>
          <a:p>
            <a:r>
              <a:rPr lang="cs-CZ" u="sng" dirty="0" smtClean="0"/>
              <a:t>Elektrony</a:t>
            </a:r>
            <a:r>
              <a:rPr lang="cs-CZ" dirty="0" smtClean="0"/>
              <a:t> se znázorňují </a:t>
            </a:r>
            <a:r>
              <a:rPr lang="cs-CZ" dirty="0" smtClean="0">
                <a:solidFill>
                  <a:srgbClr val="FF0000"/>
                </a:solidFill>
              </a:rPr>
              <a:t>šipkami</a:t>
            </a:r>
            <a:r>
              <a:rPr lang="cs-CZ" dirty="0" smtClean="0"/>
              <a:t>.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601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Znázorňování a zápis orbitalů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91264" cy="51212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dirty="0" smtClean="0"/>
              <a:t>	</a:t>
            </a:r>
          </a:p>
          <a:p>
            <a:pPr marL="0" indent="0">
              <a:buNone/>
            </a:pPr>
            <a:r>
              <a:rPr lang="cs-CZ" sz="8000" dirty="0" smtClean="0"/>
              <a:t>			4d</a:t>
            </a:r>
            <a:r>
              <a:rPr lang="cs-CZ" sz="8000" baseline="30000" dirty="0" smtClean="0">
                <a:solidFill>
                  <a:srgbClr val="FF0000"/>
                </a:solidFill>
              </a:rPr>
              <a:t>6</a:t>
            </a:r>
            <a:r>
              <a:rPr lang="cs-CZ" sz="8000" baseline="30000" dirty="0" smtClean="0"/>
              <a:t>   	</a:t>
            </a:r>
            <a:endParaRPr lang="cs-CZ" sz="8000" dirty="0"/>
          </a:p>
        </p:txBody>
      </p:sp>
      <p:pic>
        <p:nvPicPr>
          <p:cNvPr id="1028" name="Picture 4" descr="C:\Users\bendova.GYMTANVALD\AppData\Local\Microsoft\Windows\Temporary Internet Files\Content.IE5\YUT91KQL\MC90044189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861048"/>
            <a:ext cx="3687462" cy="1615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2298850"/>
            <a:ext cx="31683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hlavní kvantové číslo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</a:t>
            </a:r>
            <a:r>
              <a:rPr lang="cs-CZ" sz="3200" dirty="0" smtClean="0"/>
              <a:t>►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			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91868" y="2671465"/>
            <a:ext cx="39565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◄ </a:t>
            </a:r>
            <a:r>
              <a:rPr lang="cs-CZ" sz="3200" dirty="0" smtClean="0">
                <a:solidFill>
                  <a:srgbClr val="FF0000"/>
                </a:solidFill>
              </a:rPr>
              <a:t>počet elektronů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95936" y="5733256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typ orbitalu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91693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301608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dirty="0" smtClean="0"/>
              <a:t>	4d</a:t>
            </a:r>
            <a:r>
              <a:rPr lang="cs-CZ" sz="8000" baseline="30000" dirty="0" smtClean="0"/>
              <a:t>6</a:t>
            </a:r>
            <a:endParaRPr lang="cs-CZ" sz="8000" dirty="0"/>
          </a:p>
        </p:txBody>
      </p:sp>
      <p:sp>
        <p:nvSpPr>
          <p:cNvPr id="15" name="TextovéPole 14"/>
          <p:cNvSpPr txBox="1"/>
          <p:nvPr/>
        </p:nvSpPr>
        <p:spPr>
          <a:xfrm flipH="1">
            <a:off x="1156330" y="2132855"/>
            <a:ext cx="751373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↑  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 flipH="1">
            <a:off x="1907704" y="2132856"/>
            <a:ext cx="751373" cy="65736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↑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2659077" y="2132856"/>
            <a:ext cx="751373" cy="65736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↑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 flipH="1">
            <a:off x="3410450" y="2132856"/>
            <a:ext cx="751373" cy="65736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↑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 flipH="1">
            <a:off x="4161823" y="2132856"/>
            <a:ext cx="751373" cy="657364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↑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033" y="2104339"/>
            <a:ext cx="963613" cy="957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2646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Vacík J.: Obecná chemie. Praha, SPN 1986</a:t>
            </a:r>
          </a:p>
          <a:p>
            <a:r>
              <a:rPr lang="cs-CZ" dirty="0" smtClean="0"/>
              <a:t>Kotlík B. a Růžičková K.: Chemie v kostce 1.díl, Fragment, </a:t>
            </a:r>
            <a:r>
              <a:rPr lang="cs-CZ" dirty="0" smtClean="0"/>
              <a:t>1996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776588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270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Calibri</vt:lpstr>
      <vt:lpstr>Motiv systému Office</vt:lpstr>
      <vt:lpstr>Prezentace aplikace PowerPoint</vt:lpstr>
      <vt:lpstr> pravidla pro zaplňování orbitalů </vt:lpstr>
      <vt:lpstr>Pauliho princip výlučnosti</vt:lpstr>
      <vt:lpstr>Výstavbový princip</vt:lpstr>
      <vt:lpstr>Prezentace aplikace PowerPoint</vt:lpstr>
      <vt:lpstr>Hundovo pravidlo</vt:lpstr>
      <vt:lpstr>Znázorňování a zápis orbitalů</vt:lpstr>
      <vt:lpstr>Prezentace aplikace PowerPoint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Kateřina Bendová</dc:creator>
  <cp:lastModifiedBy>Petra</cp:lastModifiedBy>
  <cp:revision>19</cp:revision>
  <dcterms:created xsi:type="dcterms:W3CDTF">2013-11-05T16:08:22Z</dcterms:created>
  <dcterms:modified xsi:type="dcterms:W3CDTF">2013-12-27T15:55:42Z</dcterms:modified>
</cp:coreProperties>
</file>