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0" r:id="rId1"/>
  </p:sldMasterIdLst>
  <p:notesMasterIdLst>
    <p:notesMasterId r:id="rId19"/>
  </p:notesMasterIdLst>
  <p:sldIdLst>
    <p:sldId id="256" r:id="rId2"/>
    <p:sldId id="262" r:id="rId3"/>
    <p:sldId id="263" r:id="rId4"/>
    <p:sldId id="264" r:id="rId5"/>
    <p:sldId id="278" r:id="rId6"/>
    <p:sldId id="267" r:id="rId7"/>
    <p:sldId id="266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3644"/>
    <a:srgbClr val="F3A7E8"/>
    <a:srgbClr val="E84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660"/>
  </p:normalViewPr>
  <p:slideViewPr>
    <p:cSldViewPr>
      <p:cViewPr varScale="1">
        <p:scale>
          <a:sx n="73" d="100"/>
          <a:sy n="73" d="100"/>
        </p:scale>
        <p:origin x="-11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Literární výchova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VY_32_INOVACE_Alois Jirásek: Staré pověsti české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Literární výchova 6, oddíl Můj domov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VY_32_INOVACE_Alois Jirásek: Staré pověsti české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030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21gjPyX2fA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9ZSlD5IK54&amp;list=PL2A56A7F5DD36744B&amp;index=8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1162209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67" y="1412776"/>
            <a:ext cx="2976997" cy="37052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F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Alois Jirásek (1851 – 1930)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073" y="4491338"/>
            <a:ext cx="2554391" cy="17459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F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Ovál 7"/>
          <p:cNvSpPr/>
          <p:nvPr/>
        </p:nvSpPr>
        <p:spPr>
          <a:xfrm>
            <a:off x="3203848" y="1484771"/>
            <a:ext cx="5472608" cy="300656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Prozaik, dramatik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Vystudoval historii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Učil na gymnáziu v Litomyšli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 díla: Staré pověsti české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Proti všem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Psohlavci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F. L. Věk</a:t>
            </a:r>
          </a:p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275856" y="4941168"/>
            <a:ext cx="2952328" cy="129614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Rodný dům Aloise Jiráska v Hronově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42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72939" y="1860618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Uveď název Jiráskovy knihy o nejstarších dobách naší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země</a:t>
            </a:r>
          </a:p>
          <a:p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Odkud mohl Jirásek čerpat náměty pro svá vyprávění?</a:t>
            </a:r>
          </a:p>
          <a:p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843808" y="2348880"/>
            <a:ext cx="3456384" cy="122413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Staré pověsti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české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3748" y="4983559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Alois Jirásek: Staré pověsti české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Který spisovatel a malíř se také narodil v Hronově?</a:t>
            </a:r>
          </a:p>
          <a:p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19675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Josef Čapek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005064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Ze starých kronik- latinsky psané Kosmovy Kroniky české, z Dalimilovy kroniky, psané česky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795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042" y="1149549"/>
            <a:ext cx="4360038" cy="29275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F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047" y="332656"/>
            <a:ext cx="2468353" cy="48802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F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611560" y="519063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Někteří ilustrátoři knihy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763688" y="4221088"/>
            <a:ext cx="2592288" cy="10638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Věnceslav Černý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5796136" y="5356958"/>
            <a:ext cx="2232248" cy="9523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Mikoláš Aleš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850559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Odkud pravděpodobně přišli Slované?</a:t>
            </a:r>
          </a:p>
          <a:p>
            <a:endParaRPr lang="cs-CZ" dirty="0"/>
          </a:p>
          <a:p>
            <a:r>
              <a:rPr lang="cs-CZ" dirty="0" smtClean="0"/>
              <a:t>Jak se jmenovali dva bratři, kteří se rozhodli opustit původní vlast?</a:t>
            </a:r>
            <a:endParaRPr lang="cs-CZ" dirty="0"/>
          </a:p>
          <a:p>
            <a:r>
              <a:rPr lang="cs-CZ" dirty="0" smtClean="0"/>
              <a:t>Co je vedlo k odchodu?</a:t>
            </a:r>
          </a:p>
          <a:p>
            <a:endParaRPr lang="cs-CZ" dirty="0"/>
          </a:p>
          <a:p>
            <a:r>
              <a:rPr lang="cs-CZ" dirty="0" smtClean="0"/>
              <a:t>Jakou zemi hledali? 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Čechovi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140968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 území mezi Dněprem a Vislou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393305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Čech a Lech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4365104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Boje o území mezi slovanskými kmeny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5196101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Bezpečnou, úrodnou, s dostatkem zvěře a pastvin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13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04575"/>
            <a:ext cx="5458587" cy="46488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F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6012160" y="4149080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Rozšíření Slovanů v 6. a 7. století, původní pravlast je vyznačena červeně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14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Co si nachystali na cestu?</a:t>
            </a:r>
          </a:p>
          <a:p>
            <a:endParaRPr lang="cs-CZ" dirty="0"/>
          </a:p>
          <a:p>
            <a:r>
              <a:rPr lang="cs-CZ" dirty="0" smtClean="0"/>
              <a:t>Jak si udobřovali rozhněvané bohy?</a:t>
            </a:r>
          </a:p>
          <a:p>
            <a:r>
              <a:rPr lang="cs-CZ" dirty="0" smtClean="0"/>
              <a:t>Čím se Slované živili?</a:t>
            </a:r>
          </a:p>
          <a:p>
            <a:r>
              <a:rPr lang="cs-CZ" dirty="0" smtClean="0"/>
              <a:t>Jak vypadaly jejich domy?</a:t>
            </a:r>
          </a:p>
          <a:p>
            <a:r>
              <a:rPr lang="cs-CZ" dirty="0" smtClean="0"/>
              <a:t>Jak vypadaly jejich vesnice?</a:t>
            </a:r>
          </a:p>
          <a:p>
            <a:endParaRPr lang="cs-CZ" dirty="0"/>
          </a:p>
          <a:p>
            <a:r>
              <a:rPr lang="cs-CZ" dirty="0" smtClean="0"/>
              <a:t>Jak pohřbívali mrtvé?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Čechovi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525995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Zvířata, vozy, obilí, chléb, medovinu, bůžky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342900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Oběťmi  dobytka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3831431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Zemědělstvím, chovem skotu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22108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Roubená stavení krytá slámou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4788025" y="4653136"/>
            <a:ext cx="3036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Stavení uspořádaná kolem kruhové návsi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5445224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Žehem, popel dali do hrobu, pak navršili mohylu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81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5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15616" y="1628800"/>
            <a:ext cx="2664296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Jabloň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47056" y="3260464"/>
            <a:ext cx="2801416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Smrk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043608" y="4869160"/>
            <a:ext cx="2736304" cy="12961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Lípa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3061" y="76905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00"/>
                </a:solidFill>
              </a:rPr>
              <a:t>Posvátným stromem Slovanů je</a:t>
            </a:r>
            <a:endParaRPr lang="cs-CZ" sz="3200" dirty="0">
              <a:solidFill>
                <a:srgbClr val="FF3300"/>
              </a:solidFill>
            </a:endParaRPr>
          </a:p>
        </p:txBody>
      </p:sp>
      <p:pic>
        <p:nvPicPr>
          <p:cNvPr id="1032" name="Picture 8" descr="C:\Users\poz\AppData\Local\Microsoft\Windows\Temporary Internet Files\Content.IE5\NV8UNXJB\MP9004486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3595550" cy="4842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098767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44879 0.157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18316E-6 L 0.44879 0.073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1628800"/>
            <a:ext cx="2880320" cy="11521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Statečný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115616" y="3227852"/>
            <a:ext cx="2880320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Upřímný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043608" y="4869160"/>
            <a:ext cx="2952328" cy="12961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Štědrý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3061" y="76905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3300"/>
                </a:solidFill>
              </a:rPr>
              <a:t>Přídavné jméno srdnatý znamená</a:t>
            </a:r>
            <a:endParaRPr lang="cs-CZ" sz="3600" dirty="0">
              <a:solidFill>
                <a:srgbClr val="FF3300"/>
              </a:solidFill>
            </a:endParaRPr>
          </a:p>
        </p:txBody>
      </p:sp>
      <p:pic>
        <p:nvPicPr>
          <p:cNvPr id="2050" name="Picture 2" descr="C:\Users\poz\AppData\Local\Microsoft\Windows\Temporary Internet Files\Content.IE5\NV8UNXJB\MP9004486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1469067"/>
            <a:ext cx="3725791" cy="501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2948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162 L 0.44861 0.070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3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2405E-6 L 0.44097 -0.083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47248" cy="1330408"/>
          </a:xfrm>
        </p:spPr>
        <p:txBody>
          <a:bodyPr>
            <a:noAutofit/>
          </a:bodyPr>
          <a:lstStyle/>
          <a:p>
            <a:r>
              <a:rPr lang="cs-CZ" sz="3600" dirty="0" smtClean="0"/>
              <a:t>Staří Slované věřili v řadu nadpřirozených bytostí a bohů. Poznáš, kdo je kdo?</a:t>
            </a:r>
            <a:endParaRPr lang="cs-CZ" sz="3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Polednice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Divoženka</a:t>
            </a:r>
          </a:p>
          <a:p>
            <a:endParaRPr lang="cs-CZ" dirty="0"/>
          </a:p>
          <a:p>
            <a:r>
              <a:rPr lang="cs-CZ" dirty="0" smtClean="0"/>
              <a:t>Lesní panna</a:t>
            </a:r>
          </a:p>
          <a:p>
            <a:endParaRPr lang="cs-CZ" dirty="0"/>
          </a:p>
          <a:p>
            <a:r>
              <a:rPr lang="cs-CZ" dirty="0" smtClean="0"/>
              <a:t>Bludička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poledne kradla nehlídané děti</a:t>
            </a:r>
          </a:p>
          <a:p>
            <a:r>
              <a:rPr lang="cs-CZ" dirty="0" smtClean="0"/>
              <a:t>Škaredá žena s velkou hlavou</a:t>
            </a:r>
          </a:p>
          <a:p>
            <a:r>
              <a:rPr lang="cs-CZ" dirty="0" smtClean="0"/>
              <a:t>Dívka se zlatými vlasy, věncem ve vlasech a bílých šatech</a:t>
            </a:r>
          </a:p>
          <a:p>
            <a:r>
              <a:rPr lang="cs-CZ" dirty="0" smtClean="0"/>
              <a:t>Bludná duše, která lákala lidi do bažin</a:t>
            </a:r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971600" y="2564904"/>
            <a:ext cx="17281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971600" y="3378797"/>
            <a:ext cx="17281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971600" y="4221088"/>
            <a:ext cx="17281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971600" y="5085184"/>
            <a:ext cx="17281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poz\AppData\Local\Microsoft\Windows\Temporary Internet Files\Content.IE5\NV8UNXJB\MM9000411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142" y="1291804"/>
            <a:ext cx="2903897" cy="1345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9690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Staří  Slované věřili v řadu nadpřirozených bytostí a bohů. Poznáš, kdo je kdo?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Jezinka</a:t>
            </a:r>
          </a:p>
          <a:p>
            <a:endParaRPr lang="cs-CZ" dirty="0"/>
          </a:p>
          <a:p>
            <a:r>
              <a:rPr lang="cs-CZ" dirty="0" smtClean="0"/>
              <a:t>Vodník</a:t>
            </a:r>
          </a:p>
          <a:p>
            <a:endParaRPr lang="cs-CZ" dirty="0"/>
          </a:p>
          <a:p>
            <a:r>
              <a:rPr lang="cs-CZ" dirty="0" smtClean="0"/>
              <a:t>Vodní panna</a:t>
            </a:r>
          </a:p>
          <a:p>
            <a:endParaRPr lang="cs-CZ" dirty="0"/>
          </a:p>
          <a:p>
            <a:r>
              <a:rPr lang="cs-CZ" dirty="0" smtClean="0"/>
              <a:t>Perun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Uspávala a vylupovala oči</a:t>
            </a:r>
          </a:p>
          <a:p>
            <a:r>
              <a:rPr lang="cs-CZ" dirty="0" smtClean="0"/>
              <a:t>Žil v rybníku nebo jezeře, číhal ve stínu stromů</a:t>
            </a:r>
          </a:p>
          <a:p>
            <a:r>
              <a:rPr lang="cs-CZ" dirty="0" smtClean="0"/>
              <a:t>Dívka v zelených šatech, lákala lidi do vody</a:t>
            </a:r>
          </a:p>
          <a:p>
            <a:r>
              <a:rPr lang="cs-CZ" dirty="0" smtClean="0"/>
              <a:t>Vládce hromu a blesku</a:t>
            </a:r>
          </a:p>
          <a:p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935278" y="2370584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935278" y="3284984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935278" y="4221088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71600" y="5157192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poz\AppData\Local\Microsoft\Windows\Temporary Internet Files\Content.IE5\NV8UNXJB\MP9004120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5699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1563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Staří Slované věřili v řadu nadpřirozených bytostí a bohů. Poznáš, kdo je kdo?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Veles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Šetek</a:t>
            </a:r>
          </a:p>
          <a:p>
            <a:endParaRPr lang="cs-CZ" dirty="0"/>
          </a:p>
          <a:p>
            <a:r>
              <a:rPr lang="cs-CZ" dirty="0" smtClean="0"/>
              <a:t>Skřítek</a:t>
            </a:r>
          </a:p>
          <a:p>
            <a:endParaRPr lang="cs-CZ" dirty="0"/>
          </a:p>
          <a:p>
            <a:r>
              <a:rPr lang="cs-CZ" dirty="0" smtClean="0"/>
              <a:t>Domácí had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Ochránce stád</a:t>
            </a:r>
          </a:p>
          <a:p>
            <a:r>
              <a:rPr lang="cs-CZ" dirty="0" smtClean="0"/>
              <a:t>Drobný skřítek, který přinášel štěstí domu</a:t>
            </a:r>
          </a:p>
          <a:p>
            <a:r>
              <a:rPr lang="cs-CZ" dirty="0" smtClean="0"/>
              <a:t>Opatroval statek, hlídal a krmil dobytek</a:t>
            </a:r>
          </a:p>
          <a:p>
            <a:r>
              <a:rPr lang="cs-CZ" dirty="0" smtClean="0"/>
              <a:t>Hlídal štěstí domu, sídlil pod pecí nebo prahem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971600" y="2276872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01768" y="325638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27042" y="4221088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1992" y="5157192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oz\AppData\Local\Microsoft\Windows\Temporary Internet Files\Content.IE5\Z7NJMYB0\MM91000116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854" y="2204864"/>
            <a:ext cx="159715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971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Staří Slované věřili v řadu nadpřirozených bytostí a bohů. Poznáš, kdo je kdo?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Jedubaba</a:t>
            </a:r>
          </a:p>
          <a:p>
            <a:endParaRPr lang="cs-CZ" dirty="0"/>
          </a:p>
          <a:p>
            <a:r>
              <a:rPr lang="cs-CZ" dirty="0" smtClean="0"/>
              <a:t>Sudičky</a:t>
            </a:r>
          </a:p>
          <a:p>
            <a:endParaRPr lang="cs-CZ" dirty="0"/>
          </a:p>
          <a:p>
            <a:r>
              <a:rPr lang="cs-CZ" dirty="0" smtClean="0"/>
              <a:t>Mořena</a:t>
            </a:r>
          </a:p>
          <a:p>
            <a:endParaRPr lang="cs-CZ" dirty="0"/>
          </a:p>
          <a:p>
            <a:r>
              <a:rPr lang="cs-CZ" dirty="0" smtClean="0"/>
              <a:t>Vesna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Střežila živou a mrtvou vodu</a:t>
            </a:r>
          </a:p>
          <a:p>
            <a:r>
              <a:rPr lang="cs-CZ" dirty="0" smtClean="0"/>
              <a:t>Zjevovaly se u kolébky novorozenců</a:t>
            </a:r>
          </a:p>
          <a:p>
            <a:r>
              <a:rPr lang="cs-CZ" dirty="0" smtClean="0"/>
              <a:t>Vládkyně zimy</a:t>
            </a:r>
          </a:p>
          <a:p>
            <a:r>
              <a:rPr lang="cs-CZ" dirty="0" smtClean="0"/>
              <a:t>Bohyně jara</a:t>
            </a:r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971600" y="2564904"/>
            <a:ext cx="151216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71600" y="3418831"/>
            <a:ext cx="151216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71600" y="4293096"/>
            <a:ext cx="151216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71600" y="5157192"/>
            <a:ext cx="151216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1" name="Picture 5" descr="C:\Users\poz\AppData\Local\Microsoft\Windows\Temporary Internet Files\Content.IE5\J0IODUGJ\MP900433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762" y="5277205"/>
            <a:ext cx="1872654" cy="124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1164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Odkud tyto postavy známe dodnes?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606115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Uchovaly se v lidové slovesnosti, pohádkách, pověstech a lidových zvycích (vynášení </a:t>
            </a:r>
            <a:r>
              <a:rPr lang="cs-CZ" sz="2400" dirty="0" err="1" smtClean="0">
                <a:solidFill>
                  <a:srgbClr val="FF0000"/>
                </a:solidFill>
              </a:rPr>
              <a:t>Moreny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85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Slované</a:t>
            </a:r>
            <a:endParaRPr lang="cs-CZ" dirty="0" smtClean="0"/>
          </a:p>
          <a:p>
            <a:r>
              <a:rPr lang="cs-CZ" dirty="0" smtClean="0"/>
              <a:t>Mezi jakými řekami je pravděpodobně vlast Slovanů?</a:t>
            </a:r>
          </a:p>
          <a:p>
            <a:endParaRPr lang="cs-CZ" dirty="0"/>
          </a:p>
          <a:p>
            <a:r>
              <a:rPr lang="cs-CZ" dirty="0" smtClean="0"/>
              <a:t>Jak se dělí Slované?</a:t>
            </a:r>
          </a:p>
          <a:p>
            <a:endParaRPr lang="cs-CZ" dirty="0"/>
          </a:p>
          <a:p>
            <a:r>
              <a:rPr lang="cs-CZ" dirty="0" smtClean="0"/>
              <a:t>K jakým Slovanům patří Češi?</a:t>
            </a:r>
          </a:p>
          <a:p>
            <a:r>
              <a:rPr lang="cs-CZ" dirty="0" smtClean="0"/>
              <a:t>Co je strdí, kterým oplývala krajina kolem Řípu?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závěr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573016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Vislou a Dněprem nebo Dněstrem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443711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západní, východní a jižní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5004048" y="4839543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 západním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6296" y="53012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Med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3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7336325" cy="4674832"/>
          </a:xfrm>
        </p:spPr>
        <p:txBody>
          <a:bodyPr>
            <a:normAutofit fontScale="8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sz="2000" dirty="0"/>
              <a:t>VILÍMEK, Jan. </a:t>
            </a:r>
            <a:r>
              <a:rPr lang="cs-CZ" sz="2000" i="1" dirty="0" smtClean="0"/>
              <a:t>wikipedia.org</a:t>
            </a:r>
            <a:r>
              <a:rPr lang="cs-CZ" sz="2000" dirty="0" smtClean="0"/>
              <a:t> </a:t>
            </a:r>
            <a:r>
              <a:rPr lang="cs-CZ" sz="2000" dirty="0"/>
              <a:t>[online]. [cit. 7.12.2013]. Dostupný na WWW: http://upload.wikimedia.org/wikipedia/commons/f/f9/Jan_Vil%C3%ADmek_-_Alois_Jir%C3%A1sek.jpg </a:t>
            </a:r>
            <a:endParaRPr lang="cs-CZ" sz="2000" dirty="0" smtClean="0"/>
          </a:p>
          <a:p>
            <a:r>
              <a:rPr lang="cs-CZ" sz="2000" dirty="0"/>
              <a:t>ZP. </a:t>
            </a:r>
            <a:r>
              <a:rPr lang="cs-CZ" sz="2000" i="1" dirty="0"/>
              <a:t>wikipedia.org</a:t>
            </a:r>
            <a:r>
              <a:rPr lang="cs-CZ" sz="2000" dirty="0"/>
              <a:t> [online]. [cit. 7.12.2013]. Dostupný na WWW: http://</a:t>
            </a:r>
            <a:r>
              <a:rPr lang="cs-CZ" sz="2000" dirty="0" smtClean="0"/>
              <a:t>upload.wikimedia.org/wikipedia/commons/d/d4/JIRASEK_HOUSE.jpg</a:t>
            </a:r>
          </a:p>
          <a:p>
            <a:r>
              <a:rPr lang="cs-CZ" sz="1900" dirty="0" smtClean="0"/>
              <a:t>AUTOR </a:t>
            </a:r>
            <a:r>
              <a:rPr lang="cs-CZ" sz="1900" dirty="0"/>
              <a:t>NEUVEDEN. </a:t>
            </a:r>
            <a:r>
              <a:rPr lang="cs-CZ" sz="1900" i="1" dirty="0"/>
              <a:t>wikipedia.org</a:t>
            </a:r>
            <a:r>
              <a:rPr lang="cs-CZ" sz="1900" dirty="0"/>
              <a:t> [online]. [cit. 7.12.2013]. Dostupný na WWW: http://</a:t>
            </a:r>
            <a:r>
              <a:rPr lang="cs-CZ" sz="1900" dirty="0" smtClean="0"/>
              <a:t>upload.wikimedia.org/wikipedia/commons/3/3e/Slavic_distribution_origin.png</a:t>
            </a:r>
          </a:p>
          <a:p>
            <a:r>
              <a:rPr lang="cs-CZ" sz="1800" dirty="0"/>
              <a:t>ČERNÝ, Věnceslav. </a:t>
            </a:r>
            <a:r>
              <a:rPr lang="cs-CZ" sz="1800" i="1" dirty="0"/>
              <a:t>wikimedia.org</a:t>
            </a:r>
            <a:r>
              <a:rPr lang="cs-CZ" sz="1800" dirty="0"/>
              <a:t> [online]. [cit. 13.12.2013]. Dostupný na WWW: http://upload.wikimedia.org/wikipedia/commons/5/51/Cerny-Jirasek.jpg </a:t>
            </a:r>
            <a:r>
              <a:rPr lang="cs-CZ" sz="1900" dirty="0" smtClean="0"/>
              <a:t> </a:t>
            </a:r>
          </a:p>
          <a:p>
            <a:r>
              <a:rPr lang="cs-CZ" sz="1800" dirty="0"/>
              <a:t>ALEŠ, Mikoláš. </a:t>
            </a:r>
            <a:r>
              <a:rPr lang="cs-CZ" sz="1800" i="1" dirty="0"/>
              <a:t>wikimedia.org</a:t>
            </a:r>
            <a:r>
              <a:rPr lang="cs-CZ" sz="1800" dirty="0"/>
              <a:t> [online]. [cit. 13.12.2013]. Dostupný na WWW: http://upload.wikimedia.org/wikipedia/commons/d/df/MikolasAles_Bivoj.PNG </a:t>
            </a:r>
            <a:endParaRPr lang="cs-CZ" sz="1900" dirty="0" smtClean="0"/>
          </a:p>
          <a:p>
            <a:r>
              <a:rPr lang="cs-CZ" sz="1900" dirty="0" smtClean="0"/>
              <a:t>Galerie </a:t>
            </a:r>
            <a:r>
              <a:rPr lang="cs-CZ" sz="1900" dirty="0" smtClean="0">
                <a:hlinkClick r:id="rId2"/>
              </a:rPr>
              <a:t>www.microsoft.office.com</a:t>
            </a:r>
            <a:endParaRPr lang="cs-CZ" sz="1900" dirty="0" smtClean="0"/>
          </a:p>
          <a:p>
            <a:endParaRPr lang="cs-CZ" sz="1900" dirty="0" smtClean="0"/>
          </a:p>
          <a:p>
            <a:endParaRPr lang="cs-CZ" sz="2000" i="1" u="sng" dirty="0"/>
          </a:p>
          <a:p>
            <a:r>
              <a:rPr lang="cs-CZ" i="1" u="sng" dirty="0" smtClean="0"/>
              <a:t>Jiné zdroje:</a:t>
            </a: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1917</TotalTime>
  <Words>682</Words>
  <Application>Microsoft Office PowerPoint</Application>
  <PresentationFormat>Předvádění na obrazovce (4:3)</PresentationFormat>
  <Paragraphs>171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Alois Jirásek (1851 – 1930)</vt:lpstr>
      <vt:lpstr>Prezentace aplikace PowerPoint</vt:lpstr>
      <vt:lpstr>Prezentace aplikace PowerPoint</vt:lpstr>
      <vt:lpstr>O Čechovi</vt:lpstr>
      <vt:lpstr>Prezentace aplikace PowerPoint</vt:lpstr>
      <vt:lpstr>O Čechovi</vt:lpstr>
      <vt:lpstr>Prezentace aplikace PowerPoint</vt:lpstr>
      <vt:lpstr>Prezentace aplikace PowerPoint</vt:lpstr>
      <vt:lpstr>Staří Slované věřili v řadu nadpřirozených bytostí a bohů. Poznáš, kdo je kdo?</vt:lpstr>
      <vt:lpstr>Staří  Slované věřili v řadu nadpřirozených bytostí a bohů. Poznáš, kdo je kdo?</vt:lpstr>
      <vt:lpstr>Staří Slované věřili v řadu nadpřirozených bytostí a bohů. Poznáš, kdo je kdo?</vt:lpstr>
      <vt:lpstr>Staří Slované věřili v řadu nadpřirozených bytostí a bohů. Poznáš, kdo je kdo?</vt:lpstr>
      <vt:lpstr>K zamyšlení</vt:lpstr>
      <vt:lpstr>Na závěr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236</cp:revision>
  <dcterms:created xsi:type="dcterms:W3CDTF">2013-05-10T12:01:16Z</dcterms:created>
  <dcterms:modified xsi:type="dcterms:W3CDTF">2013-12-13T20:27:29Z</dcterms:modified>
</cp:coreProperties>
</file>