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74" r:id="rId9"/>
    <p:sldId id="276" r:id="rId10"/>
    <p:sldId id="277" r:id="rId11"/>
    <p:sldId id="278" r:id="rId12"/>
    <p:sldId id="280" r:id="rId13"/>
    <p:sldId id="281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71238CA-35AC-4F06-811E-96066706BA22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6328B20-E596-43DF-BD46-4EF267928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3FAA2C8-DC51-4E94-9247-C436BB5B55F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5745F-6540-4096-A100-52954E5BBACB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96EFC-2B7C-48A9-B3C9-FBC3C0EB3E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19E1F-26C7-4CE0-8296-2641E27BA2CE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99798-76F7-4BE0-8232-B559C8A44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3795B-5808-4D2F-BE36-6169805B47C1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7DC31-89BD-4FEC-8CDC-AD382DDFD7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F9C1F-7FFE-4B38-9222-9146B61C7DD6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4E87B-E769-43EB-AF38-10FAD96703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AA6C0-0D3C-4943-8ADC-3D4EC46CDBF6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447CE-7DFF-4501-9E3E-B9CCB1CCE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BA673-633C-43E9-8CC0-8A6DA7EFCC8C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17C80-36D1-4E0F-A396-99DBC523B2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8EE20-9910-493D-BD44-1E1066F2E0CC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83EC2-DCA4-465F-8D23-B43BFD6AD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4AF03-D801-422A-A309-B10536F809C5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A83DA-9127-4505-9ACE-A5427B9EA3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94F24-5F9D-4DD8-A707-8A38B8ACF34A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6D41E-6F45-41AA-9FAC-957386140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B81E6-B985-44F9-B9A5-898D323C22F0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D3799-264C-41B0-8ADE-B844130DD5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C9AB5-98FA-4336-A82F-104BE79AE1E1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D8B41-066C-4A34-9E25-875B8E93D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E13F06E-4338-460C-A6A4-6B53AA02A4EA}" type="datetimeFigureOut">
              <a:rPr lang="cs-CZ"/>
              <a:pPr>
                <a:defRPr/>
              </a:pPr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BFDDDCE-509A-4138-AA17-D13CE68C9F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Ludolf_van_Ceulen.jpe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 descr="Popis: C:\Users\pc\Desktop\OPV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95513" y="1268413"/>
            <a:ext cx="5345112" cy="112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03350" y="3573463"/>
          <a:ext cx="6523038" cy="15446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VY_32_INOVACE_1839_DÉLKA_KRUŽNICE_A_OBSAH_KRUHU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Výpočet délky kružnice, obsahu a obvodu kruhu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tx2"/>
                </a:solidFill>
              </a:rPr>
              <a:t>ANOTACE</a:t>
            </a:r>
          </a:p>
        </p:txBody>
      </p:sp>
      <p:sp>
        <p:nvSpPr>
          <p:cNvPr id="16386" name="Zástupný symbol pro obsah 1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4525962"/>
          </a:xfrm>
        </p:spPr>
        <p:txBody>
          <a:bodyPr/>
          <a:lstStyle/>
          <a:p>
            <a:pPr algn="ctr" eaLnBrk="1" hangingPunct="1"/>
            <a:r>
              <a:rPr lang="cs-CZ" sz="3600" b="1" smtClean="0">
                <a:solidFill>
                  <a:schemeClr val="tx2"/>
                </a:solidFill>
              </a:rPr>
              <a:t>Prezentace je určena žákům 8. tříd, přechody snímků v prezentaci jsou kliknutím myši.</a:t>
            </a:r>
          </a:p>
          <a:p>
            <a:pPr algn="ctr" eaLnBrk="1" hangingPunct="1"/>
            <a:r>
              <a:rPr lang="cs-CZ" sz="3600" b="1" smtClean="0">
                <a:solidFill>
                  <a:schemeClr val="tx2"/>
                </a:solidFill>
              </a:rPr>
              <a:t>Je zaměřena </a:t>
            </a:r>
            <a:r>
              <a:rPr lang="cs-CZ" sz="3600" b="1" smtClean="0">
                <a:solidFill>
                  <a:schemeClr val="tx2"/>
                </a:solidFill>
                <a:latin typeface="Arial" charset="0"/>
              </a:rPr>
              <a:t>na </a:t>
            </a:r>
            <a:r>
              <a:rPr lang="cs-CZ" sz="3600" b="1" smtClean="0">
                <a:solidFill>
                  <a:schemeClr val="tx2"/>
                </a:solidFill>
              </a:rPr>
              <a:t>vyvození a procvičení výpočtu délky kružnice a obsahu kruhu.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424863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13. </a:t>
            </a:r>
            <a:r>
              <a:rPr lang="cs-CZ" sz="3600" smtClean="0"/>
              <a:t>12. </a:t>
            </a:r>
            <a:r>
              <a:rPr lang="cs-CZ" sz="3600" dirty="0" smtClean="0"/>
              <a:t>2013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b="1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kružnice, kruh, poloměr, průměr, Ludolfovo číslo, Ludolf van </a:t>
            </a:r>
            <a:r>
              <a:rPr lang="cs-CZ" sz="3600" dirty="0" err="1" smtClean="0"/>
              <a:t>Ceulen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profesor\AppData\Local\Microsoft\Windows\Temporary Internet Files\Content.IE5\E2X7FZR7\MP90034172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60338"/>
            <a:ext cx="2608263" cy="336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3" descr="C:\Users\profesor\AppData\Local\Microsoft\Windows\Temporary Internet Files\Content.IE5\BTR1NB9L\MP90039886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63925" y="7938"/>
            <a:ext cx="5111750" cy="425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 3"/>
          <p:cNvSpPr/>
          <p:nvPr/>
        </p:nvSpPr>
        <p:spPr>
          <a:xfrm>
            <a:off x="7661275" y="620713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6" name="Picture 4" descr="C:\Users\profesor\AppData\Local\Microsoft\Windows\Temporary Internet Files\Content.IE5\KAPDN26N\MP900387694[1].jpg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5219700" y="3892550"/>
            <a:ext cx="3657600" cy="2608263"/>
          </a:xfrm>
        </p:spPr>
      </p:pic>
      <p:pic>
        <p:nvPicPr>
          <p:cNvPr id="18437" name="Picture 7" descr="C:\Users\profesor\AppData\Local\Microsoft\Windows\Temporary Internet Files\Content.IE5\MQRYM183\MP90038769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1188" y="3716338"/>
            <a:ext cx="36576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ál 10"/>
          <p:cNvSpPr/>
          <p:nvPr/>
        </p:nvSpPr>
        <p:spPr>
          <a:xfrm>
            <a:off x="7661275" y="280193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537325" y="2752725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204075" y="1782763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KRUŽNICE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2"/>
            <a:stretch>
              <a:fillRect l="-2000" t="-2291"/>
            </a:stretch>
          </a:blip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Ludolf van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Ceulen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/>
              <a:t>holandský matematik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/>
              <a:t>žil v letech 1540 - 1610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/>
              <a:t>v </a:t>
            </a:r>
            <a:r>
              <a:rPr lang="cs-CZ" i="1" dirty="0"/>
              <a:t>roce 1610 vypočítal  jeho hodnotu  Archimedovou metodou pro pravidelné mnohoúhelníky na 35 desetinných </a:t>
            </a:r>
            <a:r>
              <a:rPr lang="cs-CZ" i="1" dirty="0" smtClean="0"/>
              <a:t>míst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/>
              <a:t>o</a:t>
            </a:r>
            <a:r>
              <a:rPr lang="cs-CZ" i="1" dirty="0" smtClean="0"/>
              <a:t>d roku 1974 je číslo </a:t>
            </a:r>
            <a:r>
              <a:rPr lang="el-GR" b="1" i="1" dirty="0" smtClean="0"/>
              <a:t>π</a:t>
            </a:r>
            <a:r>
              <a:rPr lang="cs-CZ" i="1" dirty="0" smtClean="0"/>
              <a:t> spočítáno na milión desetinných míst (počítačem)</a:t>
            </a:r>
            <a:endParaRPr lang="cs-CZ" b="1" i="1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836613"/>
            <a:ext cx="5040313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kružnice: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lphaUcParenR"/>
              <a:defRPr/>
            </a:pPr>
            <a:r>
              <a:rPr lang="cs-CZ" dirty="0" smtClean="0"/>
              <a:t> r = 4cm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 o = ?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 o = 2. </a:t>
            </a:r>
            <a:r>
              <a:rPr lang="el-GR" b="1" dirty="0" smtClean="0">
                <a:solidFill>
                  <a:schemeClr val="tx2"/>
                </a:solidFill>
              </a:rPr>
              <a:t>π</a:t>
            </a:r>
            <a:r>
              <a:rPr lang="cs-CZ" b="1" dirty="0" smtClean="0">
                <a:solidFill>
                  <a:schemeClr val="tx2"/>
                </a:solidFill>
              </a:rPr>
              <a:t> . r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 o = 2. 3,14 .4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 </a:t>
            </a:r>
            <a:r>
              <a:rPr lang="cs-CZ" b="1" u="sng" dirty="0" smtClean="0">
                <a:solidFill>
                  <a:schemeClr val="tx2"/>
                </a:solidFill>
              </a:rPr>
              <a:t>o = 25,12 cm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>
              <a:solidFill>
                <a:schemeClr val="tx2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/>
                </a:solidFill>
              </a:rPr>
              <a:t>Délka kružnice je 25,12 cm.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003800" y="3257550"/>
            <a:ext cx="2592388" cy="24479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nice 5"/>
          <p:cNvCxnSpPr>
            <a:stCxn id="4" idx="0"/>
            <a:endCxn id="4" idx="4"/>
          </p:cNvCxnSpPr>
          <p:nvPr/>
        </p:nvCxnSpPr>
        <p:spPr>
          <a:xfrm>
            <a:off x="6300788" y="3257550"/>
            <a:ext cx="0" cy="24479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2"/>
            <a:endCxn id="4" idx="6"/>
          </p:cNvCxnSpPr>
          <p:nvPr/>
        </p:nvCxnSpPr>
        <p:spPr>
          <a:xfrm>
            <a:off x="5003800" y="4481513"/>
            <a:ext cx="25923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300788" y="4505325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445250" y="4108450"/>
            <a:ext cx="9382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 = 4 cm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915150" y="3071813"/>
            <a:ext cx="288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kružnice: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B)  d = 6cm  </a:t>
            </a:r>
            <a:r>
              <a:rPr lang="cs-CZ" smtClean="0">
                <a:sym typeface="Wingdings" pitchFamily="2" charset="2"/>
              </a:rPr>
              <a:t>  r = 3cm</a:t>
            </a:r>
            <a:endParaRPr 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      o = ?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      o = 2. </a:t>
            </a:r>
            <a:r>
              <a:rPr lang="el-GR" b="1" smtClean="0">
                <a:solidFill>
                  <a:schemeClr val="tx2"/>
                </a:solidFill>
              </a:rPr>
              <a:t>π</a:t>
            </a:r>
            <a:r>
              <a:rPr lang="cs-CZ" b="1" smtClean="0">
                <a:solidFill>
                  <a:schemeClr val="tx2"/>
                </a:solidFill>
              </a:rPr>
              <a:t> . r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      o = 2. 3,14 .3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      </a:t>
            </a:r>
            <a:r>
              <a:rPr lang="cs-CZ" b="1" u="sng" smtClean="0">
                <a:solidFill>
                  <a:schemeClr val="tx2"/>
                </a:solidFill>
              </a:rPr>
              <a:t>o = 18,84 cm</a:t>
            </a:r>
          </a:p>
          <a:p>
            <a:pPr marL="0" indent="0" eaLnBrk="1" hangingPunct="1">
              <a:buFont typeface="Arial" charset="0"/>
              <a:buNone/>
            </a:pPr>
            <a:endParaRPr lang="cs-CZ" b="1" u="sng" smtClean="0">
              <a:solidFill>
                <a:schemeClr val="tx2"/>
              </a:solidFill>
            </a:endParaRPr>
          </a:p>
          <a:p>
            <a:pPr marL="0" indent="0" eaLnBrk="1" hangingPunct="1">
              <a:buFont typeface="Arial" charset="0"/>
              <a:buNone/>
            </a:pPr>
            <a:r>
              <a:rPr lang="cs-CZ" smtClean="0">
                <a:solidFill>
                  <a:schemeClr val="tx2"/>
                </a:solidFill>
              </a:rPr>
              <a:t>Délka kružnice je 18,84</a:t>
            </a:r>
            <a:r>
              <a:rPr lang="cs-CZ" smtClean="0">
                <a:solidFill>
                  <a:schemeClr val="tx2"/>
                </a:solidFill>
                <a:latin typeface="Arial" charset="0"/>
              </a:rPr>
              <a:t> cm</a:t>
            </a:r>
            <a:r>
              <a:rPr lang="cs-CZ" smtClean="0">
                <a:solidFill>
                  <a:schemeClr val="tx2"/>
                </a:solidFill>
              </a:rPr>
              <a:t>.</a:t>
            </a:r>
          </a:p>
          <a:p>
            <a:pPr marL="0" indent="0" eaLnBrk="1" hangingPunct="1">
              <a:buFont typeface="Arial" charset="0"/>
              <a:buNone/>
            </a:pPr>
            <a:endParaRPr lang="cs-CZ" b="1" smtClean="0">
              <a:solidFill>
                <a:schemeClr val="tx2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003800" y="3257550"/>
            <a:ext cx="2592388" cy="24479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nice 5"/>
          <p:cNvCxnSpPr>
            <a:stCxn id="4" idx="0"/>
            <a:endCxn id="4" idx="4"/>
          </p:cNvCxnSpPr>
          <p:nvPr/>
        </p:nvCxnSpPr>
        <p:spPr>
          <a:xfrm>
            <a:off x="6300788" y="3257550"/>
            <a:ext cx="0" cy="24479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2"/>
            <a:endCxn id="4" idx="6"/>
          </p:cNvCxnSpPr>
          <p:nvPr/>
        </p:nvCxnSpPr>
        <p:spPr>
          <a:xfrm>
            <a:off x="5003800" y="4481513"/>
            <a:ext cx="25923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300788" y="4505325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445250" y="4108450"/>
            <a:ext cx="9382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 = 3 cm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915150" y="3071813"/>
            <a:ext cx="288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KRUHU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34975" y="1327150"/>
            <a:ext cx="82296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= obsah části roviny ohraničené kružnicí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>
                <a:sym typeface="Wingdings" pitchFamily="2" charset="2"/>
              </a:rPr>
              <a:t> obvod kruhu = délka kružnice</a:t>
            </a:r>
            <a:endParaRPr lang="cs-CZ" smtClean="0"/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4" name="Ovál 3"/>
          <p:cNvSpPr/>
          <p:nvPr/>
        </p:nvSpPr>
        <p:spPr>
          <a:xfrm>
            <a:off x="2700338" y="2636838"/>
            <a:ext cx="1849437" cy="187166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nice 5"/>
          <p:cNvCxnSpPr>
            <a:stCxn id="4" idx="2"/>
            <a:endCxn id="4" idx="6"/>
          </p:cNvCxnSpPr>
          <p:nvPr/>
        </p:nvCxnSpPr>
        <p:spPr>
          <a:xfrm>
            <a:off x="2700338" y="3573463"/>
            <a:ext cx="1849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endCxn id="4" idx="4"/>
          </p:cNvCxnSpPr>
          <p:nvPr/>
        </p:nvCxnSpPr>
        <p:spPr>
          <a:xfrm>
            <a:off x="3624263" y="2636838"/>
            <a:ext cx="0" cy="18716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2" name="TextovéPole 8"/>
          <p:cNvSpPr txBox="1">
            <a:spLocks noChangeArrowheads="1"/>
          </p:cNvSpPr>
          <p:nvPr/>
        </p:nvSpPr>
        <p:spPr bwMode="auto">
          <a:xfrm>
            <a:off x="3851275" y="3203575"/>
            <a:ext cx="2651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</a:t>
            </a:r>
          </a:p>
        </p:txBody>
      </p:sp>
      <p:sp>
        <p:nvSpPr>
          <p:cNvPr id="24583" name="TextovéPole 9"/>
          <p:cNvSpPr txBox="1">
            <a:spLocks noChangeArrowheads="1"/>
          </p:cNvSpPr>
          <p:nvPr/>
        </p:nvSpPr>
        <p:spPr bwMode="auto">
          <a:xfrm>
            <a:off x="4244975" y="2633663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</a:t>
            </a:r>
          </a:p>
        </p:txBody>
      </p:sp>
      <p:sp>
        <p:nvSpPr>
          <p:cNvPr id="24584" name="TextovéPole 10"/>
          <p:cNvSpPr txBox="1">
            <a:spLocks noChangeArrowheads="1"/>
          </p:cNvSpPr>
          <p:nvPr/>
        </p:nvSpPr>
        <p:spPr bwMode="auto">
          <a:xfrm>
            <a:off x="3360738" y="3540125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549775" y="3914775"/>
            <a:ext cx="1800225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6" name="TextovéPole 14"/>
          <p:cNvSpPr txBox="1">
            <a:spLocks noChangeArrowheads="1"/>
          </p:cNvSpPr>
          <p:nvPr/>
        </p:nvSpPr>
        <p:spPr bwMode="auto">
          <a:xfrm>
            <a:off x="4699000" y="3540125"/>
            <a:ext cx="969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kružnice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662488" y="5157788"/>
            <a:ext cx="3225800" cy="111125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246688" y="5372100"/>
            <a:ext cx="17589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 = </a:t>
            </a:r>
            <a:r>
              <a:rPr lang="el-GR" sz="3600" b="1">
                <a:latin typeface="Calibri" pitchFamily="34" charset="0"/>
              </a:rPr>
              <a:t>π</a:t>
            </a:r>
            <a:r>
              <a:rPr lang="cs-CZ" sz="3600" b="1">
                <a:latin typeface="Calibri" pitchFamily="34" charset="0"/>
              </a:rPr>
              <a:t> . r</a:t>
            </a:r>
            <a:r>
              <a:rPr lang="cs-CZ" sz="3600" b="1" baseline="30000">
                <a:latin typeface="Calibri" pitchFamily="34" charset="0"/>
              </a:rPr>
              <a:t>2</a:t>
            </a:r>
            <a:endParaRPr lang="cs-CZ" sz="3600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obsah kruhu: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 rtlCol="0">
            <a:normAutofit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lphaUcParenR"/>
              <a:defRPr/>
            </a:pPr>
            <a:r>
              <a:rPr lang="cs-CZ" dirty="0" smtClean="0"/>
              <a:t>r =  7 cm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>
                <a:solidFill>
                  <a:schemeClr val="tx2"/>
                </a:solidFill>
              </a:rPr>
              <a:t>S = ?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 S = </a:t>
            </a:r>
            <a:r>
              <a:rPr lang="el-GR" b="1" dirty="0" smtClean="0">
                <a:solidFill>
                  <a:schemeClr val="tx2"/>
                </a:solidFill>
              </a:rPr>
              <a:t>π</a:t>
            </a:r>
            <a:r>
              <a:rPr lang="cs-CZ" b="1" dirty="0" smtClean="0">
                <a:solidFill>
                  <a:schemeClr val="tx2"/>
                </a:solidFill>
              </a:rPr>
              <a:t> . r</a:t>
            </a:r>
            <a:r>
              <a:rPr lang="cs-CZ" b="1" baseline="30000" dirty="0" smtClean="0">
                <a:solidFill>
                  <a:schemeClr val="tx2"/>
                </a:solidFill>
              </a:rPr>
              <a:t>2</a:t>
            </a:r>
            <a:endParaRPr lang="cs-CZ" b="1" dirty="0" smtClean="0">
              <a:solidFill>
                <a:schemeClr val="tx2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 S = 3,14 . 7</a:t>
            </a:r>
            <a:r>
              <a:rPr lang="cs-CZ" b="1" baseline="30000" dirty="0" smtClean="0">
                <a:solidFill>
                  <a:schemeClr val="tx2"/>
                </a:solidFill>
              </a:rPr>
              <a:t>2</a:t>
            </a:r>
            <a:endParaRPr lang="cs-CZ" b="1" dirty="0" smtClean="0">
              <a:solidFill>
                <a:schemeClr val="tx2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 S = 3,14 . 49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 S = 153,86 cm</a:t>
            </a:r>
            <a:r>
              <a:rPr lang="cs-CZ" b="1" baseline="30000" dirty="0" smtClean="0">
                <a:solidFill>
                  <a:schemeClr val="tx2"/>
                </a:solidFill>
              </a:rPr>
              <a:t>2</a:t>
            </a:r>
            <a:endParaRPr lang="cs-CZ" b="1" dirty="0" smtClean="0">
              <a:solidFill>
                <a:schemeClr val="tx2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2"/>
                </a:solidFill>
              </a:rPr>
              <a:t>     Obsah kruhu je </a:t>
            </a:r>
            <a:r>
              <a:rPr lang="cs-CZ" b="1" dirty="0">
                <a:solidFill>
                  <a:schemeClr val="tx2"/>
                </a:solidFill>
              </a:rPr>
              <a:t>153,86 </a:t>
            </a:r>
            <a:r>
              <a:rPr lang="cs-CZ" b="1" dirty="0" smtClean="0">
                <a:solidFill>
                  <a:schemeClr val="tx2"/>
                </a:solidFill>
              </a:rPr>
              <a:t>cm</a:t>
            </a:r>
            <a:r>
              <a:rPr lang="cs-CZ" b="1" baseline="30000" dirty="0" smtClean="0">
                <a:solidFill>
                  <a:schemeClr val="tx2"/>
                </a:solidFill>
              </a:rPr>
              <a:t>2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  <a:endParaRPr lang="cs-CZ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obsah kruhu: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B)  d =  40 cm  </a:t>
            </a:r>
            <a:r>
              <a:rPr lang="cs-CZ" smtClean="0">
                <a:sym typeface="Wingdings" pitchFamily="2" charset="2"/>
              </a:rPr>
              <a:t>  r = 20 cm</a:t>
            </a:r>
            <a:endParaRPr 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      </a:t>
            </a:r>
            <a:r>
              <a:rPr lang="cs-CZ" b="1" smtClean="0">
                <a:solidFill>
                  <a:schemeClr val="tx2"/>
                </a:solidFill>
              </a:rPr>
              <a:t>S = ?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      S = </a:t>
            </a:r>
            <a:r>
              <a:rPr lang="el-GR" b="1" smtClean="0">
                <a:solidFill>
                  <a:schemeClr val="tx2"/>
                </a:solidFill>
              </a:rPr>
              <a:t>π</a:t>
            </a:r>
            <a:r>
              <a:rPr lang="cs-CZ" b="1" smtClean="0">
                <a:solidFill>
                  <a:schemeClr val="tx2"/>
                </a:solidFill>
              </a:rPr>
              <a:t> . r</a:t>
            </a:r>
            <a:r>
              <a:rPr lang="cs-CZ" b="1" baseline="30000" smtClean="0">
                <a:solidFill>
                  <a:schemeClr val="tx2"/>
                </a:solidFill>
              </a:rPr>
              <a:t>2</a:t>
            </a:r>
            <a:endParaRPr lang="cs-CZ" b="1" smtClean="0">
              <a:solidFill>
                <a:schemeClr val="tx2"/>
              </a:solidFill>
            </a:endParaRPr>
          </a:p>
          <a:p>
            <a:pPr marL="0" indent="0" eaLnBrk="1" hangingPunct="1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      S = 3,14 . 20</a:t>
            </a:r>
            <a:r>
              <a:rPr lang="cs-CZ" b="1" baseline="30000" smtClean="0">
                <a:solidFill>
                  <a:schemeClr val="tx2"/>
                </a:solidFill>
              </a:rPr>
              <a:t>2</a:t>
            </a:r>
            <a:endParaRPr lang="cs-CZ" b="1" smtClean="0">
              <a:solidFill>
                <a:schemeClr val="tx2"/>
              </a:solidFill>
            </a:endParaRPr>
          </a:p>
          <a:p>
            <a:pPr marL="0" indent="0" eaLnBrk="1" hangingPunct="1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      S = 3,14 . 400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      S = 1256 cm</a:t>
            </a:r>
            <a:r>
              <a:rPr lang="cs-CZ" b="1" baseline="30000" smtClean="0">
                <a:solidFill>
                  <a:schemeClr val="tx2"/>
                </a:solidFill>
              </a:rPr>
              <a:t>2</a:t>
            </a:r>
            <a:endParaRPr lang="cs-CZ" b="1" smtClean="0">
              <a:solidFill>
                <a:schemeClr val="tx2"/>
              </a:solidFill>
            </a:endParaRP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     Obsah kruhu je 1256 cm</a:t>
            </a:r>
            <a:r>
              <a:rPr lang="cs-CZ" b="1" baseline="30000" smtClean="0">
                <a:solidFill>
                  <a:schemeClr val="tx2"/>
                </a:solidFill>
              </a:rPr>
              <a:t>2</a:t>
            </a:r>
            <a:r>
              <a:rPr lang="cs-CZ" b="1" smtClean="0">
                <a:solidFill>
                  <a:schemeClr val="tx2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 K PROCVIČENÍ: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9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Otáčivé jeviště v divadle má tvar </a:t>
            </a:r>
            <a:r>
              <a:rPr lang="cs-CZ" smtClean="0"/>
              <a:t>kruhu             o </a:t>
            </a:r>
            <a:r>
              <a:rPr lang="cs-CZ" dirty="0" smtClean="0"/>
              <a:t>průměru 5m. Vypočítejte plochu jeviště.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Vypočítejte délku gymnastické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obruče o průměru 1m.</a:t>
            </a:r>
            <a:endParaRPr lang="cs-CZ" dirty="0"/>
          </a:p>
        </p:txBody>
      </p:sp>
      <p:pic>
        <p:nvPicPr>
          <p:cNvPr id="1027" name="Picture 3" descr="C:\Users\profesor\AppData\Local\Microsoft\Windows\Temporary Internet Files\Content.IE5\SN04JUDD\MP90034153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708275"/>
            <a:ext cx="3384550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profesor\AppData\Local\Microsoft\Windows\Temporary Internet Files\Content.IE5\BTR1NB9L\MP90044248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2708275"/>
            <a:ext cx="363537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profesor\AppData\Local\Microsoft\Windows\Temporary Internet Files\Content.IE5\VEEUHD9X\MP90043178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40425" y="4508500"/>
            <a:ext cx="2555875" cy="211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mtClean="0"/>
              <a:t>Program Microsoft Office 2010, Klipart</a:t>
            </a:r>
            <a:r>
              <a:rPr lang="cs-CZ" smtClean="0">
                <a:latin typeface="Arial" charset="0"/>
              </a:rPr>
              <a:t>  - www.office.microsoft.com</a:t>
            </a:r>
          </a:p>
          <a:p>
            <a:pPr eaLnBrk="1" hangingPunct="1"/>
            <a:r>
              <a:rPr lang="cs-CZ" smtClean="0">
                <a:hlinkClick r:id="rId2"/>
              </a:rPr>
              <a:t>http://cs.wikipedia.org/wiki/Soubor:Ludolf_van_Ceulen.jpeg</a:t>
            </a:r>
            <a:endParaRPr lang="cs-CZ" smtClean="0"/>
          </a:p>
          <a:p>
            <a:pPr eaLnBrk="1" hangingPunct="1"/>
            <a:r>
              <a:rPr lang="cs-CZ" smtClean="0"/>
              <a:t>ROSECKÁ, Zdena; MÍČEK, Arnošt. </a:t>
            </a:r>
            <a:r>
              <a:rPr lang="cs-CZ" i="1" smtClean="0"/>
              <a:t>GEOMETRIE PRO 8. ROČNÍK</a:t>
            </a:r>
            <a:r>
              <a:rPr lang="cs-CZ" smtClean="0"/>
              <a:t>. Brno: Nová škola, 1999, ISBN 80-85607-93-X. 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1578</TotalTime>
  <Words>284</Words>
  <Application>Microsoft Office PowerPoint</Application>
  <PresentationFormat>On-screen Show (4:3)</PresentationFormat>
  <Paragraphs>87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Calibri</vt:lpstr>
      <vt:lpstr>Times New Roman</vt:lpstr>
      <vt:lpstr>Wingdings</vt:lpstr>
      <vt:lpstr>Motiv systému Office</vt:lpstr>
      <vt:lpstr>Snímek 1</vt:lpstr>
      <vt:lpstr>ANOTACE</vt:lpstr>
      <vt:lpstr>Snímek 3</vt:lpstr>
      <vt:lpstr>Snímek 4</vt:lpstr>
      <vt:lpstr>DÉLKA KRUŽNICE</vt:lpstr>
      <vt:lpstr>Ludolf van Ceulen</vt:lpstr>
      <vt:lpstr>Snímek 7</vt:lpstr>
      <vt:lpstr>Vypočítejte délku kružnice:</vt:lpstr>
      <vt:lpstr>Vypočítejte délku kružnice:</vt:lpstr>
      <vt:lpstr>OBSAH KRUHU</vt:lpstr>
      <vt:lpstr>Vypočítejte obsah kruhu:</vt:lpstr>
      <vt:lpstr>Vypočítejte obsah kruhu:</vt:lpstr>
      <vt:lpstr>SLOVNÍ ÚLOHY K PROCVIČENÍ: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178</cp:revision>
  <dcterms:created xsi:type="dcterms:W3CDTF">2013-03-11T16:19:20Z</dcterms:created>
  <dcterms:modified xsi:type="dcterms:W3CDTF">2013-12-13T21:41:53Z</dcterms:modified>
</cp:coreProperties>
</file>