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4"/>
  </p:notesMasterIdLst>
  <p:sldIdLst>
    <p:sldId id="256" r:id="rId2"/>
    <p:sldId id="257" r:id="rId3"/>
    <p:sldId id="269" r:id="rId4"/>
    <p:sldId id="277" r:id="rId5"/>
    <p:sldId id="286" r:id="rId6"/>
    <p:sldId id="287" r:id="rId7"/>
    <p:sldId id="290" r:id="rId8"/>
    <p:sldId id="291" r:id="rId9"/>
    <p:sldId id="292" r:id="rId10"/>
    <p:sldId id="293" r:id="rId11"/>
    <p:sldId id="295" r:id="rId12"/>
    <p:sldId id="268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6" d="100"/>
          <a:sy n="66" d="100"/>
        </p:scale>
        <p:origin x="-834" y="-16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10F55BA-B9EC-4C87-8C05-E2032BBDC569}" type="datetimeFigureOut">
              <a:rPr lang="cs-CZ" smtClean="0"/>
              <a:t>13.12.2013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ACB1A6E-55FD-47DF-9DE1-12789BB8C4B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6131910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ACB1A6E-55FD-47DF-9DE1-12789BB8C4BA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797368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B974AB-45B7-4D26-A37A-05A273494CCE}" type="datetimeFigureOut">
              <a:rPr lang="cs-CZ" smtClean="0"/>
              <a:t>13.12.2013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FF63A1-DA54-489A-9EAA-1904C2012D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7372971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B974AB-45B7-4D26-A37A-05A273494CCE}" type="datetimeFigureOut">
              <a:rPr lang="cs-CZ" smtClean="0"/>
              <a:t>13.12.2013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FF63A1-DA54-489A-9EAA-1904C2012D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7774211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B974AB-45B7-4D26-A37A-05A273494CCE}" type="datetimeFigureOut">
              <a:rPr lang="cs-CZ" smtClean="0"/>
              <a:t>13.12.2013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FF63A1-DA54-489A-9EAA-1904C2012D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202767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B974AB-45B7-4D26-A37A-05A273494CCE}" type="datetimeFigureOut">
              <a:rPr lang="cs-CZ" smtClean="0"/>
              <a:t>13.12.2013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FF63A1-DA54-489A-9EAA-1904C2012D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9337090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B974AB-45B7-4D26-A37A-05A273494CCE}" type="datetimeFigureOut">
              <a:rPr lang="cs-CZ" smtClean="0"/>
              <a:t>13.12.2013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FF63A1-DA54-489A-9EAA-1904C2012D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9357743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B974AB-45B7-4D26-A37A-05A273494CCE}" type="datetimeFigureOut">
              <a:rPr lang="cs-CZ" smtClean="0"/>
              <a:t>13.12.2013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FF63A1-DA54-489A-9EAA-1904C2012D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9814853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B974AB-45B7-4D26-A37A-05A273494CCE}" type="datetimeFigureOut">
              <a:rPr lang="cs-CZ" smtClean="0"/>
              <a:t>13.12.2013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FF63A1-DA54-489A-9EAA-1904C2012D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7891612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B974AB-45B7-4D26-A37A-05A273494CCE}" type="datetimeFigureOut">
              <a:rPr lang="cs-CZ" smtClean="0"/>
              <a:t>13.12.2013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FF63A1-DA54-489A-9EAA-1904C2012D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5581076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B974AB-45B7-4D26-A37A-05A273494CCE}" type="datetimeFigureOut">
              <a:rPr lang="cs-CZ" smtClean="0"/>
              <a:t>13.12.2013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FF63A1-DA54-489A-9EAA-1904C2012D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1052307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B974AB-45B7-4D26-A37A-05A273494CCE}" type="datetimeFigureOut">
              <a:rPr lang="cs-CZ" smtClean="0"/>
              <a:t>13.12.2013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FF63A1-DA54-489A-9EAA-1904C2012D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5276979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B974AB-45B7-4D26-A37A-05A273494CCE}" type="datetimeFigureOut">
              <a:rPr lang="cs-CZ" smtClean="0"/>
              <a:t>13.12.2013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FF63A1-DA54-489A-9EAA-1904C2012D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754370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EB974AB-45B7-4D26-A37A-05A273494CCE}" type="datetimeFigureOut">
              <a:rPr lang="cs-CZ" smtClean="0"/>
              <a:t>13.12.2013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2FF63A1-DA54-489A-9EAA-1904C2012D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2870877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Popis: C:\Users\pc\Desktop\OPVK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736" y="1268761"/>
            <a:ext cx="5345096" cy="11197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9308521"/>
              </p:ext>
            </p:extLst>
          </p:nvPr>
        </p:nvGraphicFramePr>
        <p:xfrm>
          <a:off x="1403648" y="3573016"/>
          <a:ext cx="6522734" cy="1545297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582443"/>
                <a:gridCol w="4940291"/>
              </a:tblGrid>
              <a:tr h="27406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</a:rPr>
                        <a:t>Název školy</a:t>
                      </a:r>
                      <a:r>
                        <a:rPr lang="en-US" sz="1100" dirty="0">
                          <a:solidFill>
                            <a:srgbClr val="000000"/>
                          </a:solidFill>
                          <a:effectLst/>
                        </a:rPr>
                        <a:t>:</a:t>
                      </a: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</a:rPr>
                        <a:t> </a:t>
                      </a:r>
                      <a:r>
                        <a:rPr lang="cs-CZ" sz="11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ZÁKLADNÍ</a:t>
                      </a:r>
                      <a:r>
                        <a:rPr lang="cs-CZ" sz="1100" baseline="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ŠKOLA PODBOŘANY, HUSOVA 276, OKRES LOUNY</a:t>
                      </a:r>
                      <a:endParaRPr lang="cs-CZ" sz="1100" dirty="0" smtClean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7406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</a:rPr>
                        <a:t>Autor:</a:t>
                      </a: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</a:rPr>
                        <a:t> </a:t>
                      </a:r>
                      <a:r>
                        <a:rPr lang="cs-CZ" sz="1100" b="1" dirty="0" smtClean="0">
                          <a:solidFill>
                            <a:srgbClr val="000000"/>
                          </a:solidFill>
                          <a:effectLst/>
                        </a:rPr>
                        <a:t>Mgr. </a:t>
                      </a:r>
                      <a:r>
                        <a:rPr lang="cs-CZ" sz="1100" b="1" baseline="0" dirty="0" smtClean="0">
                          <a:solidFill>
                            <a:srgbClr val="000000"/>
                          </a:solidFill>
                          <a:effectLst/>
                        </a:rPr>
                        <a:t> Lenka Hanušová</a:t>
                      </a: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7406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</a:rPr>
                        <a:t>Název</a:t>
                      </a:r>
                      <a:r>
                        <a:rPr lang="en-US" sz="1100" dirty="0">
                          <a:solidFill>
                            <a:srgbClr val="000000"/>
                          </a:solidFill>
                          <a:effectLst/>
                        </a:rPr>
                        <a:t>:</a:t>
                      </a: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solidFill>
                            <a:srgbClr val="000000"/>
                          </a:solidFill>
                          <a:effectLst/>
                        </a:rPr>
                        <a:t>VY_32_INOVACE_1840_POČETNÍ_OPERACE_S_MOCNINAMI_IV.</a:t>
                      </a: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7589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</a:rPr>
                        <a:t>Téma</a:t>
                      </a:r>
                      <a:r>
                        <a:rPr lang="en-US" sz="1100" dirty="0">
                          <a:solidFill>
                            <a:srgbClr val="000000"/>
                          </a:solidFill>
                          <a:effectLst/>
                        </a:rPr>
                        <a:t>:</a:t>
                      </a: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Umocňování součinu, zlomku, mocniny</a:t>
                      </a: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3570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</a:rPr>
                        <a:t>Číslo projektu</a:t>
                      </a:r>
                      <a:r>
                        <a:rPr lang="en-US" sz="1100" dirty="0">
                          <a:solidFill>
                            <a:srgbClr val="000000"/>
                          </a:solidFill>
                          <a:effectLst/>
                        </a:rPr>
                        <a:t>:</a:t>
                      </a: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</a:rPr>
                        <a:t> </a:t>
                      </a:r>
                      <a:r>
                        <a:rPr lang="cs-CZ" sz="1100" dirty="0" smtClean="0">
                          <a:solidFill>
                            <a:srgbClr val="000000"/>
                          </a:solidFill>
                          <a:effectLst/>
                        </a:rPr>
                        <a:t>CZ.1.07/1.4.00/21.</a:t>
                      </a:r>
                      <a:r>
                        <a:rPr lang="cs-CZ" sz="1100" baseline="0" dirty="0" smtClean="0">
                          <a:solidFill>
                            <a:srgbClr val="000000"/>
                          </a:solidFill>
                          <a:effectLst/>
                        </a:rPr>
                        <a:t> 2975</a:t>
                      </a: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806667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2"/>
                </a:solidFill>
              </a:rPr>
              <a:t>ANOTACE</a:t>
            </a:r>
            <a:endParaRPr lang="cs-CZ" b="1" dirty="0">
              <a:solidFill>
                <a:schemeClr val="tx2"/>
              </a:solidFill>
            </a:endParaRPr>
          </a:p>
        </p:txBody>
      </p:sp>
      <p:sp>
        <p:nvSpPr>
          <p:cNvPr id="4" name="Zástupný symbol pro obsah 1"/>
          <p:cNvSpPr>
            <a:spLocks noGrp="1"/>
          </p:cNvSpPr>
          <p:nvPr>
            <p:ph idx="1"/>
          </p:nvPr>
        </p:nvSpPr>
        <p:spPr>
          <a:xfrm>
            <a:off x="467544" y="1772816"/>
            <a:ext cx="8229600" cy="4525963"/>
          </a:xfrm>
        </p:spPr>
        <p:txBody>
          <a:bodyPr>
            <a:normAutofit lnSpcReduction="10000"/>
          </a:bodyPr>
          <a:lstStyle/>
          <a:p>
            <a:pPr algn="ctr"/>
            <a:r>
              <a:rPr lang="cs-CZ" sz="3600" b="1" dirty="0" smtClean="0">
                <a:solidFill>
                  <a:schemeClr val="tx2"/>
                </a:solidFill>
              </a:rPr>
              <a:t>Prezentace je určena žákům 8. tříd, </a:t>
            </a:r>
            <a:r>
              <a:rPr lang="cs-CZ" sz="3600" b="1" dirty="0">
                <a:solidFill>
                  <a:schemeClr val="tx2"/>
                </a:solidFill>
              </a:rPr>
              <a:t>přechody snímků v prezentaci jsou kliknutím myši</a:t>
            </a:r>
            <a:r>
              <a:rPr lang="cs-CZ" sz="3600" b="1" dirty="0" smtClean="0">
                <a:solidFill>
                  <a:schemeClr val="tx2"/>
                </a:solidFill>
              </a:rPr>
              <a:t>.</a:t>
            </a:r>
          </a:p>
          <a:p>
            <a:pPr algn="ctr"/>
            <a:r>
              <a:rPr lang="cs-CZ" sz="3600" b="1" dirty="0" smtClean="0">
                <a:solidFill>
                  <a:schemeClr val="tx2"/>
                </a:solidFill>
              </a:rPr>
              <a:t>Je zaměřena na </a:t>
            </a:r>
            <a:r>
              <a:rPr lang="cs-CZ" sz="3600" b="1" dirty="0" smtClean="0">
                <a:solidFill>
                  <a:schemeClr val="tx2"/>
                </a:solidFill>
              </a:rPr>
              <a:t>zopakování početních operací s mocninami. </a:t>
            </a:r>
          </a:p>
          <a:p>
            <a:pPr algn="ctr"/>
            <a:r>
              <a:rPr lang="cs-CZ" sz="3600" b="1" dirty="0" smtClean="0">
                <a:solidFill>
                  <a:schemeClr val="tx2"/>
                </a:solidFill>
              </a:rPr>
              <a:t>Dále </a:t>
            </a:r>
            <a:r>
              <a:rPr lang="cs-CZ" sz="3600" b="1" dirty="0" smtClean="0">
                <a:solidFill>
                  <a:schemeClr val="tx2"/>
                </a:solidFill>
              </a:rPr>
              <a:t>pak na vyvození </a:t>
            </a:r>
            <a:r>
              <a:rPr lang="cs-CZ" sz="3600" b="1" dirty="0" smtClean="0">
                <a:solidFill>
                  <a:schemeClr val="tx2"/>
                </a:solidFill>
              </a:rPr>
              <a:t>pravidel </a:t>
            </a:r>
          </a:p>
          <a:p>
            <a:pPr marL="0" indent="0" algn="ctr">
              <a:buNone/>
            </a:pPr>
            <a:r>
              <a:rPr lang="cs-CZ" sz="3600" b="1" dirty="0" smtClean="0">
                <a:solidFill>
                  <a:schemeClr val="tx2"/>
                </a:solidFill>
              </a:rPr>
              <a:t>pro umocňování součinu, zlomku </a:t>
            </a:r>
          </a:p>
          <a:p>
            <a:pPr marL="0" indent="0" algn="ctr">
              <a:buNone/>
            </a:pPr>
            <a:r>
              <a:rPr lang="cs-CZ" sz="3600" b="1" dirty="0" smtClean="0">
                <a:solidFill>
                  <a:schemeClr val="tx2"/>
                </a:solidFill>
              </a:rPr>
              <a:t>a mocniny. </a:t>
            </a:r>
            <a:endParaRPr lang="cs-CZ" sz="3600" b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5211007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600200"/>
            <a:ext cx="8424936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600" b="1" dirty="0" smtClean="0"/>
              <a:t>Datum vytvoření: </a:t>
            </a:r>
            <a:r>
              <a:rPr lang="cs-CZ" sz="3600" dirty="0" smtClean="0"/>
              <a:t>13. </a:t>
            </a:r>
            <a:r>
              <a:rPr lang="cs-CZ" sz="3600" dirty="0" smtClean="0"/>
              <a:t>12. 2013</a:t>
            </a:r>
          </a:p>
          <a:p>
            <a:pPr marL="0" indent="0">
              <a:buNone/>
            </a:pPr>
            <a:endParaRPr lang="cs-CZ" sz="3600" b="1" dirty="0"/>
          </a:p>
          <a:p>
            <a:pPr marL="0" indent="0">
              <a:buNone/>
            </a:pPr>
            <a:r>
              <a:rPr lang="cs-CZ" sz="3600" b="1" dirty="0" smtClean="0"/>
              <a:t>Klíčová slova: </a:t>
            </a:r>
            <a:r>
              <a:rPr lang="cs-CZ" sz="3600" dirty="0" smtClean="0"/>
              <a:t>mocnina, základ mocniny, exponent, </a:t>
            </a:r>
            <a:r>
              <a:rPr lang="cs-CZ" sz="3600" dirty="0" smtClean="0"/>
              <a:t>dělení mocnin, čitatel, jmenovatel, činitel, součin, zlomek</a:t>
            </a:r>
            <a:endParaRPr lang="cs-CZ" sz="3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310377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6" name="Picture 2" descr="C:\Users\profesor\AppData\Local\Microsoft\Windows\Temporary Internet Files\Content.IE5\MQRYM183\MP900438739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0"/>
            <a:ext cx="8856984" cy="66693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578745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Opakování: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4618856" cy="4525963"/>
          </a:xfrm>
        </p:spPr>
        <p:txBody>
          <a:bodyPr>
            <a:normAutofit/>
          </a:bodyPr>
          <a:lstStyle/>
          <a:p>
            <a:pPr marL="514350" indent="-514350">
              <a:buFont typeface="+mj-lt"/>
              <a:buAutoNum type="arabicParenR"/>
            </a:pPr>
            <a:r>
              <a:rPr lang="cs-CZ" dirty="0" smtClean="0"/>
              <a:t>3,2 </a:t>
            </a:r>
            <a:r>
              <a:rPr lang="cs-CZ" dirty="0" smtClean="0"/>
              <a:t>x</a:t>
            </a:r>
            <a:r>
              <a:rPr lang="cs-CZ" baseline="30000" dirty="0" smtClean="0"/>
              <a:t>5</a:t>
            </a:r>
            <a:r>
              <a:rPr lang="cs-CZ" dirty="0" smtClean="0"/>
              <a:t> y</a:t>
            </a:r>
            <a:r>
              <a:rPr lang="cs-CZ" baseline="30000" dirty="0" smtClean="0"/>
              <a:t>5</a:t>
            </a:r>
            <a:r>
              <a:rPr lang="cs-CZ" dirty="0" smtClean="0"/>
              <a:t> : (-</a:t>
            </a:r>
            <a:r>
              <a:rPr lang="cs-CZ" dirty="0" smtClean="0"/>
              <a:t>0,4x</a:t>
            </a:r>
            <a:r>
              <a:rPr lang="cs-CZ" baseline="30000" dirty="0" smtClean="0"/>
              <a:t>2</a:t>
            </a:r>
            <a:r>
              <a:rPr lang="cs-CZ" dirty="0" smtClean="0"/>
              <a:t>y</a:t>
            </a:r>
            <a:r>
              <a:rPr lang="cs-CZ" baseline="30000" dirty="0" smtClean="0"/>
              <a:t>2</a:t>
            </a:r>
            <a:r>
              <a:rPr lang="cs-CZ" dirty="0" smtClean="0"/>
              <a:t>) =</a:t>
            </a:r>
          </a:p>
          <a:p>
            <a:pPr marL="514350" indent="-514350">
              <a:buFont typeface="+mj-lt"/>
              <a:buAutoNum type="arabicParenR"/>
            </a:pPr>
            <a:endParaRPr lang="cs-CZ" dirty="0" smtClean="0"/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24a</a:t>
            </a:r>
            <a:r>
              <a:rPr lang="cs-CZ" baseline="30000" dirty="0" smtClean="0"/>
              <a:t>3</a:t>
            </a:r>
            <a:r>
              <a:rPr lang="cs-CZ" dirty="0" smtClean="0"/>
              <a:t> </a:t>
            </a:r>
            <a:r>
              <a:rPr lang="cs-CZ" dirty="0" smtClean="0"/>
              <a:t>: </a:t>
            </a:r>
            <a:r>
              <a:rPr lang="cs-CZ" dirty="0" smtClean="0"/>
              <a:t>(-6a</a:t>
            </a:r>
            <a:r>
              <a:rPr lang="cs-CZ" dirty="0" smtClean="0"/>
              <a:t>) =</a:t>
            </a:r>
          </a:p>
          <a:p>
            <a:pPr marL="514350" indent="-514350">
              <a:buFont typeface="+mj-lt"/>
              <a:buAutoNum type="arabicParenR"/>
            </a:pPr>
            <a:endParaRPr lang="cs-CZ" dirty="0" smtClean="0"/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16c </a:t>
            </a:r>
            <a:r>
              <a:rPr lang="cs-CZ" baseline="30000" dirty="0" smtClean="0"/>
              <a:t>6</a:t>
            </a:r>
            <a:r>
              <a:rPr lang="cs-CZ" dirty="0" smtClean="0"/>
              <a:t>d</a:t>
            </a:r>
            <a:r>
              <a:rPr lang="cs-CZ" baseline="30000" dirty="0" smtClean="0"/>
              <a:t>3</a:t>
            </a:r>
            <a:r>
              <a:rPr lang="cs-CZ" dirty="0" smtClean="0"/>
              <a:t> : </a:t>
            </a:r>
            <a:r>
              <a:rPr lang="cs-CZ" dirty="0" smtClean="0"/>
              <a:t>4c</a:t>
            </a:r>
            <a:r>
              <a:rPr lang="cs-CZ" baseline="30000" dirty="0" smtClean="0"/>
              <a:t>2</a:t>
            </a:r>
            <a:r>
              <a:rPr lang="cs-CZ" dirty="0" smtClean="0"/>
              <a:t>d </a:t>
            </a:r>
            <a:r>
              <a:rPr lang="cs-CZ" dirty="0" smtClean="0"/>
              <a:t>=</a:t>
            </a:r>
          </a:p>
          <a:p>
            <a:pPr marL="514350" indent="-514350">
              <a:buFont typeface="+mj-lt"/>
              <a:buAutoNum type="arabicParenR"/>
            </a:pPr>
            <a:endParaRPr lang="cs-CZ" dirty="0" smtClean="0"/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- </a:t>
            </a:r>
            <a:r>
              <a:rPr lang="cs-CZ" dirty="0" smtClean="0"/>
              <a:t>56</a:t>
            </a:r>
            <a:r>
              <a:rPr lang="cs-CZ" dirty="0" smtClean="0"/>
              <a:t>t</a:t>
            </a:r>
            <a:r>
              <a:rPr lang="cs-CZ" baseline="30000" dirty="0" smtClean="0"/>
              <a:t>5  </a:t>
            </a:r>
            <a:r>
              <a:rPr lang="cs-CZ" dirty="0" smtClean="0"/>
              <a:t>: 7t=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4644008" y="1556792"/>
            <a:ext cx="127310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C00000"/>
                </a:solidFill>
              </a:rPr>
              <a:t>-8x</a:t>
            </a:r>
            <a:r>
              <a:rPr lang="cs-CZ" sz="3200" b="1" baseline="30000" dirty="0" smtClean="0">
                <a:solidFill>
                  <a:srgbClr val="C00000"/>
                </a:solidFill>
              </a:rPr>
              <a:t>3</a:t>
            </a:r>
            <a:r>
              <a:rPr lang="cs-CZ" sz="3200" b="1" dirty="0" smtClean="0">
                <a:solidFill>
                  <a:srgbClr val="C00000"/>
                </a:solidFill>
              </a:rPr>
              <a:t> y</a:t>
            </a:r>
            <a:r>
              <a:rPr lang="cs-CZ" sz="3200" b="1" baseline="30000" dirty="0" smtClean="0">
                <a:solidFill>
                  <a:srgbClr val="C00000"/>
                </a:solidFill>
              </a:rPr>
              <a:t>3</a:t>
            </a:r>
            <a:endParaRPr lang="cs-CZ" sz="3200" b="1" dirty="0">
              <a:solidFill>
                <a:srgbClr val="C0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274379" y="2708920"/>
            <a:ext cx="85953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C00000"/>
                </a:solidFill>
              </a:rPr>
              <a:t>-4a</a:t>
            </a:r>
            <a:r>
              <a:rPr lang="cs-CZ" sz="3200" b="1" baseline="30000" dirty="0" smtClean="0">
                <a:solidFill>
                  <a:srgbClr val="C00000"/>
                </a:solidFill>
              </a:rPr>
              <a:t>2</a:t>
            </a:r>
            <a:endParaRPr lang="cs-CZ" sz="3200" b="1" dirty="0">
              <a:solidFill>
                <a:srgbClr val="C0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563888" y="3961139"/>
            <a:ext cx="144016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C00000"/>
                </a:solidFill>
              </a:rPr>
              <a:t>4c</a:t>
            </a:r>
            <a:r>
              <a:rPr lang="cs-CZ" sz="3200" b="1" baseline="30000" dirty="0" smtClean="0">
                <a:solidFill>
                  <a:srgbClr val="C00000"/>
                </a:solidFill>
              </a:rPr>
              <a:t>4</a:t>
            </a:r>
            <a:r>
              <a:rPr lang="cs-CZ" sz="3200" b="1" dirty="0" smtClean="0">
                <a:solidFill>
                  <a:srgbClr val="C00000"/>
                </a:solidFill>
              </a:rPr>
              <a:t>d</a:t>
            </a:r>
            <a:r>
              <a:rPr lang="cs-CZ" sz="3200" b="1" baseline="30000" dirty="0">
                <a:solidFill>
                  <a:srgbClr val="C00000"/>
                </a:solidFill>
              </a:rPr>
              <a:t>2</a:t>
            </a:r>
            <a:endParaRPr lang="cs-CZ" sz="3200" b="1" dirty="0">
              <a:solidFill>
                <a:srgbClr val="C0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935185" y="5157191"/>
            <a:ext cx="80021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C00000"/>
                </a:solidFill>
              </a:rPr>
              <a:t>-8t</a:t>
            </a:r>
            <a:r>
              <a:rPr lang="cs-CZ" sz="3200" b="1" baseline="30000" dirty="0" smtClean="0">
                <a:solidFill>
                  <a:srgbClr val="C00000"/>
                </a:solidFill>
              </a:rPr>
              <a:t>4</a:t>
            </a:r>
            <a:endParaRPr lang="cs-CZ" sz="32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731029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Mocnina součinu: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600200"/>
            <a:ext cx="8784976" cy="4525963"/>
          </a:xfrm>
        </p:spPr>
        <p:txBody>
          <a:bodyPr/>
          <a:lstStyle/>
          <a:p>
            <a:pPr marL="0" indent="0">
              <a:buNone/>
            </a:pPr>
            <a:r>
              <a:rPr lang="cs-CZ" b="1" dirty="0" smtClean="0"/>
              <a:t>    (ab)</a:t>
            </a:r>
            <a:r>
              <a:rPr lang="cs-CZ" b="1" baseline="30000" dirty="0" smtClean="0"/>
              <a:t>3</a:t>
            </a:r>
            <a:r>
              <a:rPr lang="cs-CZ" b="1" dirty="0" smtClean="0"/>
              <a:t> </a:t>
            </a:r>
            <a:r>
              <a:rPr lang="cs-CZ" dirty="0" smtClean="0"/>
              <a:t>= ab . ab . ab = </a:t>
            </a:r>
            <a:r>
              <a:rPr lang="cs-CZ" dirty="0" err="1" smtClean="0"/>
              <a:t>a.b.a.b.a.b</a:t>
            </a:r>
            <a:r>
              <a:rPr lang="cs-CZ" dirty="0" smtClean="0"/>
              <a:t> = </a:t>
            </a:r>
            <a:r>
              <a:rPr lang="cs-CZ" dirty="0" err="1" smtClean="0"/>
              <a:t>a.a.a.b.b.b</a:t>
            </a:r>
            <a:r>
              <a:rPr lang="cs-CZ" dirty="0" smtClean="0"/>
              <a:t> =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= a</a:t>
            </a:r>
            <a:r>
              <a:rPr lang="cs-CZ" baseline="30000" dirty="0" smtClean="0"/>
              <a:t>3</a:t>
            </a:r>
            <a:r>
              <a:rPr lang="cs-CZ" dirty="0" smtClean="0"/>
              <a:t>.b</a:t>
            </a:r>
            <a:r>
              <a:rPr lang="cs-CZ" baseline="30000" dirty="0" smtClean="0"/>
              <a:t>3 </a:t>
            </a:r>
            <a:r>
              <a:rPr lang="cs-CZ" dirty="0" smtClean="0"/>
              <a:t>= </a:t>
            </a:r>
            <a:r>
              <a:rPr lang="cs-CZ" b="1" dirty="0" smtClean="0"/>
              <a:t>a</a:t>
            </a:r>
            <a:r>
              <a:rPr lang="cs-CZ" b="1" baseline="30000" dirty="0" smtClean="0"/>
              <a:t>3</a:t>
            </a:r>
            <a:r>
              <a:rPr lang="cs-CZ" b="1" dirty="0" smtClean="0"/>
              <a:t>b</a:t>
            </a:r>
            <a:r>
              <a:rPr lang="cs-CZ" b="1" baseline="30000" dirty="0" smtClean="0"/>
              <a:t>3</a:t>
            </a:r>
            <a:endParaRPr lang="cs-CZ" b="1" dirty="0"/>
          </a:p>
          <a:p>
            <a:pPr marL="0" indent="0">
              <a:buNone/>
            </a:pPr>
            <a:endParaRPr lang="cs-CZ" dirty="0" smtClean="0"/>
          </a:p>
          <a:p>
            <a:pPr marL="0" indent="0" algn="ctr">
              <a:buNone/>
            </a:pPr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SOUČIN UMOCŇUJEME TAK, ŽE UMOCNÍME KAŽDÉHO ČINITELE ZVLÁŠŤ.</a:t>
            </a:r>
            <a:endParaRPr lang="cs-CZ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>
              <a:buNone/>
            </a:pPr>
            <a:r>
              <a:rPr lang="cs-CZ" dirty="0" smtClean="0"/>
              <a:t> 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3203848" y="5013176"/>
            <a:ext cx="3528392" cy="1058416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3588499" y="5219218"/>
            <a:ext cx="275908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(ab)</a:t>
            </a:r>
            <a:r>
              <a:rPr lang="cs-CZ" sz="3600" b="1" baseline="30000" dirty="0" smtClean="0"/>
              <a:t>n </a:t>
            </a:r>
            <a:r>
              <a:rPr lang="cs-CZ" sz="3600" b="1" dirty="0" smtClean="0"/>
              <a:t> = </a:t>
            </a:r>
            <a:r>
              <a:rPr lang="cs-CZ" sz="3600" b="1" dirty="0" err="1" smtClean="0"/>
              <a:t>a</a:t>
            </a:r>
            <a:r>
              <a:rPr lang="cs-CZ" sz="3600" b="1" baseline="30000" dirty="0" err="1" smtClean="0"/>
              <a:t>n</a:t>
            </a:r>
            <a:r>
              <a:rPr lang="cs-CZ" sz="3600" b="1" dirty="0" smtClean="0"/>
              <a:t> . </a:t>
            </a:r>
            <a:r>
              <a:rPr lang="cs-CZ" sz="3600" b="1" dirty="0" err="1" smtClean="0"/>
              <a:t>b</a:t>
            </a:r>
            <a:r>
              <a:rPr lang="cs-CZ" sz="3600" b="1" baseline="30000" dirty="0" err="1" smtClean="0"/>
              <a:t>n</a:t>
            </a:r>
            <a:endParaRPr lang="cs-CZ" sz="3600" b="1" dirty="0"/>
          </a:p>
        </p:txBody>
      </p:sp>
    </p:spTree>
    <p:extLst>
      <p:ext uri="{BB962C8B-B14F-4D97-AF65-F5344CB8AC3E}">
        <p14:creationId xmlns:p14="http://schemas.microsoft.com/office/powerpoint/2010/main" val="2787575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4" grpId="0" animBg="1"/>
      <p:bldP spid="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Mocnina zlomku: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359024" y="1554395"/>
                <a:ext cx="8784976" cy="4525963"/>
              </a:xfrm>
            </p:spPr>
            <p:txBody>
              <a:bodyPr/>
              <a:lstStyle/>
              <a:p>
                <a:pPr marL="0" indent="0" algn="ctr">
                  <a:buNone/>
                </a:pPr>
                <a:r>
                  <a:rPr lang="cs-CZ" b="1" dirty="0" smtClean="0"/>
                  <a:t>(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b="1" i="1" dirty="0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1" i="1" dirty="0" smtClean="0">
                            <a:latin typeface="Cambria Math"/>
                          </a:rPr>
                          <m:t>𝒂</m:t>
                        </m:r>
                      </m:num>
                      <m:den>
                        <m:r>
                          <a:rPr lang="cs-CZ" b="1" i="1" dirty="0" smtClean="0">
                            <a:latin typeface="Cambria Math"/>
                          </a:rPr>
                          <m:t>𝒃</m:t>
                        </m:r>
                      </m:den>
                    </m:f>
                  </m:oMath>
                </a14:m>
                <a:r>
                  <a:rPr lang="cs-CZ" b="1" dirty="0" smtClean="0"/>
                  <a:t>)</a:t>
                </a:r>
                <a:r>
                  <a:rPr lang="cs-CZ" b="1" baseline="30000" dirty="0" smtClean="0"/>
                  <a:t>3</a:t>
                </a:r>
                <a:r>
                  <a:rPr lang="cs-CZ" b="1" dirty="0" smtClean="0"/>
                  <a:t> </a:t>
                </a:r>
                <a:r>
                  <a:rPr lang="cs-CZ" dirty="0" smtClean="0"/>
                  <a:t>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b="1" i="1" dirty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1" i="1" dirty="0">
                            <a:latin typeface="Cambria Math"/>
                          </a:rPr>
                          <m:t>𝒂</m:t>
                        </m:r>
                      </m:num>
                      <m:den>
                        <m:r>
                          <a:rPr lang="cs-CZ" b="1" i="1" dirty="0">
                            <a:latin typeface="Cambria Math"/>
                          </a:rPr>
                          <m:t>𝒃</m:t>
                        </m:r>
                      </m:den>
                    </m:f>
                  </m:oMath>
                </a14:m>
                <a:r>
                  <a:rPr lang="cs-CZ" dirty="0" smtClean="0"/>
                  <a:t> .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b="1" i="1" dirty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1" i="1" dirty="0">
                            <a:latin typeface="Cambria Math"/>
                          </a:rPr>
                          <m:t>𝒂</m:t>
                        </m:r>
                      </m:num>
                      <m:den>
                        <m:r>
                          <a:rPr lang="cs-CZ" b="1" i="1" dirty="0">
                            <a:latin typeface="Cambria Math"/>
                          </a:rPr>
                          <m:t>𝒃</m:t>
                        </m:r>
                      </m:den>
                    </m:f>
                  </m:oMath>
                </a14:m>
                <a:r>
                  <a:rPr lang="cs-CZ" dirty="0" smtClean="0"/>
                  <a:t> .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b="1" i="1" dirty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1" i="1" dirty="0">
                            <a:latin typeface="Cambria Math"/>
                          </a:rPr>
                          <m:t>𝒂</m:t>
                        </m:r>
                      </m:num>
                      <m:den>
                        <m:r>
                          <a:rPr lang="cs-CZ" b="1" i="1" dirty="0">
                            <a:latin typeface="Cambria Math"/>
                          </a:rPr>
                          <m:t>𝒃</m:t>
                        </m:r>
                      </m:den>
                    </m:f>
                  </m:oMath>
                </a14:m>
                <a:r>
                  <a:rPr lang="cs-CZ" dirty="0" smtClean="0"/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b="1" i="1" dirty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1" i="1" dirty="0">
                            <a:latin typeface="Cambria Math"/>
                          </a:rPr>
                          <m:t>𝒂</m:t>
                        </m:r>
                        <m:r>
                          <a:rPr lang="cs-CZ" b="1" i="1" dirty="0" smtClean="0">
                            <a:latin typeface="Cambria Math"/>
                          </a:rPr>
                          <m:t>.</m:t>
                        </m:r>
                        <m:r>
                          <a:rPr lang="cs-CZ" b="1" i="1" dirty="0" smtClean="0">
                            <a:latin typeface="Cambria Math"/>
                          </a:rPr>
                          <m:t>𝒂</m:t>
                        </m:r>
                        <m:r>
                          <a:rPr lang="cs-CZ" b="1" i="1" dirty="0" smtClean="0">
                            <a:latin typeface="Cambria Math"/>
                          </a:rPr>
                          <m:t>.</m:t>
                        </m:r>
                        <m:r>
                          <a:rPr lang="cs-CZ" b="1" i="1" dirty="0" smtClean="0">
                            <a:latin typeface="Cambria Math"/>
                          </a:rPr>
                          <m:t>𝒂</m:t>
                        </m:r>
                      </m:num>
                      <m:den>
                        <m:r>
                          <a:rPr lang="cs-CZ" b="1" i="1" dirty="0">
                            <a:latin typeface="Cambria Math"/>
                          </a:rPr>
                          <m:t>𝒃</m:t>
                        </m:r>
                        <m:r>
                          <a:rPr lang="cs-CZ" b="1" i="1" dirty="0" smtClean="0">
                            <a:latin typeface="Cambria Math"/>
                          </a:rPr>
                          <m:t>.</m:t>
                        </m:r>
                        <m:r>
                          <a:rPr lang="cs-CZ" b="1" i="1" dirty="0" smtClean="0">
                            <a:latin typeface="Cambria Math"/>
                          </a:rPr>
                          <m:t>𝒃</m:t>
                        </m:r>
                        <m:r>
                          <a:rPr lang="cs-CZ" b="1" i="1" dirty="0" smtClean="0">
                            <a:latin typeface="Cambria Math"/>
                          </a:rPr>
                          <m:t>.</m:t>
                        </m:r>
                        <m:r>
                          <a:rPr lang="cs-CZ" b="1" i="1" dirty="0" smtClean="0">
                            <a:latin typeface="Cambria Math"/>
                          </a:rPr>
                          <m:t>𝒃</m:t>
                        </m:r>
                      </m:den>
                    </m:f>
                  </m:oMath>
                </a14:m>
                <a:r>
                  <a:rPr lang="cs-CZ" dirty="0" smtClean="0"/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b="1" i="1" dirty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1" i="1" dirty="0" smtClean="0">
                            <a:latin typeface="Cambria Math"/>
                          </a:rPr>
                          <m:t> </m:t>
                        </m:r>
                        <m:r>
                          <a:rPr lang="cs-CZ" b="1" i="1" dirty="0">
                            <a:latin typeface="Cambria Math"/>
                          </a:rPr>
                          <m:t>𝒂</m:t>
                        </m:r>
                      </m:num>
                      <m:den>
                        <m:r>
                          <a:rPr lang="cs-CZ" b="1" i="1" dirty="0" smtClean="0">
                            <a:latin typeface="Cambria Math"/>
                          </a:rPr>
                          <m:t> </m:t>
                        </m:r>
                        <m:r>
                          <a:rPr lang="cs-CZ" b="1" i="1" dirty="0">
                            <a:latin typeface="Cambria Math"/>
                          </a:rPr>
                          <m:t>𝒃</m:t>
                        </m:r>
                      </m:den>
                    </m:f>
                  </m:oMath>
                </a14:m>
                <a:endParaRPr lang="cs-CZ" b="1" dirty="0" smtClean="0"/>
              </a:p>
              <a:p>
                <a:pPr marL="0" indent="0">
                  <a:buNone/>
                </a:pPr>
                <a:endParaRPr lang="cs-CZ" b="1" dirty="0" smtClean="0">
                  <a:solidFill>
                    <a:srgbClr val="FF0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endParaRPr>
              </a:p>
              <a:p>
                <a:pPr marL="0" indent="0" algn="ctr">
                  <a:buNone/>
                </a:pPr>
                <a:r>
                  <a:rPr lang="cs-CZ" b="1" dirty="0" smtClean="0">
                    <a:solidFill>
                      <a:srgbClr val="FF0000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ZLOMEK UMOCŇUJEME TAK, ŽE UMOCNÍME ČITATELE A JMENOVATELE KAŽDÉHO ZVLÁŠŤ.</a:t>
                </a:r>
                <a:endParaRPr lang="cs-CZ" b="1" dirty="0">
                  <a:solidFill>
                    <a:srgbClr val="FF0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endParaRPr>
              </a:p>
              <a:p>
                <a:pPr marL="0" indent="0">
                  <a:buNone/>
                </a:pPr>
                <a:r>
                  <a:rPr lang="cs-CZ" dirty="0" smtClean="0"/>
                  <a:t> </a:t>
                </a:r>
              </a:p>
              <a:p>
                <a:pPr marL="0" indent="0">
                  <a:buNone/>
                </a:pPr>
                <a:endParaRPr lang="cs-CZ" dirty="0"/>
              </a:p>
            </p:txBody>
          </p:sp>
        </mc:Choice>
        <mc:Fallback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359024" y="1554395"/>
                <a:ext cx="8784976" cy="4525963"/>
              </a:xfrm>
              <a:blipFill rotWithShape="1">
                <a:blip r:embed="rId2"/>
                <a:stretch>
                  <a:fillRect t="-27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Obdélník 3"/>
          <p:cNvSpPr/>
          <p:nvPr/>
        </p:nvSpPr>
        <p:spPr>
          <a:xfrm>
            <a:off x="3203847" y="4690010"/>
            <a:ext cx="3528392" cy="1058416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5" name="TextovéPole 4"/>
              <p:cNvSpPr txBox="1"/>
              <p:nvPr/>
            </p:nvSpPr>
            <p:spPr>
              <a:xfrm>
                <a:off x="4164157" y="4803623"/>
                <a:ext cx="1460656" cy="83119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3600" b="1" dirty="0"/>
                  <a:t>(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600" b="1" i="1" dirty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1" i="1" dirty="0">
                            <a:latin typeface="Cambria Math"/>
                          </a:rPr>
                          <m:t>𝒂</m:t>
                        </m:r>
                      </m:num>
                      <m:den>
                        <m:r>
                          <a:rPr lang="cs-CZ" sz="3600" b="1" i="1" dirty="0">
                            <a:latin typeface="Cambria Math"/>
                          </a:rPr>
                          <m:t>𝒃</m:t>
                        </m:r>
                      </m:den>
                    </m:f>
                  </m:oMath>
                </a14:m>
                <a:r>
                  <a:rPr lang="cs-CZ" sz="3600" b="1" dirty="0"/>
                  <a:t>)</a:t>
                </a:r>
                <a:r>
                  <a:rPr lang="cs-CZ" sz="3600" b="1" baseline="30000" dirty="0" smtClean="0"/>
                  <a:t>n</a:t>
                </a:r>
                <a:r>
                  <a:rPr lang="cs-CZ" sz="3600" b="1" baseline="30000" dirty="0"/>
                  <a:t> </a:t>
                </a:r>
                <a:r>
                  <a:rPr lang="cs-CZ" sz="3600" b="1" dirty="0" smtClean="0"/>
                  <a:t>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600" b="1" i="1" dirty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1" i="1" dirty="0">
                            <a:latin typeface="Cambria Math"/>
                          </a:rPr>
                          <m:t>𝒂</m:t>
                        </m:r>
                      </m:num>
                      <m:den>
                        <m:r>
                          <a:rPr lang="cs-CZ" sz="3600" b="1" i="1" dirty="0">
                            <a:latin typeface="Cambria Math"/>
                          </a:rPr>
                          <m:t>𝒃</m:t>
                        </m:r>
                      </m:den>
                    </m:f>
                  </m:oMath>
                </a14:m>
                <a:endParaRPr lang="cs-CZ" sz="3600" b="1" dirty="0"/>
              </a:p>
            </p:txBody>
          </p:sp>
        </mc:Choice>
        <mc:Fallback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164157" y="4803623"/>
                <a:ext cx="1460656" cy="831190"/>
              </a:xfrm>
              <a:prstGeom prst="rect">
                <a:avLst/>
              </a:prstGeom>
              <a:blipFill rotWithShape="1">
                <a:blip r:embed="rId3"/>
                <a:stretch>
                  <a:fillRect l="-12500" t="-2206" b="-1397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6" name="TextovéPole 5"/>
          <p:cNvSpPr txBox="1"/>
          <p:nvPr/>
        </p:nvSpPr>
        <p:spPr>
          <a:xfrm>
            <a:off x="6581396" y="1487984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6581396" y="1894351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 flipH="1">
            <a:off x="5471566" y="5082525"/>
            <a:ext cx="463559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n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5471566" y="4665316"/>
            <a:ext cx="30649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n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06031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4" grpId="0" animBg="1"/>
      <p:bldP spid="5" grpId="0"/>
      <p:bldP spid="6" grpId="0"/>
      <p:bldP spid="7" grpId="0"/>
      <p:bldP spid="9" grpId="0"/>
      <p:bldP spid="10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Mocnina mocniny: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600200"/>
            <a:ext cx="8784976" cy="4525963"/>
          </a:xfrm>
        </p:spPr>
        <p:txBody>
          <a:bodyPr/>
          <a:lstStyle/>
          <a:p>
            <a:pPr marL="0" indent="0" algn="ctr">
              <a:buNone/>
            </a:pPr>
            <a:r>
              <a:rPr lang="cs-CZ" b="1" dirty="0" smtClean="0"/>
              <a:t>(a </a:t>
            </a:r>
            <a:r>
              <a:rPr lang="cs-CZ" b="1" baseline="30000" dirty="0" smtClean="0"/>
              <a:t>2 </a:t>
            </a:r>
            <a:r>
              <a:rPr lang="cs-CZ" b="1" dirty="0" smtClean="0"/>
              <a:t>)</a:t>
            </a:r>
            <a:r>
              <a:rPr lang="cs-CZ" b="1" baseline="30000" dirty="0" smtClean="0"/>
              <a:t> 3</a:t>
            </a:r>
            <a:r>
              <a:rPr lang="cs-CZ" b="1" dirty="0" smtClean="0"/>
              <a:t> </a:t>
            </a:r>
            <a:r>
              <a:rPr lang="cs-CZ" dirty="0" smtClean="0"/>
              <a:t>= </a:t>
            </a:r>
            <a:r>
              <a:rPr lang="cs-CZ" b="1" dirty="0"/>
              <a:t>a </a:t>
            </a:r>
            <a:r>
              <a:rPr lang="cs-CZ" b="1" baseline="30000" dirty="0"/>
              <a:t>2</a:t>
            </a:r>
            <a:r>
              <a:rPr lang="cs-CZ" dirty="0" smtClean="0"/>
              <a:t> . </a:t>
            </a:r>
            <a:r>
              <a:rPr lang="cs-CZ" b="1" dirty="0"/>
              <a:t>a </a:t>
            </a:r>
            <a:r>
              <a:rPr lang="cs-CZ" b="1" baseline="30000" dirty="0"/>
              <a:t>2</a:t>
            </a:r>
            <a:r>
              <a:rPr lang="cs-CZ" dirty="0" smtClean="0"/>
              <a:t> . </a:t>
            </a:r>
            <a:r>
              <a:rPr lang="cs-CZ" b="1" dirty="0"/>
              <a:t>a </a:t>
            </a:r>
            <a:r>
              <a:rPr lang="cs-CZ" b="1" baseline="30000" dirty="0"/>
              <a:t>2</a:t>
            </a:r>
            <a:r>
              <a:rPr lang="cs-CZ" dirty="0" smtClean="0"/>
              <a:t> = </a:t>
            </a:r>
            <a:r>
              <a:rPr lang="cs-CZ" b="1" dirty="0"/>
              <a:t>a </a:t>
            </a:r>
            <a:r>
              <a:rPr lang="cs-CZ" b="1" baseline="30000" dirty="0" smtClean="0"/>
              <a:t>2 + 2 + 2</a:t>
            </a:r>
            <a:r>
              <a:rPr lang="cs-CZ" dirty="0" smtClean="0"/>
              <a:t> = </a:t>
            </a:r>
            <a:r>
              <a:rPr lang="cs-CZ" b="1" dirty="0"/>
              <a:t>a </a:t>
            </a:r>
            <a:r>
              <a:rPr lang="cs-CZ" b="1" baseline="30000" dirty="0" smtClean="0"/>
              <a:t>2 . 3</a:t>
            </a:r>
            <a:r>
              <a:rPr lang="cs-CZ" dirty="0" smtClean="0"/>
              <a:t> = </a:t>
            </a:r>
            <a:r>
              <a:rPr lang="cs-CZ" b="1" dirty="0"/>
              <a:t>a </a:t>
            </a:r>
            <a:r>
              <a:rPr lang="cs-CZ" b="1" baseline="30000" dirty="0" smtClean="0"/>
              <a:t>6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</a:t>
            </a:r>
          </a:p>
          <a:p>
            <a:pPr marL="0" indent="0" algn="ctr">
              <a:buNone/>
            </a:pPr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MOCNINU  UMOCŇUJEME TAK, ŽE ZÁKLAD MOCNINY UMOCNÍME SOUČINEM EXPONENTŮ.</a:t>
            </a:r>
            <a:endParaRPr lang="cs-CZ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>
              <a:buNone/>
            </a:pPr>
            <a:r>
              <a:rPr lang="cs-CZ" dirty="0" smtClean="0"/>
              <a:t> 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2915816" y="4293096"/>
            <a:ext cx="3528392" cy="1058416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3300467" y="4499138"/>
            <a:ext cx="276389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(a </a:t>
            </a:r>
            <a:r>
              <a:rPr lang="cs-CZ" sz="3600" b="1" baseline="30000" dirty="0" smtClean="0"/>
              <a:t>m</a:t>
            </a:r>
            <a:r>
              <a:rPr lang="cs-CZ" sz="3600" b="1" dirty="0" smtClean="0"/>
              <a:t>)</a:t>
            </a:r>
            <a:r>
              <a:rPr lang="cs-CZ" sz="3600" b="1" baseline="30000" dirty="0" smtClean="0"/>
              <a:t>n </a:t>
            </a:r>
            <a:r>
              <a:rPr lang="cs-CZ" sz="3600" b="1" dirty="0" smtClean="0"/>
              <a:t> = a </a:t>
            </a:r>
            <a:r>
              <a:rPr lang="cs-CZ" sz="3600" b="1" baseline="30000" dirty="0" smtClean="0"/>
              <a:t>m</a:t>
            </a:r>
            <a:r>
              <a:rPr lang="cs-CZ" sz="3600" b="1" dirty="0" smtClean="0"/>
              <a:t> </a:t>
            </a:r>
            <a:r>
              <a:rPr lang="cs-CZ" sz="3600" b="1" baseline="30000" dirty="0" smtClean="0"/>
              <a:t>.</a:t>
            </a:r>
            <a:r>
              <a:rPr lang="cs-CZ" sz="3600" b="1" dirty="0" smtClean="0"/>
              <a:t> </a:t>
            </a:r>
            <a:r>
              <a:rPr lang="cs-CZ" sz="3600" b="1" baseline="30000" dirty="0" smtClean="0"/>
              <a:t>n</a:t>
            </a:r>
            <a:endParaRPr lang="cs-CZ" sz="3600" b="1" dirty="0"/>
          </a:p>
        </p:txBody>
      </p:sp>
    </p:spTree>
    <p:extLst>
      <p:ext uri="{BB962C8B-B14F-4D97-AF65-F5344CB8AC3E}">
        <p14:creationId xmlns:p14="http://schemas.microsoft.com/office/powerpoint/2010/main" val="38050677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Příklady k procvičení: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2627784" y="1628800"/>
                <a:ext cx="2990102" cy="4525963"/>
              </a:xfrm>
            </p:spPr>
            <p:txBody>
              <a:bodyPr>
                <a:normAutofit lnSpcReduction="10000"/>
              </a:bodyPr>
              <a:lstStyle/>
              <a:p>
                <a:pPr algn="just">
                  <a:buFont typeface="Wingdings" panose="05000000000000000000" pitchFamily="2" charset="2"/>
                  <a:buChar char="Ø"/>
                </a:pPr>
                <a:r>
                  <a:rPr lang="cs-CZ" b="1" dirty="0" smtClean="0"/>
                  <a:t>  (</a:t>
                </a:r>
                <a:r>
                  <a:rPr lang="cs-CZ" b="1" dirty="0" err="1" smtClean="0"/>
                  <a:t>xy</a:t>
                </a:r>
                <a:r>
                  <a:rPr lang="cs-CZ" b="1" dirty="0" smtClean="0"/>
                  <a:t>)</a:t>
                </a:r>
                <a:r>
                  <a:rPr lang="cs-CZ" b="1" baseline="30000" dirty="0" smtClean="0"/>
                  <a:t>4</a:t>
                </a:r>
              </a:p>
              <a:p>
                <a:pPr algn="just">
                  <a:buFont typeface="Wingdings" panose="05000000000000000000" pitchFamily="2" charset="2"/>
                  <a:buChar char="Ø"/>
                </a:pPr>
                <a:r>
                  <a:rPr lang="cs-CZ" b="1" dirty="0" smtClean="0"/>
                  <a:t>  (2ab)</a:t>
                </a:r>
                <a:r>
                  <a:rPr lang="cs-CZ" b="1" baseline="30000" dirty="0" smtClean="0"/>
                  <a:t>2</a:t>
                </a:r>
              </a:p>
              <a:p>
                <a:pPr algn="just">
                  <a:buFont typeface="Wingdings" panose="05000000000000000000" pitchFamily="2" charset="2"/>
                  <a:buChar char="Ø"/>
                </a:pPr>
                <a:r>
                  <a:rPr lang="cs-CZ" b="1" dirty="0" smtClean="0"/>
                  <a:t>  (3a)</a:t>
                </a:r>
                <a:r>
                  <a:rPr lang="cs-CZ" b="1" baseline="30000" dirty="0" smtClean="0"/>
                  <a:t>3</a:t>
                </a:r>
              </a:p>
              <a:p>
                <a:pPr algn="just">
                  <a:buFont typeface="Wingdings" panose="05000000000000000000" pitchFamily="2" charset="2"/>
                  <a:buChar char="Ø"/>
                </a:pPr>
                <a:r>
                  <a:rPr lang="cs-CZ" b="1" dirty="0" smtClean="0"/>
                  <a:t>  (x</a:t>
                </a:r>
                <a:r>
                  <a:rPr lang="cs-CZ" b="1" baseline="30000" dirty="0" smtClean="0"/>
                  <a:t>2</a:t>
                </a:r>
                <a:r>
                  <a:rPr lang="cs-CZ" b="1" dirty="0" smtClean="0"/>
                  <a:t>)</a:t>
                </a:r>
                <a:r>
                  <a:rPr lang="cs-CZ" b="1" baseline="30000" dirty="0" smtClean="0"/>
                  <a:t>4</a:t>
                </a:r>
                <a:endParaRPr lang="cs-CZ" b="1" baseline="30000" dirty="0"/>
              </a:p>
              <a:p>
                <a:pPr algn="just">
                  <a:buFont typeface="Wingdings" panose="05000000000000000000" pitchFamily="2" charset="2"/>
                  <a:buChar char="Ø"/>
                </a:pPr>
                <a:r>
                  <a:rPr lang="cs-CZ" b="1" dirty="0" smtClean="0"/>
                  <a:t>  (2.a </a:t>
                </a:r>
                <a:r>
                  <a:rPr lang="cs-CZ" b="1" baseline="30000" dirty="0" smtClean="0"/>
                  <a:t>4</a:t>
                </a:r>
                <a:r>
                  <a:rPr lang="cs-CZ" b="1" dirty="0" smtClean="0"/>
                  <a:t>)</a:t>
                </a:r>
                <a:r>
                  <a:rPr lang="cs-CZ" b="1" baseline="30000" dirty="0" smtClean="0"/>
                  <a:t>2</a:t>
                </a:r>
                <a:endParaRPr lang="cs-CZ" b="1" baseline="30000" dirty="0"/>
              </a:p>
              <a:p>
                <a:pPr algn="just">
                  <a:buFont typeface="Wingdings" panose="05000000000000000000" pitchFamily="2" charset="2"/>
                  <a:buChar char="Ø"/>
                </a:pPr>
                <a:r>
                  <a:rPr lang="cs-CZ" b="1" dirty="0" smtClean="0"/>
                  <a:t>  (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b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1" i="0" smtClean="0">
                            <a:latin typeface="Cambria Math"/>
                          </a:rPr>
                          <m:t>𝟒</m:t>
                        </m:r>
                      </m:num>
                      <m:den>
                        <m:r>
                          <a:rPr lang="cs-CZ" b="1" i="0" smtClean="0">
                            <a:latin typeface="Cambria Math"/>
                          </a:rPr>
                          <m:t>𝐱</m:t>
                        </m:r>
                      </m:den>
                    </m:f>
                  </m:oMath>
                </a14:m>
                <a:r>
                  <a:rPr lang="cs-CZ" b="1" dirty="0" smtClean="0"/>
                  <a:t>)</a:t>
                </a:r>
                <a:r>
                  <a:rPr lang="cs-CZ" b="1" baseline="30000" dirty="0" smtClean="0"/>
                  <a:t>3</a:t>
                </a:r>
              </a:p>
              <a:p>
                <a:pPr algn="just">
                  <a:buFont typeface="Wingdings" panose="05000000000000000000" pitchFamily="2" charset="2"/>
                  <a:buChar char="Ø"/>
                </a:pPr>
                <a:r>
                  <a:rPr lang="cs-CZ" b="1" dirty="0" smtClean="0"/>
                  <a:t>  </a:t>
                </a:r>
                <a:r>
                  <a:rPr lang="cs-CZ" b="1" dirty="0"/>
                  <a:t>(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b="1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b="1" i="0" smtClean="0">
                            <a:latin typeface="Cambria Math"/>
                          </a:rPr>
                          <m:t>𝟐𝐱</m:t>
                        </m:r>
                      </m:num>
                      <m:den>
                        <m:r>
                          <a:rPr lang="cs-CZ" b="1" i="0" smtClean="0">
                            <a:latin typeface="Cambria Math"/>
                          </a:rPr>
                          <m:t>𝐲</m:t>
                        </m:r>
                      </m:den>
                    </m:f>
                  </m:oMath>
                </a14:m>
                <a:r>
                  <a:rPr lang="cs-CZ" b="1" dirty="0"/>
                  <a:t>)</a:t>
                </a:r>
                <a:r>
                  <a:rPr lang="cs-CZ" b="1" baseline="30000" dirty="0" smtClean="0"/>
                  <a:t>4</a:t>
                </a:r>
                <a:endParaRPr lang="cs-CZ" b="1" baseline="30000" dirty="0"/>
              </a:p>
              <a:p>
                <a:pPr algn="just"/>
                <a:endParaRPr lang="cs-CZ" b="1" dirty="0"/>
              </a:p>
              <a:p>
                <a:pPr algn="just"/>
                <a:endParaRPr lang="cs-CZ" dirty="0"/>
              </a:p>
            </p:txBody>
          </p:sp>
        </mc:Choice>
        <mc:Fallback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2627784" y="1628800"/>
                <a:ext cx="2990102" cy="4525963"/>
              </a:xfrm>
              <a:blipFill rotWithShape="1">
                <a:blip r:embed="rId2"/>
                <a:stretch>
                  <a:fillRect l="-4481" t="-282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Veselý obličej 3"/>
          <p:cNvSpPr/>
          <p:nvPr/>
        </p:nvSpPr>
        <p:spPr>
          <a:xfrm>
            <a:off x="7236296" y="5301208"/>
            <a:ext cx="1562472" cy="1274440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Veselý obličej 4"/>
          <p:cNvSpPr/>
          <p:nvPr/>
        </p:nvSpPr>
        <p:spPr>
          <a:xfrm>
            <a:off x="467544" y="5312060"/>
            <a:ext cx="1562472" cy="1263588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883012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Početní řetěz: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3600" b="1" dirty="0" smtClean="0">
                <a:solidFill>
                  <a:srgbClr val="002060"/>
                </a:solidFill>
              </a:rPr>
              <a:t>b  +  2b  =  3b</a:t>
            </a:r>
          </a:p>
          <a:p>
            <a:pPr marL="0" indent="0" algn="ctr">
              <a:buNone/>
            </a:pPr>
            <a:r>
              <a:rPr lang="cs-CZ" sz="3600" b="1" dirty="0" smtClean="0">
                <a:solidFill>
                  <a:srgbClr val="002060"/>
                </a:solidFill>
              </a:rPr>
              <a:t>3b  .  2b  =  …..</a:t>
            </a:r>
          </a:p>
          <a:p>
            <a:pPr marL="0" indent="0" algn="ctr">
              <a:buNone/>
            </a:pPr>
            <a:r>
              <a:rPr lang="cs-CZ" sz="3600" b="1" dirty="0" smtClean="0">
                <a:solidFill>
                  <a:srgbClr val="002060"/>
                </a:solidFill>
              </a:rPr>
              <a:t>…..  -  b</a:t>
            </a:r>
            <a:r>
              <a:rPr lang="cs-CZ" sz="3600" b="1" baseline="30000" dirty="0" smtClean="0">
                <a:solidFill>
                  <a:srgbClr val="002060"/>
                </a:solidFill>
              </a:rPr>
              <a:t>2  </a:t>
            </a:r>
            <a:r>
              <a:rPr lang="cs-CZ" sz="3600" b="1" dirty="0" smtClean="0">
                <a:solidFill>
                  <a:srgbClr val="002060"/>
                </a:solidFill>
              </a:rPr>
              <a:t>=  …..</a:t>
            </a:r>
          </a:p>
          <a:p>
            <a:pPr marL="0" indent="0" algn="ctr">
              <a:buNone/>
            </a:pPr>
            <a:r>
              <a:rPr lang="cs-CZ" sz="3600" b="1" dirty="0">
                <a:solidFill>
                  <a:srgbClr val="002060"/>
                </a:solidFill>
              </a:rPr>
              <a:t>….. </a:t>
            </a:r>
            <a:r>
              <a:rPr lang="cs-CZ" sz="3600" b="1" dirty="0" smtClean="0">
                <a:solidFill>
                  <a:srgbClr val="002060"/>
                </a:solidFill>
              </a:rPr>
              <a:t>+ 3b</a:t>
            </a:r>
            <a:r>
              <a:rPr lang="cs-CZ" sz="3600" b="1" baseline="30000" dirty="0" smtClean="0">
                <a:solidFill>
                  <a:srgbClr val="002060"/>
                </a:solidFill>
              </a:rPr>
              <a:t>2  </a:t>
            </a:r>
            <a:r>
              <a:rPr lang="cs-CZ" sz="3600" b="1" dirty="0">
                <a:solidFill>
                  <a:srgbClr val="002060"/>
                </a:solidFill>
              </a:rPr>
              <a:t>= ….. </a:t>
            </a:r>
          </a:p>
          <a:p>
            <a:pPr marL="0" indent="0" algn="ctr">
              <a:buNone/>
            </a:pPr>
            <a:r>
              <a:rPr lang="cs-CZ" sz="3600" b="1" dirty="0" smtClean="0">
                <a:solidFill>
                  <a:srgbClr val="002060"/>
                </a:solidFill>
              </a:rPr>
              <a:t>….. - 5b</a:t>
            </a:r>
            <a:r>
              <a:rPr lang="cs-CZ" sz="3600" b="1" baseline="30000" dirty="0" smtClean="0">
                <a:solidFill>
                  <a:srgbClr val="002060"/>
                </a:solidFill>
              </a:rPr>
              <a:t>2  </a:t>
            </a:r>
            <a:r>
              <a:rPr lang="cs-CZ" sz="3600" b="1" dirty="0" smtClean="0">
                <a:solidFill>
                  <a:srgbClr val="002060"/>
                </a:solidFill>
              </a:rPr>
              <a:t>= ….. </a:t>
            </a:r>
          </a:p>
          <a:p>
            <a:pPr marL="0" indent="0" algn="ctr">
              <a:buNone/>
            </a:pPr>
            <a:r>
              <a:rPr lang="cs-CZ" sz="3600" b="1" dirty="0">
                <a:solidFill>
                  <a:srgbClr val="002060"/>
                </a:solidFill>
              </a:rPr>
              <a:t>….. </a:t>
            </a:r>
            <a:r>
              <a:rPr lang="cs-CZ" sz="3600" b="1" dirty="0">
                <a:solidFill>
                  <a:schemeClr val="tx2"/>
                </a:solidFill>
              </a:rPr>
              <a:t>:</a:t>
            </a:r>
            <a:r>
              <a:rPr lang="cs-CZ" sz="3600" b="1" dirty="0">
                <a:solidFill>
                  <a:srgbClr val="002060"/>
                </a:solidFill>
              </a:rPr>
              <a:t> 3b</a:t>
            </a:r>
            <a:r>
              <a:rPr lang="cs-CZ" sz="3600" b="1" dirty="0" smtClean="0">
                <a:solidFill>
                  <a:srgbClr val="002060"/>
                </a:solidFill>
              </a:rPr>
              <a:t> </a:t>
            </a:r>
            <a:r>
              <a:rPr lang="cs-CZ" sz="3600" b="1" baseline="30000" dirty="0" smtClean="0">
                <a:solidFill>
                  <a:srgbClr val="002060"/>
                </a:solidFill>
              </a:rPr>
              <a:t>  </a:t>
            </a:r>
            <a:r>
              <a:rPr lang="cs-CZ" sz="3600" b="1" dirty="0">
                <a:solidFill>
                  <a:srgbClr val="002060"/>
                </a:solidFill>
              </a:rPr>
              <a:t>= ….. </a:t>
            </a:r>
          </a:p>
          <a:p>
            <a:pPr marL="0" indent="0" algn="ctr">
              <a:buNone/>
            </a:pPr>
            <a:endParaRPr lang="cs-CZ" sz="3600" b="1" dirty="0">
              <a:solidFill>
                <a:srgbClr val="002060"/>
              </a:solidFill>
            </a:endParaRPr>
          </a:p>
        </p:txBody>
      </p:sp>
      <p:cxnSp>
        <p:nvCxnSpPr>
          <p:cNvPr id="5" name="Přímá spojnice se šipkou 4"/>
          <p:cNvCxnSpPr/>
          <p:nvPr/>
        </p:nvCxnSpPr>
        <p:spPr>
          <a:xfrm flipH="1">
            <a:off x="3635896" y="2060848"/>
            <a:ext cx="1800200" cy="432048"/>
          </a:xfrm>
          <a:prstGeom prst="straightConnector1">
            <a:avLst/>
          </a:prstGeom>
          <a:ln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671152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Řešení - početní řetěz: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3600" b="1" dirty="0" smtClean="0">
                <a:solidFill>
                  <a:srgbClr val="002060"/>
                </a:solidFill>
              </a:rPr>
              <a:t>b  +  2b  =  3b</a:t>
            </a:r>
          </a:p>
          <a:p>
            <a:pPr marL="0" indent="0" algn="ctr">
              <a:buNone/>
            </a:pPr>
            <a:r>
              <a:rPr lang="cs-CZ" sz="3600" b="1" dirty="0" smtClean="0">
                <a:solidFill>
                  <a:srgbClr val="002060"/>
                </a:solidFill>
              </a:rPr>
              <a:t>3b  .  2b  =  </a:t>
            </a:r>
            <a:r>
              <a:rPr lang="cs-CZ" sz="3600" b="1" dirty="0" smtClean="0">
                <a:solidFill>
                  <a:srgbClr val="FF0000"/>
                </a:solidFill>
              </a:rPr>
              <a:t>6b</a:t>
            </a:r>
            <a:r>
              <a:rPr lang="cs-CZ" sz="3600" b="1" baseline="30000" dirty="0" smtClean="0">
                <a:solidFill>
                  <a:srgbClr val="FF0000"/>
                </a:solidFill>
              </a:rPr>
              <a:t>2</a:t>
            </a:r>
            <a:endParaRPr lang="cs-CZ" sz="3600" b="1" dirty="0" smtClean="0">
              <a:solidFill>
                <a:srgbClr val="FF0000"/>
              </a:solidFill>
            </a:endParaRPr>
          </a:p>
          <a:p>
            <a:pPr marL="0" indent="0" algn="ctr">
              <a:buNone/>
            </a:pPr>
            <a:r>
              <a:rPr lang="cs-CZ" sz="3600" b="1" dirty="0" smtClean="0">
                <a:solidFill>
                  <a:srgbClr val="FF0000"/>
                </a:solidFill>
              </a:rPr>
              <a:t>6b</a:t>
            </a:r>
            <a:r>
              <a:rPr lang="cs-CZ" sz="3600" b="1" baseline="30000" dirty="0" smtClean="0">
                <a:solidFill>
                  <a:srgbClr val="FF0000"/>
                </a:solidFill>
              </a:rPr>
              <a:t>2</a:t>
            </a:r>
            <a:r>
              <a:rPr lang="cs-CZ" sz="3600" b="1" dirty="0" smtClean="0">
                <a:solidFill>
                  <a:srgbClr val="002060"/>
                </a:solidFill>
              </a:rPr>
              <a:t>  -  b</a:t>
            </a:r>
            <a:r>
              <a:rPr lang="cs-CZ" sz="3600" b="1" baseline="30000" dirty="0" smtClean="0">
                <a:solidFill>
                  <a:srgbClr val="002060"/>
                </a:solidFill>
              </a:rPr>
              <a:t>2  </a:t>
            </a:r>
            <a:r>
              <a:rPr lang="cs-CZ" sz="3600" b="1" dirty="0" smtClean="0">
                <a:solidFill>
                  <a:srgbClr val="002060"/>
                </a:solidFill>
              </a:rPr>
              <a:t>=  </a:t>
            </a:r>
            <a:r>
              <a:rPr lang="cs-CZ" sz="3600" b="1" dirty="0" smtClean="0">
                <a:solidFill>
                  <a:srgbClr val="FF0000"/>
                </a:solidFill>
              </a:rPr>
              <a:t>5b</a:t>
            </a:r>
            <a:r>
              <a:rPr lang="cs-CZ" sz="3600" b="1" baseline="30000" dirty="0" smtClean="0">
                <a:solidFill>
                  <a:srgbClr val="FF0000"/>
                </a:solidFill>
              </a:rPr>
              <a:t>2</a:t>
            </a:r>
            <a:endParaRPr lang="cs-CZ" sz="3600" b="1" dirty="0">
              <a:solidFill>
                <a:srgbClr val="FF0000"/>
              </a:solidFill>
            </a:endParaRPr>
          </a:p>
          <a:p>
            <a:pPr marL="0" indent="0" algn="ctr">
              <a:buNone/>
            </a:pPr>
            <a:r>
              <a:rPr lang="cs-CZ" sz="3600" b="1" dirty="0" smtClean="0">
                <a:solidFill>
                  <a:srgbClr val="FF0000"/>
                </a:solidFill>
              </a:rPr>
              <a:t>5b</a:t>
            </a:r>
            <a:r>
              <a:rPr lang="cs-CZ" sz="3600" b="1" baseline="30000" dirty="0" smtClean="0">
                <a:solidFill>
                  <a:srgbClr val="FF0000"/>
                </a:solidFill>
              </a:rPr>
              <a:t>2</a:t>
            </a:r>
            <a:r>
              <a:rPr lang="cs-CZ" sz="3600" b="1" dirty="0" smtClean="0">
                <a:solidFill>
                  <a:srgbClr val="002060"/>
                </a:solidFill>
              </a:rPr>
              <a:t> + 3b</a:t>
            </a:r>
            <a:r>
              <a:rPr lang="cs-CZ" sz="3600" b="1" baseline="30000" dirty="0" smtClean="0">
                <a:solidFill>
                  <a:srgbClr val="002060"/>
                </a:solidFill>
              </a:rPr>
              <a:t>2  </a:t>
            </a:r>
            <a:r>
              <a:rPr lang="cs-CZ" sz="3600" b="1" dirty="0">
                <a:solidFill>
                  <a:srgbClr val="002060"/>
                </a:solidFill>
              </a:rPr>
              <a:t>= </a:t>
            </a:r>
            <a:r>
              <a:rPr lang="cs-CZ" sz="3600" b="1" dirty="0" smtClean="0">
                <a:solidFill>
                  <a:srgbClr val="FF0000"/>
                </a:solidFill>
              </a:rPr>
              <a:t>8b</a:t>
            </a:r>
            <a:r>
              <a:rPr lang="cs-CZ" sz="3600" b="1" baseline="30000" dirty="0" smtClean="0">
                <a:solidFill>
                  <a:srgbClr val="FF0000"/>
                </a:solidFill>
              </a:rPr>
              <a:t>2</a:t>
            </a:r>
            <a:endParaRPr lang="cs-CZ" sz="3600" b="1" dirty="0">
              <a:solidFill>
                <a:srgbClr val="002060"/>
              </a:solidFill>
            </a:endParaRPr>
          </a:p>
          <a:p>
            <a:pPr marL="0" indent="0" algn="ctr">
              <a:buNone/>
            </a:pPr>
            <a:r>
              <a:rPr lang="cs-CZ" sz="3600" b="1" dirty="0" smtClean="0">
                <a:solidFill>
                  <a:srgbClr val="FF0000"/>
                </a:solidFill>
              </a:rPr>
              <a:t>8b</a:t>
            </a:r>
            <a:r>
              <a:rPr lang="cs-CZ" sz="3600" b="1" baseline="30000" dirty="0" smtClean="0">
                <a:solidFill>
                  <a:srgbClr val="FF0000"/>
                </a:solidFill>
              </a:rPr>
              <a:t>2</a:t>
            </a:r>
            <a:r>
              <a:rPr lang="cs-CZ" sz="3600" b="1" dirty="0" smtClean="0">
                <a:solidFill>
                  <a:srgbClr val="002060"/>
                </a:solidFill>
              </a:rPr>
              <a:t>- 5b</a:t>
            </a:r>
            <a:r>
              <a:rPr lang="cs-CZ" sz="3600" b="1" baseline="30000" dirty="0" smtClean="0">
                <a:solidFill>
                  <a:srgbClr val="002060"/>
                </a:solidFill>
              </a:rPr>
              <a:t>2  </a:t>
            </a:r>
            <a:r>
              <a:rPr lang="cs-CZ" sz="3600" b="1" dirty="0" smtClean="0">
                <a:solidFill>
                  <a:srgbClr val="002060"/>
                </a:solidFill>
              </a:rPr>
              <a:t>= </a:t>
            </a:r>
            <a:r>
              <a:rPr lang="cs-CZ" sz="3600" b="1" dirty="0" smtClean="0">
                <a:solidFill>
                  <a:srgbClr val="FF0000"/>
                </a:solidFill>
              </a:rPr>
              <a:t>3b</a:t>
            </a:r>
            <a:r>
              <a:rPr lang="cs-CZ" sz="3600" b="1" baseline="30000" dirty="0" smtClean="0">
                <a:solidFill>
                  <a:srgbClr val="FF0000"/>
                </a:solidFill>
              </a:rPr>
              <a:t>2</a:t>
            </a:r>
            <a:r>
              <a:rPr lang="cs-CZ" sz="3600" b="1" dirty="0" smtClean="0">
                <a:solidFill>
                  <a:srgbClr val="002060"/>
                </a:solidFill>
              </a:rPr>
              <a:t> </a:t>
            </a:r>
          </a:p>
          <a:p>
            <a:pPr marL="0" indent="0" algn="ctr">
              <a:buNone/>
            </a:pPr>
            <a:r>
              <a:rPr lang="cs-CZ" sz="3600" b="1" dirty="0">
                <a:solidFill>
                  <a:srgbClr val="FF0000"/>
                </a:solidFill>
              </a:rPr>
              <a:t>3b</a:t>
            </a:r>
            <a:r>
              <a:rPr lang="cs-CZ" sz="3600" b="1" baseline="30000" dirty="0">
                <a:solidFill>
                  <a:srgbClr val="FF0000"/>
                </a:solidFill>
              </a:rPr>
              <a:t>2</a:t>
            </a:r>
            <a:r>
              <a:rPr lang="cs-CZ" sz="3600" b="1" dirty="0">
                <a:solidFill>
                  <a:srgbClr val="002060"/>
                </a:solidFill>
              </a:rPr>
              <a:t> </a:t>
            </a:r>
            <a:r>
              <a:rPr lang="cs-CZ" sz="3600" b="1" dirty="0" smtClean="0">
                <a:solidFill>
                  <a:schemeClr val="tx2"/>
                </a:solidFill>
              </a:rPr>
              <a:t>:</a:t>
            </a:r>
            <a:r>
              <a:rPr lang="cs-CZ" sz="3600" b="1" dirty="0" smtClean="0">
                <a:solidFill>
                  <a:srgbClr val="002060"/>
                </a:solidFill>
              </a:rPr>
              <a:t> 3b </a:t>
            </a:r>
            <a:r>
              <a:rPr lang="cs-CZ" sz="3600" b="1" baseline="30000" dirty="0" smtClean="0">
                <a:solidFill>
                  <a:srgbClr val="002060"/>
                </a:solidFill>
              </a:rPr>
              <a:t>  </a:t>
            </a:r>
            <a:r>
              <a:rPr lang="cs-CZ" sz="3600" b="1" dirty="0">
                <a:solidFill>
                  <a:srgbClr val="002060"/>
                </a:solidFill>
              </a:rPr>
              <a:t>= </a:t>
            </a:r>
            <a:r>
              <a:rPr lang="cs-CZ" sz="3600" b="1" u="sng" dirty="0" smtClean="0">
                <a:solidFill>
                  <a:srgbClr val="FF0000"/>
                </a:solidFill>
              </a:rPr>
              <a:t>b</a:t>
            </a:r>
            <a:r>
              <a:rPr lang="cs-CZ" sz="3600" b="1" dirty="0" smtClean="0">
                <a:solidFill>
                  <a:srgbClr val="002060"/>
                </a:solidFill>
              </a:rPr>
              <a:t> </a:t>
            </a:r>
            <a:endParaRPr lang="cs-CZ" sz="3600" b="1" dirty="0">
              <a:solidFill>
                <a:srgbClr val="002060"/>
              </a:solidFill>
            </a:endParaRPr>
          </a:p>
          <a:p>
            <a:pPr marL="0" indent="0" algn="ctr">
              <a:buNone/>
            </a:pPr>
            <a:endParaRPr lang="cs-CZ" sz="3600" b="1" dirty="0">
              <a:solidFill>
                <a:srgbClr val="002060"/>
              </a:solidFill>
            </a:endParaRPr>
          </a:p>
        </p:txBody>
      </p:sp>
      <p:pic>
        <p:nvPicPr>
          <p:cNvPr id="1026" name="Picture 2" descr="C:\Users\profesor\AppData\Local\Microsoft\Windows\Temporary Internet Files\Content.IE5\64IK21BM\MP90044847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4437112"/>
            <a:ext cx="2376264" cy="22322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043137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Program Microsoft Office 2010, Klipart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919929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1736</TotalTime>
  <Words>401</Words>
  <Application>Microsoft Office PowerPoint</Application>
  <PresentationFormat>Předvádění na obrazovce (4:3)</PresentationFormat>
  <Paragraphs>82</Paragraphs>
  <Slides>12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systému Office</vt:lpstr>
      <vt:lpstr>Prezentace aplikace PowerPoint</vt:lpstr>
      <vt:lpstr>ANOTACE</vt:lpstr>
      <vt:lpstr>Prezentace aplikace PowerPoint</vt:lpstr>
      <vt:lpstr>Prezentace aplikace PowerPoint</vt:lpstr>
      <vt:lpstr>Opakování:</vt:lpstr>
      <vt:lpstr>Mocnina součinu:</vt:lpstr>
      <vt:lpstr>Mocnina zlomku:</vt:lpstr>
      <vt:lpstr>Mocnina mocniny:</vt:lpstr>
      <vt:lpstr>Příklady k procvičení:</vt:lpstr>
      <vt:lpstr>Početní řetěz:</vt:lpstr>
      <vt:lpstr>Řešení - početní řetěz: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profesor</dc:creator>
  <cp:lastModifiedBy>profesor</cp:lastModifiedBy>
  <cp:revision>193</cp:revision>
  <dcterms:created xsi:type="dcterms:W3CDTF">2013-03-11T16:19:20Z</dcterms:created>
  <dcterms:modified xsi:type="dcterms:W3CDTF">2013-12-13T22:56:19Z</dcterms:modified>
</cp:coreProperties>
</file>