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5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ADDCB96-2AEA-403B-917A-9A4D2A5E1BBD}" type="datetimeFigureOut">
              <a:rPr lang="cs-CZ" smtClean="0"/>
              <a:t>14. 12. 2013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606EDE0-1352-4FEF-B2D9-B05C58F62A2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1490237"/>
              </p:ext>
            </p:extLst>
          </p:nvPr>
        </p:nvGraphicFramePr>
        <p:xfrm>
          <a:off x="1616075" y="114300"/>
          <a:ext cx="5764213" cy="654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Dokument" r:id="rId3" imgW="5902889" imgH="6719300" progId="Word.Document.12">
                  <p:embed/>
                </p:oleObj>
              </mc:Choice>
              <mc:Fallback>
                <p:oleObj name="Dokument" r:id="rId3" imgW="5902889" imgH="6719300" progId="Word.Document.12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4300"/>
                        <a:ext cx="5764213" cy="6548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403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188640"/>
            <a:ext cx="76931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7200" dirty="0" smtClean="0"/>
              <a:t>RACIONÁLNÍ ČÍSLA</a:t>
            </a:r>
            <a:endParaRPr lang="cs-CZ" sz="7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2492896"/>
            <a:ext cx="47916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7200" dirty="0" smtClean="0">
                <a:solidFill>
                  <a:srgbClr val="FF0000"/>
                </a:solidFill>
              </a:rPr>
              <a:t>CELÁ ČÍSLA</a:t>
            </a:r>
            <a:endParaRPr lang="cs-CZ" sz="7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rot="19471041">
            <a:off x="209764" y="1892732"/>
            <a:ext cx="14927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/>
              <a:t>-12</a:t>
            </a:r>
            <a:endParaRPr lang="cs-CZ" sz="7200" dirty="0"/>
          </a:p>
        </p:txBody>
      </p:sp>
      <p:sp>
        <p:nvSpPr>
          <p:cNvPr id="7" name="TextovéPole 6"/>
          <p:cNvSpPr txBox="1"/>
          <p:nvPr/>
        </p:nvSpPr>
        <p:spPr>
          <a:xfrm rot="1722154">
            <a:off x="633207" y="4197057"/>
            <a:ext cx="9124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accent3">
                    <a:lumMod val="75000"/>
                  </a:schemeClr>
                </a:solidFill>
              </a:rPr>
              <a:t>36</a:t>
            </a:r>
            <a:endParaRPr lang="cs-CZ" sz="54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99693" y="4221088"/>
            <a:ext cx="12827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-5</a:t>
            </a:r>
            <a:endParaRPr lang="cs-CZ" sz="96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11300" y="5790748"/>
            <a:ext cx="723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45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1653887">
            <a:off x="5220072" y="5294882"/>
            <a:ext cx="62869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0</a:t>
            </a:r>
            <a:endParaRPr lang="cs-CZ" sz="6600" dirty="0"/>
          </a:p>
        </p:txBody>
      </p:sp>
      <p:sp>
        <p:nvSpPr>
          <p:cNvPr id="11" name="TextovéPole 10"/>
          <p:cNvSpPr txBox="1"/>
          <p:nvPr/>
        </p:nvSpPr>
        <p:spPr>
          <a:xfrm rot="20604221">
            <a:off x="6632177" y="3626634"/>
            <a:ext cx="139653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chemeClr val="accent6">
                    <a:lumMod val="75000"/>
                  </a:schemeClr>
                </a:solidFill>
              </a:rPr>
              <a:t>106</a:t>
            </a:r>
            <a:endParaRPr lang="cs-CZ" sz="6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91874" y="5278018"/>
            <a:ext cx="12506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bg2">
                    <a:lumMod val="50000"/>
                  </a:schemeClr>
                </a:solidFill>
              </a:rPr>
              <a:t>-66</a:t>
            </a:r>
            <a:endParaRPr lang="cs-CZ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811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116632"/>
            <a:ext cx="89455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Kladná čísla označ červeně a záporná </a:t>
            </a:r>
          </a:p>
          <a:p>
            <a:r>
              <a:rPr lang="cs-CZ" sz="4000" dirty="0" smtClean="0"/>
              <a:t> čísla zelenou barvou.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2204864"/>
            <a:ext cx="86132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+21; -14; 36; 0; 549; -20; +2; -8; +33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56630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37963" y="2204864"/>
            <a:ext cx="86132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+21</a:t>
            </a:r>
            <a:r>
              <a:rPr lang="cs-CZ" sz="4000" dirty="0" smtClean="0"/>
              <a:t>; </a:t>
            </a: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-14</a:t>
            </a:r>
            <a:r>
              <a:rPr lang="cs-CZ" sz="4000" dirty="0" smtClean="0"/>
              <a:t>; </a:t>
            </a:r>
            <a:r>
              <a:rPr lang="cs-CZ" sz="4000" dirty="0" smtClean="0">
                <a:solidFill>
                  <a:srgbClr val="FF0000"/>
                </a:solidFill>
              </a:rPr>
              <a:t>36</a:t>
            </a:r>
            <a:r>
              <a:rPr lang="cs-CZ" sz="4000" dirty="0" smtClean="0"/>
              <a:t>; 0; </a:t>
            </a:r>
            <a:r>
              <a:rPr lang="cs-CZ" sz="4000" dirty="0" smtClean="0">
                <a:solidFill>
                  <a:srgbClr val="FF0000"/>
                </a:solidFill>
              </a:rPr>
              <a:t>549</a:t>
            </a:r>
            <a:r>
              <a:rPr lang="cs-CZ" sz="4000" dirty="0" smtClean="0"/>
              <a:t>; </a:t>
            </a: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-20</a:t>
            </a:r>
            <a:r>
              <a:rPr lang="cs-CZ" sz="4000" dirty="0" smtClean="0"/>
              <a:t>; </a:t>
            </a:r>
            <a:r>
              <a:rPr lang="cs-CZ" sz="4000" dirty="0" smtClean="0">
                <a:solidFill>
                  <a:srgbClr val="FF0000"/>
                </a:solidFill>
              </a:rPr>
              <a:t>+2</a:t>
            </a:r>
            <a:r>
              <a:rPr lang="cs-CZ" sz="4000" dirty="0" smtClean="0"/>
              <a:t>; </a:t>
            </a:r>
            <a:r>
              <a:rPr lang="cs-CZ" sz="4000" dirty="0" smtClean="0">
                <a:solidFill>
                  <a:srgbClr val="92D050"/>
                </a:solidFill>
              </a:rPr>
              <a:t>-8</a:t>
            </a:r>
            <a:r>
              <a:rPr lang="cs-CZ" sz="4000" dirty="0" smtClean="0"/>
              <a:t>; </a:t>
            </a:r>
            <a:r>
              <a:rPr lang="cs-CZ" sz="4000" dirty="0" smtClean="0">
                <a:solidFill>
                  <a:srgbClr val="FF0000"/>
                </a:solidFill>
              </a:rPr>
              <a:t>+33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6712" y="188640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6951" y="3356992"/>
            <a:ext cx="50016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Proč zůstala 0 černá?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5276" y="5008405"/>
            <a:ext cx="74462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Správně, 0 není kladná, 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ani záporná, nemá znaménko.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jana.volechova\AppData\Local\Microsoft\Windows\Temporary Internet Files\Content.IE5\HPIZCHO0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12209">
            <a:off x="6572760" y="-194506"/>
            <a:ext cx="1632758" cy="2182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33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250825" y="332656"/>
            <a:ext cx="83534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4000" b="1" dirty="0">
                <a:solidFill>
                  <a:srgbClr val="333399"/>
                </a:solidFill>
                <a:latin typeface="Calisto MT" pitchFamily="18" charset="0"/>
              </a:rPr>
              <a:t>Z daných čísel vypiš:</a:t>
            </a:r>
          </a:p>
        </p:txBody>
      </p:sp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106362" y="1125585"/>
            <a:ext cx="864235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1,2</a:t>
            </a: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; -</a:t>
            </a: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8</a:t>
            </a: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; -2,31; 0; 17; </a:t>
            </a: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-25</a:t>
            </a: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; </a:t>
            </a: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-12,3; </a:t>
            </a: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-</a:t>
            </a: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12</a:t>
            </a: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; +1</a:t>
            </a: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; </a:t>
            </a: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+38; -</a:t>
            </a: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3</a:t>
            </a: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3; -15; 45; +5; -47; -2,5; -25; +9</a:t>
            </a:r>
            <a:endParaRPr lang="cs-CZ" altLang="cs-CZ" sz="4000" dirty="0">
              <a:solidFill>
                <a:srgbClr val="333399"/>
              </a:solidFill>
              <a:latin typeface="Calisto MT" pitchFamily="18" charset="0"/>
            </a:endParaRPr>
          </a:p>
        </p:txBody>
      </p:sp>
      <p:sp>
        <p:nvSpPr>
          <p:cNvPr id="6" name="Text Box 18"/>
          <p:cNvSpPr txBox="1">
            <a:spLocks noChangeArrowheads="1"/>
          </p:cNvSpPr>
          <p:nvPr/>
        </p:nvSpPr>
        <p:spPr bwMode="auto">
          <a:xfrm>
            <a:off x="108906" y="2799561"/>
            <a:ext cx="619283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a) všechna celá kladná čísla</a:t>
            </a:r>
          </a:p>
        </p:txBody>
      </p:sp>
      <p:sp>
        <p:nvSpPr>
          <p:cNvPr id="7" name="Text Box 19"/>
          <p:cNvSpPr txBox="1">
            <a:spLocks noChangeArrowheads="1"/>
          </p:cNvSpPr>
          <p:nvPr/>
        </p:nvSpPr>
        <p:spPr bwMode="auto">
          <a:xfrm>
            <a:off x="35215" y="3507447"/>
            <a:ext cx="626398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b) všechna přirozená čísla</a:t>
            </a:r>
          </a:p>
        </p:txBody>
      </p:sp>
      <p:sp>
        <p:nvSpPr>
          <p:cNvPr id="8" name="Text Box 20"/>
          <p:cNvSpPr txBox="1">
            <a:spLocks noChangeArrowheads="1"/>
          </p:cNvSpPr>
          <p:nvPr/>
        </p:nvSpPr>
        <p:spPr bwMode="auto">
          <a:xfrm>
            <a:off x="106362" y="4230784"/>
            <a:ext cx="47529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c) všechna celá čísla</a:t>
            </a:r>
          </a:p>
        </p:txBody>
      </p:sp>
      <p:sp>
        <p:nvSpPr>
          <p:cNvPr id="9" name="Text Box 21"/>
          <p:cNvSpPr txBox="1">
            <a:spLocks noChangeArrowheads="1"/>
          </p:cNvSpPr>
          <p:nvPr/>
        </p:nvSpPr>
        <p:spPr bwMode="auto">
          <a:xfrm>
            <a:off x="0" y="4938670"/>
            <a:ext cx="68421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d) všechna celá záporná čísla</a:t>
            </a:r>
          </a:p>
        </p:txBody>
      </p:sp>
      <p:sp>
        <p:nvSpPr>
          <p:cNvPr id="10" name="Text Box 22"/>
          <p:cNvSpPr txBox="1">
            <a:spLocks noChangeArrowheads="1"/>
          </p:cNvSpPr>
          <p:nvPr/>
        </p:nvSpPr>
        <p:spPr bwMode="auto">
          <a:xfrm>
            <a:off x="76895" y="5698599"/>
            <a:ext cx="65530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e) všechna kladná čísla</a:t>
            </a:r>
          </a:p>
        </p:txBody>
      </p:sp>
    </p:spTree>
    <p:extLst>
      <p:ext uri="{BB962C8B-B14F-4D97-AF65-F5344CB8AC3E}">
        <p14:creationId xmlns:p14="http://schemas.microsoft.com/office/powerpoint/2010/main" val="1359091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6186" y="193374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28087" y="789672"/>
            <a:ext cx="654518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spcBef>
                <a:spcPct val="50000"/>
              </a:spcBef>
              <a:buAutoNum type="alphaLcParenR"/>
            </a:pP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všechna celá kladná čísla</a:t>
            </a:r>
          </a:p>
          <a:p>
            <a:pPr>
              <a:spcBef>
                <a:spcPct val="50000"/>
              </a:spcBef>
            </a:pP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	</a:t>
            </a:r>
            <a:r>
              <a:rPr lang="cs-CZ" altLang="cs-CZ" sz="4000" dirty="0" smtClean="0">
                <a:solidFill>
                  <a:srgbClr val="FF0000"/>
                </a:solidFill>
                <a:latin typeface="Calisto MT" pitchFamily="18" charset="0"/>
              </a:rPr>
              <a:t>17; +1; +38; 45; +5; +9</a:t>
            </a:r>
            <a:endParaRPr lang="cs-CZ" altLang="cs-CZ" sz="4000" dirty="0">
              <a:solidFill>
                <a:srgbClr val="333399"/>
              </a:solidFill>
              <a:latin typeface="Calisto MT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2420888"/>
            <a:ext cx="592082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b) všechna přirozená čísla</a:t>
            </a:r>
          </a:p>
          <a:p>
            <a:pPr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	</a:t>
            </a:r>
            <a:r>
              <a:rPr lang="cs-CZ" altLang="cs-CZ" sz="4000" dirty="0" smtClean="0">
                <a:solidFill>
                  <a:srgbClr val="FF0000"/>
                </a:solidFill>
                <a:latin typeface="Calisto MT" pitchFamily="18" charset="0"/>
              </a:rPr>
              <a:t>17; 45</a:t>
            </a: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    </a:t>
            </a:r>
            <a:r>
              <a:rPr lang="cs-CZ" altLang="cs-CZ" sz="4000" dirty="0" smtClean="0">
                <a:solidFill>
                  <a:srgbClr val="FF0000"/>
                </a:solidFill>
                <a:latin typeface="Calisto MT" pitchFamily="18" charset="0"/>
              </a:rPr>
              <a:t>                   </a:t>
            </a:r>
            <a:endParaRPr lang="cs-CZ" altLang="cs-CZ" sz="4000" dirty="0">
              <a:solidFill>
                <a:srgbClr val="333399"/>
              </a:solidFill>
              <a:latin typeface="Calisto MT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5015" y="4221088"/>
            <a:ext cx="880561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c) všechna celá čísla</a:t>
            </a:r>
          </a:p>
          <a:p>
            <a:pPr>
              <a:spcBef>
                <a:spcPct val="50000"/>
              </a:spcBef>
            </a:pP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	</a:t>
            </a:r>
            <a:r>
              <a:rPr lang="cs-CZ" altLang="cs-CZ" sz="4000" dirty="0" smtClean="0">
                <a:solidFill>
                  <a:srgbClr val="FF0000"/>
                </a:solidFill>
                <a:latin typeface="Calisto MT" pitchFamily="18" charset="0"/>
              </a:rPr>
              <a:t>-8; 0; 17; -25; -12; +1; +38; -33; -15;</a:t>
            </a:r>
          </a:p>
          <a:p>
            <a:pPr>
              <a:spcBef>
                <a:spcPct val="50000"/>
              </a:spcBef>
            </a:pPr>
            <a:r>
              <a:rPr lang="cs-CZ" altLang="cs-CZ" sz="4000" dirty="0" smtClean="0">
                <a:solidFill>
                  <a:srgbClr val="FF0000"/>
                </a:solidFill>
                <a:latin typeface="Calisto MT" pitchFamily="18" charset="0"/>
              </a:rPr>
              <a:t>	45; +5; -47; -25; +9</a:t>
            </a: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	</a:t>
            </a:r>
            <a:endParaRPr lang="cs-CZ" altLang="cs-CZ" sz="4000" dirty="0">
              <a:solidFill>
                <a:srgbClr val="333399"/>
              </a:solidFill>
              <a:latin typeface="Calisto MT" pitchFamily="18" charset="0"/>
            </a:endParaRPr>
          </a:p>
        </p:txBody>
      </p:sp>
      <p:pic>
        <p:nvPicPr>
          <p:cNvPr id="3074" name="Picture 2" descr="C:\Users\jana.volechova\AppData\Local\Microsoft\Windows\Temporary Internet Files\Content.IE5\PU95ODJN\MC90043007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276" y="1973742"/>
            <a:ext cx="1963119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4377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  <p:bldP spid="7" grpId="0" build="p"/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7504" y="1700808"/>
            <a:ext cx="7202613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d) všechna celá záporná čísla</a:t>
            </a:r>
          </a:p>
          <a:p>
            <a:pPr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	</a:t>
            </a:r>
            <a:r>
              <a:rPr lang="cs-CZ" altLang="cs-CZ" sz="4000" dirty="0" smtClean="0">
                <a:solidFill>
                  <a:srgbClr val="FF0000"/>
                </a:solidFill>
                <a:latin typeface="Calisto MT" pitchFamily="18" charset="0"/>
              </a:rPr>
              <a:t>-8; -25; -12; -33; -14; -47; -25</a:t>
            </a:r>
            <a:endParaRPr lang="cs-CZ" altLang="cs-CZ" sz="4000" dirty="0" smtClean="0">
              <a:solidFill>
                <a:srgbClr val="333399"/>
              </a:solidFill>
              <a:latin typeface="Calisto MT" pitchFamily="18" charset="0"/>
            </a:endParaRPr>
          </a:p>
          <a:p>
            <a:pPr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	</a:t>
            </a:r>
            <a:endParaRPr lang="cs-CZ" altLang="cs-CZ" sz="4000" dirty="0">
              <a:solidFill>
                <a:srgbClr val="333399"/>
              </a:solidFill>
              <a:latin typeface="Calisto MT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7504" y="188640"/>
            <a:ext cx="18678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63609" y="3861048"/>
            <a:ext cx="7146508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4000" dirty="0" smtClean="0">
                <a:solidFill>
                  <a:srgbClr val="333399"/>
                </a:solidFill>
                <a:latin typeface="Calisto MT" pitchFamily="18" charset="0"/>
              </a:rPr>
              <a:t>e) všechna kladná čísla</a:t>
            </a:r>
          </a:p>
          <a:p>
            <a:pPr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	</a:t>
            </a:r>
            <a:r>
              <a:rPr lang="cs-CZ" altLang="cs-CZ" sz="4000" dirty="0" smtClean="0">
                <a:solidFill>
                  <a:srgbClr val="FF0000"/>
                </a:solidFill>
                <a:latin typeface="Calisto MT" pitchFamily="18" charset="0"/>
              </a:rPr>
              <a:t>1,2; 17; +1; +38; 45; +5; +9</a:t>
            </a:r>
            <a:endParaRPr lang="cs-CZ" altLang="cs-CZ" sz="4000" dirty="0">
              <a:solidFill>
                <a:srgbClr val="333399"/>
              </a:solidFill>
              <a:latin typeface="Calisto MT" pitchFamily="18" charset="0"/>
            </a:endParaRPr>
          </a:p>
        </p:txBody>
      </p:sp>
      <p:pic>
        <p:nvPicPr>
          <p:cNvPr id="4098" name="Picture 2" descr="C:\Users\jana.volechova\AppData\Local\Microsoft\Windows\Temporary Internet Files\Content.IE5\PU95ODJN\MC90043007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83603"/>
            <a:ext cx="1728192" cy="256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242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683568" y="28532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12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144</TotalTime>
  <Words>228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Aerodynamika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11</cp:revision>
  <dcterms:created xsi:type="dcterms:W3CDTF">2013-12-14T06:28:30Z</dcterms:created>
  <dcterms:modified xsi:type="dcterms:W3CDTF">2013-12-14T08:53:17Z</dcterms:modified>
</cp:coreProperties>
</file>