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44" autoAdjust="0"/>
    <p:restoredTop sz="94718" autoAdjust="0"/>
  </p:normalViewPr>
  <p:slideViewPr>
    <p:cSldViewPr>
      <p:cViewPr>
        <p:scale>
          <a:sx n="100" d="100"/>
          <a:sy n="100" d="100"/>
        </p:scale>
        <p:origin x="-798" y="7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256E73-36A8-46E9-9488-EB240C8F3792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862437-42DD-4158-95DA-DF6ADD582B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253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17AB3-0E49-4D2E-A838-F97EF00FCDBC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17AB3-0E49-4D2E-A838-F97EF00FCDBC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0277-5C47-4C31-BB26-021EFAAE11F4}" type="datetime1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17AB3-0E49-4D2E-A838-F97EF00FCDBC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1596A-D9C0-4195-92B7-E4B6550EA3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1440434"/>
              </p:ext>
            </p:extLst>
          </p:nvPr>
        </p:nvGraphicFramePr>
        <p:xfrm>
          <a:off x="1907704" y="1772816"/>
          <a:ext cx="5988685" cy="11454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2880"/>
                <a:gridCol w="4535805"/>
              </a:tblGrid>
              <a:tr h="48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Základní škola Podbořany, Husova 276, okres Louny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Mgr. Dagmar </a:t>
                      </a:r>
                      <a:r>
                        <a:rPr lang="cs-CZ" sz="1100" dirty="0" err="1">
                          <a:effectLst/>
                        </a:rPr>
                        <a:t>Sachsová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VY_32_INOVACE_161_Zelenina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Druhy zeleniny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0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4664"/>
            <a:ext cx="4678576" cy="936104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22624"/>
              </p:ext>
            </p:extLst>
          </p:nvPr>
        </p:nvGraphicFramePr>
        <p:xfrm>
          <a:off x="1907704" y="2780928"/>
          <a:ext cx="5970905" cy="30845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Anotace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Metodické pokyny: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Klíčová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slova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en-US" sz="1100" dirty="0" smtClean="0">
                          <a:effectLst/>
                        </a:rPr>
                        <a:t>Datum </a:t>
                      </a:r>
                      <a:r>
                        <a:rPr lang="en-US" sz="1100" dirty="0" err="1">
                          <a:effectLst/>
                        </a:rPr>
                        <a:t>vytvoření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Prezentace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slouží</a:t>
                      </a:r>
                      <a:r>
                        <a:rPr lang="en-US" sz="1100" dirty="0">
                          <a:effectLst/>
                        </a:rPr>
                        <a:t> k </a:t>
                      </a:r>
                      <a:r>
                        <a:rPr lang="en-US" sz="1100" dirty="0" err="1">
                          <a:effectLst/>
                        </a:rPr>
                        <a:t>procvičování</a:t>
                      </a:r>
                      <a:r>
                        <a:rPr lang="en-US" sz="1100" dirty="0">
                          <a:effectLst/>
                        </a:rPr>
                        <a:t> a </a:t>
                      </a:r>
                      <a:r>
                        <a:rPr lang="en-US" sz="1100" dirty="0" err="1">
                          <a:effectLst/>
                        </a:rPr>
                        <a:t>opakování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učiva</a:t>
                      </a:r>
                      <a:r>
                        <a:rPr lang="en-US" sz="1100" dirty="0">
                          <a:effectLst/>
                        </a:rPr>
                        <a:t> v </a:t>
                      </a:r>
                      <a:r>
                        <a:rPr lang="en-US" sz="1100" dirty="0" err="1">
                          <a:effectLst/>
                        </a:rPr>
                        <a:t>předmětu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Člově</a:t>
                      </a:r>
                      <a:r>
                        <a:rPr lang="cs-CZ" sz="1100" dirty="0" smtClean="0">
                          <a:effectLst/>
                        </a:rPr>
                        <a:t> k</a:t>
                      </a:r>
                      <a:r>
                        <a:rPr lang="cs-CZ" sz="1100" baseline="0" dirty="0" smtClean="0">
                          <a:effectLst/>
                        </a:rPr>
                        <a:t>      </a:t>
                      </a:r>
                      <a:r>
                        <a:rPr lang="en-US" sz="1100" dirty="0" smtClean="0">
                          <a:effectLst/>
                        </a:rPr>
                        <a:t>a </a:t>
                      </a:r>
                      <a:r>
                        <a:rPr lang="en-US" sz="1100" dirty="0" err="1">
                          <a:effectLst/>
                        </a:rPr>
                        <a:t>jeho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svět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ve</a:t>
                      </a:r>
                      <a:r>
                        <a:rPr lang="en-US" sz="1100" dirty="0">
                          <a:effectLst/>
                        </a:rPr>
                        <a:t> 2. </a:t>
                      </a:r>
                      <a:r>
                        <a:rPr lang="en-US" sz="1100" dirty="0" err="1">
                          <a:effectLst/>
                        </a:rPr>
                        <a:t>ročníku</a:t>
                      </a:r>
                      <a:r>
                        <a:rPr lang="en-US" sz="1100" dirty="0" smtClean="0">
                          <a:effectLst/>
                        </a:rPr>
                        <a:t>.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Žáci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sledují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obrázky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zeleniny</a:t>
                      </a:r>
                      <a:r>
                        <a:rPr lang="en-US" sz="1100" dirty="0">
                          <a:effectLst/>
                        </a:rPr>
                        <a:t>, </a:t>
                      </a:r>
                      <a:r>
                        <a:rPr lang="en-US" sz="1100" dirty="0" err="1">
                          <a:effectLst/>
                        </a:rPr>
                        <a:t>její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rozdělení</a:t>
                      </a:r>
                      <a:r>
                        <a:rPr lang="en-US" sz="1100" dirty="0">
                          <a:effectLst/>
                        </a:rPr>
                        <a:t> a </a:t>
                      </a:r>
                      <a:r>
                        <a:rPr lang="en-US" sz="1100" dirty="0" err="1">
                          <a:effectLst/>
                        </a:rPr>
                        <a:t>hlavní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zástupce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daných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skupin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smtClean="0">
                          <a:effectLst/>
                        </a:rPr>
                        <a:t>/</a:t>
                      </a:r>
                      <a:r>
                        <a:rPr lang="cs-CZ" sz="1100" dirty="0" smtClean="0">
                          <a:effectLst/>
                        </a:rPr>
                        <a:t>list č. </a:t>
                      </a:r>
                      <a:r>
                        <a:rPr lang="en-US" sz="1100" dirty="0" smtClean="0">
                          <a:effectLst/>
                        </a:rPr>
                        <a:t>2-</a:t>
                      </a:r>
                      <a:r>
                        <a:rPr lang="cs-CZ" sz="1100" dirty="0" smtClean="0">
                          <a:effectLst/>
                        </a:rPr>
                        <a:t>8</a:t>
                      </a:r>
                      <a:r>
                        <a:rPr lang="en-US" sz="1100" dirty="0" smtClean="0">
                          <a:effectLst/>
                        </a:rPr>
                        <a:t>/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Aktivně</a:t>
                      </a:r>
                      <a:r>
                        <a:rPr lang="en-US" sz="1100" dirty="0">
                          <a:effectLst/>
                        </a:rPr>
                        <a:t> se </a:t>
                      </a:r>
                      <a:r>
                        <a:rPr lang="en-US" sz="1100" dirty="0" err="1">
                          <a:effectLst/>
                        </a:rPr>
                        <a:t>sami</a:t>
                      </a:r>
                      <a:r>
                        <a:rPr lang="en-US" sz="1100" dirty="0">
                          <a:effectLst/>
                        </a:rPr>
                        <a:t> u </a:t>
                      </a:r>
                      <a:r>
                        <a:rPr lang="en-US" sz="1100" dirty="0" err="1">
                          <a:effectLst/>
                        </a:rPr>
                        <a:t>jednotlivých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obrázků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mohou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rozhovořit</a:t>
                      </a:r>
                      <a:r>
                        <a:rPr lang="en-US" sz="1100" dirty="0">
                          <a:effectLst/>
                        </a:rPr>
                        <a:t>  o </a:t>
                      </a:r>
                      <a:r>
                        <a:rPr lang="en-US" sz="1100" dirty="0" err="1">
                          <a:effectLst/>
                        </a:rPr>
                        <a:t>zelenině</a:t>
                      </a:r>
                      <a:r>
                        <a:rPr lang="en-US" sz="1100" dirty="0">
                          <a:effectLst/>
                        </a:rPr>
                        <a:t>: </a:t>
                      </a:r>
                      <a:r>
                        <a:rPr lang="en-US" sz="1100" dirty="0" err="1">
                          <a:effectLst/>
                        </a:rPr>
                        <a:t>kterou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část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zeleniny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používáme</a:t>
                      </a:r>
                      <a:r>
                        <a:rPr lang="en-US" sz="1100" dirty="0">
                          <a:effectLst/>
                        </a:rPr>
                        <a:t>, </a:t>
                      </a:r>
                      <a:r>
                        <a:rPr lang="en-US" sz="1100" dirty="0" err="1">
                          <a:effectLst/>
                        </a:rPr>
                        <a:t>jak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ji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zařazujeme</a:t>
                      </a:r>
                      <a:r>
                        <a:rPr lang="en-US" sz="1100" dirty="0">
                          <a:effectLst/>
                        </a:rPr>
                        <a:t> do </a:t>
                      </a:r>
                      <a:r>
                        <a:rPr lang="en-US" sz="1100" dirty="0" err="1">
                          <a:effectLst/>
                        </a:rPr>
                        <a:t>našich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jídelníčků</a:t>
                      </a:r>
                      <a:r>
                        <a:rPr lang="en-US" sz="1100" dirty="0">
                          <a:effectLst/>
                        </a:rPr>
                        <a:t> a  </a:t>
                      </a:r>
                      <a:r>
                        <a:rPr lang="en-US" sz="1100" dirty="0" err="1">
                          <a:effectLst/>
                        </a:rPr>
                        <a:t>jak</a:t>
                      </a:r>
                      <a:r>
                        <a:rPr lang="en-US" sz="1100" dirty="0">
                          <a:effectLst/>
                        </a:rPr>
                        <a:t> je </a:t>
                      </a:r>
                      <a:r>
                        <a:rPr lang="en-US" sz="1100" dirty="0" err="1">
                          <a:effectLst/>
                        </a:rPr>
                        <a:t>důležitá</a:t>
                      </a:r>
                      <a:r>
                        <a:rPr lang="en-US" sz="1100" dirty="0">
                          <a:effectLst/>
                        </a:rPr>
                        <a:t> pro </a:t>
                      </a:r>
                      <a:r>
                        <a:rPr lang="en-US" sz="1100" dirty="0" err="1">
                          <a:effectLst/>
                        </a:rPr>
                        <a:t>náš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zdravý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život</a:t>
                      </a:r>
                      <a:r>
                        <a:rPr lang="en-US" sz="1100" dirty="0" smtClean="0">
                          <a:effectLst/>
                        </a:rPr>
                        <a:t>.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Poslední list slouží k zopakování a shrnutí </a:t>
                      </a:r>
                      <a:r>
                        <a:rPr lang="cs-CZ" sz="1100" baseline="0" dirty="0" smtClean="0">
                          <a:effectLst/>
                        </a:rPr>
                        <a:t> látky  o zelenině 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Práci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řídí</a:t>
                      </a:r>
                      <a:r>
                        <a:rPr lang="en-US" sz="1100" dirty="0">
                          <a:effectLst/>
                        </a:rPr>
                        <a:t>  </a:t>
                      </a:r>
                      <a:r>
                        <a:rPr lang="en-US" sz="1100" dirty="0" err="1">
                          <a:effectLst/>
                        </a:rPr>
                        <a:t>učitel</a:t>
                      </a:r>
                      <a:r>
                        <a:rPr lang="en-US" sz="11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en-US" sz="1100" dirty="0" err="1" smtClean="0">
                          <a:effectLst/>
                        </a:rPr>
                        <a:t>Zelenina</a:t>
                      </a:r>
                      <a:r>
                        <a:rPr lang="en-US" sz="1100" dirty="0" smtClean="0">
                          <a:effectLst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</a:rPr>
                        <a:t> druhy zeleniny.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3.</a:t>
                      </a:r>
                      <a:r>
                        <a:rPr lang="cs-CZ" sz="1100" dirty="0" smtClean="0">
                          <a:effectLst/>
                        </a:rPr>
                        <a:t>ledna</a:t>
                      </a:r>
                      <a:r>
                        <a:rPr lang="cs-CZ" sz="1100" baseline="0" dirty="0" smtClean="0">
                          <a:effectLst/>
                        </a:rPr>
                        <a:t> 20</a:t>
                      </a:r>
                      <a:r>
                        <a:rPr lang="en-US" sz="1100" dirty="0" smtClean="0">
                          <a:effectLst/>
                        </a:rPr>
                        <a:t>12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33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1584175"/>
          </a:xfrm>
        </p:spPr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56992"/>
            <a:ext cx="6400800" cy="187220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Zeleninu pěstujeme na zahradách. Obsahuje vitamíny, proto je velmi zdravá.</a:t>
            </a:r>
          </a:p>
          <a:p>
            <a:pPr algn="l"/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39552" y="5733256"/>
            <a:ext cx="8352928" cy="988219"/>
          </a:xfrm>
        </p:spPr>
        <p:txBody>
          <a:bodyPr/>
          <a:lstStyle/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"/>
                            </p:stCondLst>
                            <p:childTnLst>
                              <p:par>
                                <p:cTn id="13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350"/>
                            </p:stCondLst>
                            <p:childTnLst>
                              <p:par>
                                <p:cTn id="18" presetID="2" presetClass="entr" presetSubtype="4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467544" y="2852936"/>
            <a:ext cx="2736304" cy="14401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Cibulová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Elipsa 7">
            <a:hlinkClick r:id="rId3" action="ppaction://hlinksldjump"/>
          </p:cNvPr>
          <p:cNvSpPr/>
          <p:nvPr/>
        </p:nvSpPr>
        <p:spPr>
          <a:xfrm>
            <a:off x="5796136" y="2852936"/>
            <a:ext cx="2736304" cy="14401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Košťálová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Elipsa 8">
            <a:hlinkClick r:id="rId4" action="ppaction://hlinksldjump"/>
          </p:cNvPr>
          <p:cNvSpPr/>
          <p:nvPr/>
        </p:nvSpPr>
        <p:spPr>
          <a:xfrm>
            <a:off x="1763688" y="4437112"/>
            <a:ext cx="2736304" cy="14401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Plodová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Elipsa 9">
            <a:hlinkClick r:id="rId5" action="ppaction://hlinksldjump"/>
          </p:cNvPr>
          <p:cNvSpPr/>
          <p:nvPr/>
        </p:nvSpPr>
        <p:spPr>
          <a:xfrm>
            <a:off x="4860032" y="4365104"/>
            <a:ext cx="2736304" cy="14401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Kořenová</a:t>
            </a:r>
          </a:p>
        </p:txBody>
      </p:sp>
      <p:sp>
        <p:nvSpPr>
          <p:cNvPr id="12" name="Elipsa 11">
            <a:hlinkClick r:id="rId6" action="ppaction://hlinksldjump"/>
          </p:cNvPr>
          <p:cNvSpPr/>
          <p:nvPr/>
        </p:nvSpPr>
        <p:spPr>
          <a:xfrm>
            <a:off x="3059832" y="1700808"/>
            <a:ext cx="2736304" cy="14401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Listová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80728"/>
          </a:xfrm>
        </p:spPr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Salát</a:t>
            </a:r>
          </a:p>
          <a:p>
            <a:pPr>
              <a:buNone/>
            </a:pPr>
            <a:r>
              <a:rPr lang="cs-CZ" dirty="0" smtClean="0"/>
              <a:t>						Špenát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908721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- je zelenina, u které jíme listy nebo stopky. Tato zelenina bývá nejčastěji konzumována syrová v různých salátech.</a:t>
            </a:r>
            <a:endParaRPr lang="cs-CZ" sz="2400" dirty="0"/>
          </a:p>
        </p:txBody>
      </p:sp>
      <p:sp>
        <p:nvSpPr>
          <p:cNvPr id="12" name="Zahnutá šipka doprava 11">
            <a:hlinkClick r:id="rId2" action="ppaction://hlinksldjump"/>
          </p:cNvPr>
          <p:cNvSpPr/>
          <p:nvPr/>
        </p:nvSpPr>
        <p:spPr>
          <a:xfrm>
            <a:off x="8100392" y="5733256"/>
            <a:ext cx="72008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Domča\AppData\Local\Microsoft\Windows\Temporary Internet Files\Content.IE5\GEALXH4J\MC9000882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92641"/>
            <a:ext cx="3494337" cy="304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ča\AppData\Local\Microsoft\Windows\Temporary Internet Files\Content.IE5\GEALXH4J\MC9003470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845" y="3284984"/>
            <a:ext cx="2802284" cy="226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7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dirty="0" smtClean="0"/>
              <a:t>Košťálová zelenina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1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- je zelenina s tlustou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lodyhou</a:t>
            </a:r>
            <a:r>
              <a:rPr lang="cs-CZ" sz="2400" dirty="0" smtClean="0">
                <a:latin typeface="+mj-lt"/>
                <a:ea typeface="Arial Unicode MS" pitchFamily="34" charset="-128"/>
                <a:cs typeface="Arial Unicode MS" pitchFamily="34" charset="-128"/>
              </a:rPr>
              <a:t> – s košťálem – v nadzemní části.</a:t>
            </a:r>
            <a:endParaRPr lang="cs-CZ" sz="2400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155679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Květák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48478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Kedlubna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285293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Brokolice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86104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Zelí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3573016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Růžičková kapusta</a:t>
            </a:r>
            <a:endParaRPr lang="cs-CZ" sz="3200" dirty="0"/>
          </a:p>
        </p:txBody>
      </p:sp>
      <p:sp>
        <p:nvSpPr>
          <p:cNvPr id="20" name="Zahnutá šipka doprava 19">
            <a:hlinkClick r:id="rId2" action="ppaction://hlinksldjump"/>
          </p:cNvPr>
          <p:cNvSpPr/>
          <p:nvPr/>
        </p:nvSpPr>
        <p:spPr>
          <a:xfrm>
            <a:off x="4355976" y="5805264"/>
            <a:ext cx="72008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Domča\AppData\Local\Microsoft\Windows\Temporary Internet Files\Content.IE5\C2J6CVFX\MC900215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71656"/>
            <a:ext cx="2453563" cy="201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ča\AppData\Local\Microsoft\Windows\Temporary Internet Files\Content.IE5\LLKEWUY5\MC900331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949" y="1557863"/>
            <a:ext cx="136103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ča\AppData\Local\Microsoft\Windows\Temporary Internet Files\Content.IE5\GEALXH4J\MC900331257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168" y="3351958"/>
            <a:ext cx="1813711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omča\AppData\Local\Microsoft\Windows\Temporary Internet Files\Content.IE5\C2J6CVFX\MC9001934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96" y="4289902"/>
            <a:ext cx="2961906" cy="239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omča\AppData\Local\Microsoft\Windows\Temporary Internet Files\Content.IE5\4ZEWSCSA\MC9002461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72527"/>
            <a:ext cx="1872208" cy="1708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12" grpId="0"/>
      <p:bldP spid="14" grpId="0"/>
      <p:bldP spid="16" grpId="0"/>
      <p:bldP spid="18" grpId="0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908720"/>
            <a:ext cx="822960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Arial Unicode MS" pitchFamily="34" charset="-128"/>
                <a:cs typeface="Arial Unicode MS" pitchFamily="34" charset="-128"/>
              </a:rPr>
              <a:t>je zelenina, u niž konzumujeme část zvanou cibule. Má velké množství antibakteriálních látek a také má bohaté využití v kuchyni.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6" name="Zahnutá šipka doprava 5">
            <a:hlinkClick r:id="rId2" action="ppaction://hlinksldjump"/>
          </p:cNvPr>
          <p:cNvSpPr/>
          <p:nvPr/>
        </p:nvSpPr>
        <p:spPr>
          <a:xfrm>
            <a:off x="8100392" y="5733256"/>
            <a:ext cx="72008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06084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Cibule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2348880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Česnek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6510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Pórek</a:t>
            </a:r>
            <a:endParaRPr lang="cs-CZ" sz="3200" dirty="0"/>
          </a:p>
        </p:txBody>
      </p:sp>
      <p:pic>
        <p:nvPicPr>
          <p:cNvPr id="3" name="Picture 2" descr="C:\Users\Domča\AppData\Local\Microsoft\Windows\Temporary Internet Files\Content.IE5\LLKEWUY5\MC900088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971" y="1721251"/>
            <a:ext cx="3568061" cy="2424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omča\AppData\Local\Microsoft\Windows\Temporary Internet Files\Content.IE5\LLKEWUY5\MC900112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69220"/>
            <a:ext cx="3384376" cy="221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omča\AppData\Local\Microsoft\Windows\Temporary Internet Files\Content.IE5\LLKEWUY5\MC9002461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39110">
            <a:off x="2272416" y="3216385"/>
            <a:ext cx="3219345" cy="387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 animBg="1"/>
      <p:bldP spid="7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Plodová zelenina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9269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poskytuje užitek svými plody a tvoří nejrozsáhlejší skupinu.</a:t>
            </a:r>
            <a:endParaRPr lang="cs-CZ" sz="2400" dirty="0"/>
          </a:p>
        </p:txBody>
      </p:sp>
      <p:sp>
        <p:nvSpPr>
          <p:cNvPr id="6" name="Zahnutá šipka doprava 5">
            <a:hlinkClick r:id="rId2" action="ppaction://hlinksldjump"/>
          </p:cNvPr>
          <p:cNvSpPr/>
          <p:nvPr/>
        </p:nvSpPr>
        <p:spPr>
          <a:xfrm>
            <a:off x="8100392" y="5733256"/>
            <a:ext cx="72008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41277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Paprika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00506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Rajče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227687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Okurka</a:t>
            </a:r>
            <a:endParaRPr lang="cs-CZ" sz="3200" dirty="0"/>
          </a:p>
        </p:txBody>
      </p:sp>
      <p:pic>
        <p:nvPicPr>
          <p:cNvPr id="3" name="Picture 2" descr="C:\Users\Domča\AppData\Local\Microsoft\Windows\Temporary Internet Files\Content.IE5\C2J6CVFX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7072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omča\AppData\Local\Microsoft\Windows\Temporary Internet Files\Content.IE5\C2J6CVFX\MC900088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7394"/>
            <a:ext cx="4284908" cy="187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omča\AppData\Local\Microsoft\Windows\Temporary Internet Files\Content.IE5\LLKEWUY5\MC900441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01947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 animBg="1"/>
      <p:bldP spid="7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Kořenová zelenina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- je zelenina, u které využíváme kořen. </a:t>
            </a:r>
            <a:endParaRPr lang="cs-CZ" sz="2400" dirty="0"/>
          </a:p>
        </p:txBody>
      </p:sp>
      <p:sp>
        <p:nvSpPr>
          <p:cNvPr id="5" name="Zahnutá šipka doprava 4">
            <a:hlinkClick r:id="rId2" action="ppaction://hlinksldjump"/>
          </p:cNvPr>
          <p:cNvSpPr/>
          <p:nvPr/>
        </p:nvSpPr>
        <p:spPr>
          <a:xfrm>
            <a:off x="8100392" y="5733256"/>
            <a:ext cx="720080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Mrkev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70080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Celer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5048" y="422360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Petržel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3789040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Ředkvička</a:t>
            </a:r>
            <a:endParaRPr lang="cs-CZ" sz="3200" dirty="0"/>
          </a:p>
        </p:txBody>
      </p:sp>
      <p:pic>
        <p:nvPicPr>
          <p:cNvPr id="5122" name="Picture 2" descr="C:\Users\Domča\AppData\Local\Microsoft\Windows\Temporary Internet Files\Content.IE5\GEALXH4J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160" y="143772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ča\AppData\Local\Microsoft\Windows\Temporary Internet Files\Content.IE5\C2J6CVFX\MP9003878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007" y="1310897"/>
            <a:ext cx="3108561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omča\AppData\Local\Microsoft\Windows\Temporary Internet Files\Content.IE5\C2J6CVFX\MC9001935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6345">
            <a:off x="6098801" y="3945232"/>
            <a:ext cx="2050803" cy="3302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omča\AppData\Local\Microsoft\Windows\Temporary Internet Files\Content.IE5\LLKEWUY5\MC900214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761" y="4493260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8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Pamatuješ si?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známe druhy zeleniny?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zelenina patří do skupiny plodové?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zelenina je kořenová?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lze zařadit mezi košťálovou zeleninu?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patří cibule, česnek, pór?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zelenina listová?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má zelenina pro nás význam, jak jí využíváme?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21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8193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132</TotalTime>
  <Words>298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Zelenina</vt:lpstr>
      <vt:lpstr>Zelenina</vt:lpstr>
      <vt:lpstr>Listová zelenina</vt:lpstr>
      <vt:lpstr>Košťálová zelenina</vt:lpstr>
      <vt:lpstr>Cibulová zelenina</vt:lpstr>
      <vt:lpstr>Plodová zelenina</vt:lpstr>
      <vt:lpstr>Kořenová zelenina</vt:lpstr>
      <vt:lpstr>Pamatuješ si?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Domča</dc:creator>
  <cp:lastModifiedBy>Zuzanka</cp:lastModifiedBy>
  <cp:revision>24</cp:revision>
  <dcterms:created xsi:type="dcterms:W3CDTF">2012-01-02T14:48:43Z</dcterms:created>
  <dcterms:modified xsi:type="dcterms:W3CDTF">2012-11-11T16:05:58Z</dcterms:modified>
</cp:coreProperties>
</file>