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17E0E-62CD-4E71-B096-47E16374935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5CE1F-9190-4C36-9847-8AD936D6F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17E0E-62CD-4E71-B096-47E16374935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5CE1F-9190-4C36-9847-8AD936D6F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17E0E-62CD-4E71-B096-47E16374935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5CE1F-9190-4C36-9847-8AD936D6F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17E0E-62CD-4E71-B096-47E16374935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5CE1F-9190-4C36-9847-8AD936D6F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17E0E-62CD-4E71-B096-47E16374935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5CE1F-9190-4C36-9847-8AD936D6F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17E0E-62CD-4E71-B096-47E16374935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5CE1F-9190-4C36-9847-8AD936D6F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17E0E-62CD-4E71-B096-47E16374935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5CE1F-9190-4C36-9847-8AD936D6F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17E0E-62CD-4E71-B096-47E16374935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5CE1F-9190-4C36-9847-8AD936D6F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17E0E-62CD-4E71-B096-47E16374935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5CE1F-9190-4C36-9847-8AD936D6F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17E0E-62CD-4E71-B096-47E16374935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5CE1F-9190-4C36-9847-8AD936D6F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17E0E-62CD-4E71-B096-47E16374935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35CE1F-9190-4C36-9847-8AD936D6F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817E0E-62CD-4E71-B096-47E16374935E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35CE1F-9190-4C36-9847-8AD936D6F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6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Fa%C5%82at_Julian,_Popielec.jpg" TargetMode="External"/><Relationship Id="rId5" Type="http://schemas.openxmlformats.org/officeDocument/2006/relationships/image" Target="../media/image5.wmf"/><Relationship Id="rId4" Type="http://schemas.openxmlformats.org/officeDocument/2006/relationships/image" Target="../media/image4.g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7.jpeg"/><Relationship Id="rId7" Type="http://schemas.openxmlformats.org/officeDocument/2006/relationships/image" Target="../media/image10.gif"/><Relationship Id="rId2" Type="http://schemas.openxmlformats.org/officeDocument/2006/relationships/hyperlink" Target="http://commons.wikimedia.org/wiki/File:Fonleichnam07b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hyperlink" Target="http://cs.wikipedia.org/wiki/Soubor:Ingeborg_Psalter_02f_1200.jpg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2.jpeg"/><Relationship Id="rId7" Type="http://schemas.openxmlformats.org/officeDocument/2006/relationships/image" Target="../media/image15.jpeg"/><Relationship Id="rId2" Type="http://schemas.openxmlformats.org/officeDocument/2006/relationships/hyperlink" Target="http://en.wikipedia.org/wiki/File:Virgin_Mary_-_Diego_Velazquez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hyperlink" Target="http://cs.wikipedia.org/wiki/Soubor:Flag_of_Switzerland_(Pantone).svg" TargetMode="Externa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Nativity_tree2011.jpg" TargetMode="External"/><Relationship Id="rId3" Type="http://schemas.openxmlformats.org/officeDocument/2006/relationships/image" Target="../media/image17.jpeg"/><Relationship Id="rId7" Type="http://schemas.openxmlformats.org/officeDocument/2006/relationships/image" Target="../media/image20.jpeg"/><Relationship Id="rId2" Type="http://schemas.openxmlformats.org/officeDocument/2006/relationships/hyperlink" Target="http://commons.wikimedia.org/wiki/File:Wszystkich_swietych_cmentarz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5" Type="http://schemas.openxmlformats.org/officeDocument/2006/relationships/image" Target="../media/image18.jpeg"/><Relationship Id="rId10" Type="http://schemas.openxmlformats.org/officeDocument/2006/relationships/image" Target="../media/image22.jpeg"/><Relationship Id="rId4" Type="http://schemas.openxmlformats.org/officeDocument/2006/relationships/hyperlink" Target="http://cs.wikipedia.org/wiki/Soubor:Lampion_am_1._August_auf_der_Klewenalp.jpg" TargetMode="External"/><Relationship Id="rId9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 w="28575">
            <a:solidFill>
              <a:srgbClr val="7030A0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ln w="28575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  </a:t>
            </a:r>
          </a:p>
          <a:p>
            <a:pPr>
              <a:buNone/>
            </a:pPr>
            <a:endParaRPr lang="cs-CZ" sz="1800" dirty="0"/>
          </a:p>
          <a:p>
            <a:pPr>
              <a:buNone/>
            </a:pPr>
            <a:endParaRPr lang="cs-CZ" sz="18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</a:t>
            </a:r>
            <a:r>
              <a:rPr lang="cs-CZ" sz="1800" dirty="0" smtClean="0">
                <a:solidFill>
                  <a:schemeClr val="tx1"/>
                </a:solidFill>
              </a:rPr>
              <a:t>Adresa školy:  ZŠ Třeboň, Na Sadech 375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    Jméno autora: Mgr. Jana </a:t>
            </a:r>
            <a:r>
              <a:rPr lang="cs-CZ" sz="1800" dirty="0" err="1" smtClean="0">
                <a:solidFill>
                  <a:schemeClr val="tx1"/>
                </a:solidFill>
              </a:rPr>
              <a:t>Písaříková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    Název: VY_32_INOVACE_451Nj/9</a:t>
            </a:r>
            <a:r>
              <a:rPr lang="cs-CZ" sz="1800" b="1" i="1" dirty="0" smtClean="0">
                <a:solidFill>
                  <a:schemeClr val="tx1"/>
                </a:solidFill>
              </a:rPr>
              <a:t>       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    Číslo projektu: CZ.1.07/1.4.00/21.3807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    Téma hodiny: Feste </a:t>
            </a:r>
            <a:r>
              <a:rPr lang="cs-CZ" sz="1800" dirty="0" err="1" smtClean="0">
                <a:solidFill>
                  <a:schemeClr val="tx1"/>
                </a:solidFill>
              </a:rPr>
              <a:t>und</a:t>
            </a:r>
            <a:r>
              <a:rPr lang="cs-CZ" sz="1800" dirty="0" smtClean="0">
                <a:solidFill>
                  <a:schemeClr val="tx1"/>
                </a:solidFill>
              </a:rPr>
              <a:t> </a:t>
            </a:r>
            <a:r>
              <a:rPr lang="cs-CZ" sz="1800" dirty="0" err="1" smtClean="0">
                <a:solidFill>
                  <a:schemeClr val="tx1"/>
                </a:solidFill>
              </a:rPr>
              <a:t>Br</a:t>
            </a:r>
            <a:r>
              <a:rPr lang="cs-CZ" sz="1800" dirty="0" err="1" smtClean="0">
                <a:solidFill>
                  <a:schemeClr val="tx1"/>
                </a:solidFill>
                <a:latin typeface="Calibri"/>
              </a:rPr>
              <a:t>äuche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    Ročník: 9.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    Klíčová slova: oslavy a svátky v Německu, text</a:t>
            </a:r>
            <a:r>
              <a:rPr lang="cs-CZ" sz="1800" smtClean="0">
                <a:solidFill>
                  <a:schemeClr val="tx1"/>
                </a:solidFill>
              </a:rPr>
              <a:t>, přiřazování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    Datum tvorby: 9. 9. 2013</a:t>
            </a:r>
            <a:endParaRPr lang="cs-CZ" sz="1800" dirty="0"/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332656"/>
            <a:ext cx="5162550" cy="10382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/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Metodické pokyny:</a:t>
            </a:r>
            <a:endParaRPr lang="cs-CZ" b="1" dirty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/>
              <a:t>Tato prezentace je určena žákům 9. ročníku. 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Slouží jako doplněk učebnice </a:t>
            </a:r>
            <a:r>
              <a:rPr lang="cs-CZ" sz="2400" i="1" dirty="0" smtClean="0"/>
              <a:t>„</a:t>
            </a:r>
            <a:r>
              <a:rPr lang="cs-CZ" sz="2400" i="1" dirty="0" err="1" smtClean="0"/>
              <a:t>Deutsch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mit</a:t>
            </a:r>
            <a:r>
              <a:rPr lang="cs-CZ" sz="2400" i="1" dirty="0" smtClean="0"/>
              <a:t> Max 2“ </a:t>
            </a:r>
            <a:r>
              <a:rPr lang="cs-CZ" sz="2400" dirty="0" smtClean="0"/>
              <a:t>(7. lekce)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Hlavním cílem je seznámení žáků se svátky typickými pro německy mluvící oblasti Evropy. 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Tabule tři je věnovaná opakování názvu měsíců.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Snímky 4 až 7 nabízí přehled jednotlivých svátků (zeleně označená data jsou pohyblivá). </a:t>
            </a:r>
            <a:endParaRPr lang="cs-CZ" sz="2400" b="1" u="sng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Prezentace je doplněna úkoly pro žáky (poznávání svátků podle obrázku, práce s krátkým textem) a několika frázemi používanými pro </a:t>
            </a:r>
            <a:r>
              <a:rPr lang="cs-CZ" sz="2400" smtClean="0"/>
              <a:t>vyjádření blahopřání. </a:t>
            </a:r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/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Měsíce už umíme:</a:t>
            </a:r>
            <a:endParaRPr lang="cs-CZ" b="1" dirty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ln w="28575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just"/>
            <a:r>
              <a:rPr lang="cs-CZ" sz="2400" dirty="0" smtClean="0"/>
              <a:t>Der </a:t>
            </a:r>
            <a:r>
              <a:rPr lang="cs-CZ" sz="2400" dirty="0" err="1" smtClean="0"/>
              <a:t>zehne</a:t>
            </a:r>
            <a:r>
              <a:rPr lang="cs-CZ" sz="2400" dirty="0" smtClean="0"/>
              <a:t> </a:t>
            </a:r>
            <a:r>
              <a:rPr lang="cs-CZ" sz="2400" dirty="0" err="1" smtClean="0"/>
              <a:t>Monat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</a:p>
          <a:p>
            <a:pPr algn="ctr">
              <a:buNone/>
            </a:pPr>
            <a:r>
              <a:rPr lang="cs-CZ" sz="24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Oktober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.</a:t>
            </a:r>
          </a:p>
          <a:p>
            <a:r>
              <a:rPr lang="cs-CZ" sz="2400" dirty="0" smtClean="0"/>
              <a:t>Der </a:t>
            </a:r>
            <a:r>
              <a:rPr lang="cs-CZ" sz="2400" dirty="0" err="1" smtClean="0"/>
              <a:t>erste</a:t>
            </a:r>
            <a:r>
              <a:rPr lang="cs-CZ" sz="2400" dirty="0" smtClean="0"/>
              <a:t> </a:t>
            </a:r>
            <a:r>
              <a:rPr lang="cs-CZ" sz="2400" dirty="0" err="1" smtClean="0"/>
              <a:t>Monat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endParaRPr lang="cs-CZ" sz="2400" dirty="0" smtClean="0"/>
          </a:p>
          <a:p>
            <a:pPr algn="ctr">
              <a:buNone/>
            </a:pPr>
            <a:r>
              <a:rPr lang="cs-CZ" sz="24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Januar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.</a:t>
            </a:r>
          </a:p>
          <a:p>
            <a:r>
              <a:rPr lang="cs-CZ" sz="2400" dirty="0" smtClean="0"/>
              <a:t>Der </a:t>
            </a:r>
            <a:r>
              <a:rPr lang="cs-CZ" sz="2400" dirty="0" err="1" smtClean="0"/>
              <a:t>elfte</a:t>
            </a:r>
            <a:r>
              <a:rPr lang="cs-CZ" sz="2400" dirty="0" smtClean="0"/>
              <a:t> </a:t>
            </a:r>
            <a:r>
              <a:rPr lang="cs-CZ" sz="2400" dirty="0" err="1" smtClean="0"/>
              <a:t>Monat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endParaRPr lang="cs-CZ" sz="2400" dirty="0" smtClean="0"/>
          </a:p>
          <a:p>
            <a:pPr algn="ctr">
              <a:buNone/>
            </a:pPr>
            <a:r>
              <a:rPr lang="cs-CZ" sz="24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November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.</a:t>
            </a:r>
          </a:p>
          <a:p>
            <a:r>
              <a:rPr lang="cs-CZ" sz="2400" dirty="0" smtClean="0"/>
              <a:t>Der </a:t>
            </a:r>
            <a:r>
              <a:rPr lang="cs-CZ" sz="2400" dirty="0" err="1" smtClean="0"/>
              <a:t>f</a:t>
            </a:r>
            <a:r>
              <a:rPr lang="cs-CZ" sz="2400" dirty="0" err="1" smtClean="0">
                <a:latin typeface="Calibri"/>
              </a:rPr>
              <a:t>ünfte</a:t>
            </a:r>
            <a:r>
              <a:rPr lang="cs-CZ" sz="2400" dirty="0" smtClean="0">
                <a:latin typeface="Calibri"/>
              </a:rPr>
              <a:t> </a:t>
            </a:r>
            <a:r>
              <a:rPr lang="cs-CZ" sz="2400" dirty="0" err="1" smtClean="0">
                <a:latin typeface="Calibri"/>
              </a:rPr>
              <a:t>Monat</a:t>
            </a:r>
            <a:r>
              <a:rPr lang="cs-CZ" sz="2400" dirty="0" smtClean="0">
                <a:latin typeface="Calibri"/>
              </a:rPr>
              <a:t> </a:t>
            </a:r>
            <a:r>
              <a:rPr lang="cs-CZ" sz="2400" dirty="0" err="1" smtClean="0">
                <a:latin typeface="Calibri"/>
              </a:rPr>
              <a:t>ist</a:t>
            </a:r>
            <a:endParaRPr lang="cs-CZ" sz="2400" dirty="0" smtClean="0">
              <a:latin typeface="Calibri"/>
            </a:endParaRPr>
          </a:p>
          <a:p>
            <a:pPr algn="ctr">
              <a:buNone/>
            </a:pPr>
            <a:r>
              <a:rPr lang="cs-CZ" sz="24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Calibri"/>
              </a:rPr>
              <a:t>Mai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Calibri"/>
              </a:rPr>
              <a:t>.</a:t>
            </a:r>
          </a:p>
          <a:p>
            <a:r>
              <a:rPr lang="cs-CZ" sz="2400" dirty="0" smtClean="0">
                <a:latin typeface="Calibri"/>
              </a:rPr>
              <a:t>Der </a:t>
            </a:r>
            <a:r>
              <a:rPr lang="cs-CZ" sz="2400" dirty="0" err="1" smtClean="0">
                <a:latin typeface="Calibri"/>
              </a:rPr>
              <a:t>siebte</a:t>
            </a:r>
            <a:r>
              <a:rPr lang="cs-CZ" sz="2400" dirty="0" smtClean="0">
                <a:latin typeface="Calibri"/>
              </a:rPr>
              <a:t> </a:t>
            </a:r>
            <a:r>
              <a:rPr lang="cs-CZ" sz="2400" dirty="0" err="1" smtClean="0">
                <a:latin typeface="Calibri"/>
              </a:rPr>
              <a:t>Monat</a:t>
            </a:r>
            <a:r>
              <a:rPr lang="cs-CZ" sz="2400" dirty="0" smtClean="0">
                <a:latin typeface="Calibri"/>
              </a:rPr>
              <a:t> </a:t>
            </a:r>
            <a:r>
              <a:rPr lang="cs-CZ" sz="2400" dirty="0" err="1" smtClean="0">
                <a:latin typeface="Calibri"/>
              </a:rPr>
              <a:t>ist</a:t>
            </a:r>
            <a:endParaRPr lang="cs-CZ" sz="2400" dirty="0" smtClean="0">
              <a:latin typeface="Calibri"/>
            </a:endParaRPr>
          </a:p>
          <a:p>
            <a:pPr algn="ctr">
              <a:buNone/>
            </a:pPr>
            <a:r>
              <a:rPr lang="cs-CZ" sz="24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Juli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.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ln w="28575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Der </a:t>
            </a:r>
            <a:r>
              <a:rPr lang="cs-CZ" sz="2400" dirty="0" err="1" smtClean="0"/>
              <a:t>zweite</a:t>
            </a:r>
            <a:r>
              <a:rPr lang="cs-CZ" sz="2400" dirty="0" smtClean="0"/>
              <a:t> </a:t>
            </a:r>
            <a:r>
              <a:rPr lang="cs-CZ" sz="2400" dirty="0" err="1" smtClean="0"/>
              <a:t>Monat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endParaRPr lang="cs-CZ" sz="2400" dirty="0" smtClean="0"/>
          </a:p>
          <a:p>
            <a:pPr algn="ctr">
              <a:buNone/>
            </a:pPr>
            <a:r>
              <a:rPr lang="cs-CZ" sz="24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Februar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.</a:t>
            </a:r>
          </a:p>
          <a:p>
            <a:r>
              <a:rPr lang="cs-CZ" sz="2400" dirty="0" smtClean="0"/>
              <a:t>Der </a:t>
            </a:r>
            <a:r>
              <a:rPr lang="cs-CZ" sz="2400" dirty="0" err="1" smtClean="0"/>
              <a:t>vierte</a:t>
            </a:r>
            <a:r>
              <a:rPr lang="cs-CZ" sz="2400" dirty="0" smtClean="0"/>
              <a:t> </a:t>
            </a:r>
            <a:r>
              <a:rPr lang="cs-CZ" sz="2400" dirty="0" err="1" smtClean="0"/>
              <a:t>Monat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endParaRPr lang="cs-CZ" sz="2400" dirty="0" smtClean="0"/>
          </a:p>
          <a:p>
            <a:pPr algn="ctr">
              <a:buNone/>
            </a:pPr>
            <a:r>
              <a:rPr lang="cs-CZ" sz="24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April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.</a:t>
            </a:r>
          </a:p>
          <a:p>
            <a:r>
              <a:rPr lang="cs-CZ" sz="2400" dirty="0" smtClean="0"/>
              <a:t>Der </a:t>
            </a:r>
            <a:r>
              <a:rPr lang="cs-CZ" sz="2400" smtClean="0"/>
              <a:t>zw</a:t>
            </a:r>
            <a:r>
              <a:rPr lang="cs-CZ" sz="2400" smtClean="0">
                <a:latin typeface="Calibri"/>
              </a:rPr>
              <a:t>ölfte </a:t>
            </a:r>
            <a:r>
              <a:rPr lang="cs-CZ" sz="2400" dirty="0" err="1" smtClean="0">
                <a:latin typeface="Calibri"/>
              </a:rPr>
              <a:t>Monat</a:t>
            </a:r>
            <a:r>
              <a:rPr lang="cs-CZ" sz="2400" dirty="0" smtClean="0">
                <a:latin typeface="Calibri"/>
              </a:rPr>
              <a:t> </a:t>
            </a:r>
            <a:r>
              <a:rPr lang="cs-CZ" sz="2400" dirty="0" err="1" smtClean="0">
                <a:latin typeface="Calibri"/>
              </a:rPr>
              <a:t>ist</a:t>
            </a:r>
            <a:endParaRPr lang="cs-CZ" sz="2400" dirty="0" smtClean="0">
              <a:latin typeface="Calibri"/>
            </a:endParaRPr>
          </a:p>
          <a:p>
            <a:pPr algn="ctr">
              <a:buNone/>
            </a:pPr>
            <a:r>
              <a:rPr lang="cs-CZ" sz="24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Calibri"/>
              </a:rPr>
              <a:t>Dezember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Calibri"/>
              </a:rPr>
              <a:t>.</a:t>
            </a:r>
          </a:p>
          <a:p>
            <a:r>
              <a:rPr lang="cs-CZ" sz="2400" dirty="0" smtClean="0">
                <a:latin typeface="Calibri"/>
              </a:rPr>
              <a:t>Der </a:t>
            </a:r>
            <a:r>
              <a:rPr lang="cs-CZ" sz="2400" dirty="0" err="1" smtClean="0">
                <a:latin typeface="Calibri"/>
              </a:rPr>
              <a:t>dritte</a:t>
            </a:r>
            <a:r>
              <a:rPr lang="cs-CZ" sz="2400" dirty="0" smtClean="0">
                <a:latin typeface="Calibri"/>
              </a:rPr>
              <a:t> </a:t>
            </a:r>
            <a:r>
              <a:rPr lang="cs-CZ" sz="2400" dirty="0" err="1" smtClean="0">
                <a:latin typeface="Calibri"/>
              </a:rPr>
              <a:t>Monat</a:t>
            </a:r>
            <a:r>
              <a:rPr lang="cs-CZ" sz="2400" dirty="0" smtClean="0">
                <a:latin typeface="Calibri"/>
              </a:rPr>
              <a:t> </a:t>
            </a:r>
            <a:r>
              <a:rPr lang="cs-CZ" sz="2400" dirty="0" err="1" smtClean="0">
                <a:latin typeface="Calibri"/>
              </a:rPr>
              <a:t>ist</a:t>
            </a:r>
            <a:endParaRPr lang="cs-CZ" sz="2400" dirty="0" smtClean="0">
              <a:latin typeface="Calibri"/>
            </a:endParaRPr>
          </a:p>
          <a:p>
            <a:pPr algn="ctr">
              <a:buNone/>
            </a:pPr>
            <a:r>
              <a:rPr lang="cs-CZ" sz="24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Calibri"/>
              </a:rPr>
              <a:t>März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Calibri"/>
              </a:rPr>
              <a:t>.</a:t>
            </a:r>
          </a:p>
          <a:p>
            <a:r>
              <a:rPr lang="cs-CZ" sz="2400" dirty="0" smtClean="0">
                <a:latin typeface="Calibri"/>
              </a:rPr>
              <a:t>Der </a:t>
            </a:r>
            <a:r>
              <a:rPr lang="cs-CZ" sz="2400" dirty="0" err="1" smtClean="0">
                <a:latin typeface="Calibri"/>
              </a:rPr>
              <a:t>sechste</a:t>
            </a:r>
            <a:r>
              <a:rPr lang="cs-CZ" sz="2400" dirty="0" smtClean="0">
                <a:latin typeface="Calibri"/>
              </a:rPr>
              <a:t> </a:t>
            </a:r>
            <a:r>
              <a:rPr lang="cs-CZ" sz="2400" dirty="0" err="1" smtClean="0">
                <a:latin typeface="Calibri"/>
              </a:rPr>
              <a:t>Monat</a:t>
            </a:r>
            <a:r>
              <a:rPr lang="cs-CZ" sz="2400" dirty="0" smtClean="0">
                <a:latin typeface="Calibri"/>
              </a:rPr>
              <a:t> </a:t>
            </a:r>
            <a:r>
              <a:rPr lang="cs-CZ" sz="2400" dirty="0" err="1" smtClean="0">
                <a:latin typeface="Calibri"/>
              </a:rPr>
              <a:t>ist</a:t>
            </a:r>
            <a:endParaRPr lang="cs-CZ" sz="2400" dirty="0" smtClean="0">
              <a:latin typeface="Calibri"/>
            </a:endParaRPr>
          </a:p>
          <a:p>
            <a:pPr algn="ctr">
              <a:buNone/>
            </a:pP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Calibri"/>
              </a:rPr>
              <a:t>Juni.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19050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Januar</a:t>
            </a: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-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Februar</a:t>
            </a: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-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/>
              </a:rPr>
              <a:t>ärz</a:t>
            </a:r>
            <a:endParaRPr lang="cs-CZ" b="1" dirty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19050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buNone/>
            </a:pP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A)  1. 1.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Neujahr</a:t>
            </a:r>
            <a:endParaRPr lang="cs-CZ" b="1" dirty="0" smtClean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B)  6. 1.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Heilige</a:t>
            </a: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drei</a:t>
            </a: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/>
              </a:rPr>
              <a:t>önige</a:t>
            </a:r>
            <a:endParaRPr lang="cs-CZ" b="1" dirty="0" smtClean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/>
            </a:endParaRPr>
          </a:p>
          <a:p>
            <a:pPr>
              <a:buNone/>
            </a:pP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/>
              </a:rPr>
              <a:t>C)  14. 2.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/>
              </a:rPr>
              <a:t>Valentinstag</a:t>
            </a:r>
            <a:endParaRPr lang="cs-CZ" b="1" dirty="0" smtClean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/>
            </a:endParaRPr>
          </a:p>
          <a:p>
            <a:pPr marL="514350" indent="-514350">
              <a:buAutoNum type="alphaUcParenR" startAt="4"/>
            </a:pP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92D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/>
              </a:rPr>
              <a:t>28. 2.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/>
              </a:rPr>
              <a:t>Fastnacht</a:t>
            </a:r>
            <a:endParaRPr lang="cs-CZ" b="1" dirty="0" smtClean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/>
            </a:endParaRPr>
          </a:p>
          <a:p>
            <a:pPr marL="514350" indent="-514350">
              <a:buAutoNum type="alphaUcParenR" startAt="4"/>
            </a:pP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92D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/>
              </a:rPr>
              <a:t>1. 3.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/>
              </a:rPr>
              <a:t>Aschermittwoch</a:t>
            </a:r>
            <a:endParaRPr lang="cs-CZ" b="1" dirty="0" smtClean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/>
            </a:endParaRPr>
          </a:p>
          <a:p>
            <a:pPr marL="514350" indent="-514350">
              <a:buAutoNum type="alphaUcParenR" startAt="4"/>
            </a:pPr>
            <a:endParaRPr lang="cs-CZ" b="1" dirty="0" smtClean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/>
            </a:endParaRPr>
          </a:p>
          <a:p>
            <a:pPr marL="514350" indent="-514350">
              <a:buAutoNum type="alphaUcParenR" startAt="4"/>
            </a:pPr>
            <a:endParaRPr lang="cs-CZ" b="1" dirty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 descr="C:\Users\standard\AppData\Local\Microsoft\Windows\Temporary Internet Files\Content.IE5\2J34JFU8\MM900285246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1916832"/>
            <a:ext cx="1089274" cy="1224136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  <p:pic>
        <p:nvPicPr>
          <p:cNvPr id="1027" name="Picture 3" descr="C:\Users\standard\AppData\Local\Microsoft\Windows\Temporary Internet Files\Content.IE5\QDA77Z5D\MC90043236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4293096"/>
            <a:ext cx="1371712" cy="1152128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  <p:pic>
        <p:nvPicPr>
          <p:cNvPr id="1029" name="Picture 5" descr="C:\Users\standard\AppData\Local\Microsoft\Windows\Temporary Internet Files\Content.IE5\2J34JFU8\MM910001161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3933056"/>
            <a:ext cx="1080120" cy="129614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  <p:pic>
        <p:nvPicPr>
          <p:cNvPr id="1030" name="Picture 6" descr="C:\Users\standard\AppData\Local\Microsoft\Windows\Temporary Internet Files\Content.IE5\GIR7FVX9\MC90043207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35696" y="4653136"/>
            <a:ext cx="1512168" cy="1173233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  <p:sp>
        <p:nvSpPr>
          <p:cNvPr id="9" name="Obdélník 8"/>
          <p:cNvSpPr/>
          <p:nvPr/>
        </p:nvSpPr>
        <p:spPr>
          <a:xfrm>
            <a:off x="3275856" y="5589240"/>
            <a:ext cx="360040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644008" y="5013176"/>
            <a:ext cx="360040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372200" y="4077072"/>
            <a:ext cx="360040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300192" y="2996952"/>
            <a:ext cx="360040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pic>
        <p:nvPicPr>
          <p:cNvPr id="13" name="Obrázek 12" descr="http://upload.wikimedia.org/wikipedia/commons/thumb/9/90/Fa%C5%82at_Julian%2C_Popielec.jpg/220px-Fa%C5%82at_Julian%2C_Popielec.jpg">
            <a:hlinkClick r:id="rId6"/>
          </p:cNvPr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48264" y="2492896"/>
            <a:ext cx="1438275" cy="1000125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</p:spPr>
      </p:pic>
      <p:sp>
        <p:nvSpPr>
          <p:cNvPr id="14" name="Obdélník 13"/>
          <p:cNvSpPr/>
          <p:nvPr/>
        </p:nvSpPr>
        <p:spPr>
          <a:xfrm>
            <a:off x="7884368" y="3356992"/>
            <a:ext cx="360040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4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19050"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April</a:t>
            </a: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-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Mai</a:t>
            </a: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- Juni</a:t>
            </a:r>
            <a:endParaRPr lang="cs-CZ" b="1" dirty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19050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514350" indent="-514350">
              <a:buAutoNum type="alphaUcParenR"/>
            </a:pP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92D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1. 4.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Ostern</a:t>
            </a:r>
            <a:endParaRPr lang="cs-CZ" b="1" dirty="0" smtClean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514350" indent="-514350">
              <a:buAutoNum type="alphaUcParenR"/>
            </a:pP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1. 5.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Maifeiertag</a:t>
            </a:r>
            <a:endParaRPr lang="cs-CZ" b="1" dirty="0" smtClean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514350" indent="-514350">
              <a:buAutoNum type="alphaUcParenR"/>
            </a:pP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92D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14. 5.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Muttertag</a:t>
            </a:r>
            <a:endParaRPr lang="cs-CZ" b="1" dirty="0" smtClean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514350" indent="-514350">
              <a:buAutoNum type="alphaUcParenR"/>
            </a:pP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92D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25.5.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Christi</a:t>
            </a: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Himmelfahrt</a:t>
            </a:r>
            <a:endParaRPr lang="cs-CZ" b="1" dirty="0" smtClean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514350" indent="-514350">
              <a:buAutoNum type="alphaUcParenR"/>
            </a:pP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92D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4. 6.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Pfingsten</a:t>
            </a:r>
            <a:endParaRPr lang="cs-CZ" b="1" dirty="0" smtClean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514350" indent="-514350">
              <a:buAutoNum type="alphaUcParenR"/>
            </a:pP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92D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15. 6.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Fronleichnam</a:t>
            </a:r>
            <a:endParaRPr lang="cs-CZ" b="1" dirty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" name="Obrázek 3" descr="http://upload.wikimedia.org/wikipedia/commons/thumb/f/f9/Fonleichnam07b.JPG/250px-Fonleichnam07b.JPG">
            <a:hlinkClick r:id="rId2"/>
          </p:cNvPr>
          <p:cNvPicPr/>
          <p:nvPr/>
        </p:nvPicPr>
        <p:blipFill>
          <a:blip r:embed="rId3" cstate="print"/>
          <a:srcRect r="35600"/>
          <a:stretch>
            <a:fillRect/>
          </a:stretch>
        </p:blipFill>
        <p:spPr bwMode="auto">
          <a:xfrm>
            <a:off x="6948264" y="1988840"/>
            <a:ext cx="1296143" cy="1152128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</p:spPr>
      </p:pic>
      <p:pic>
        <p:nvPicPr>
          <p:cNvPr id="5" name="Obrázek 4" descr="http://upload.wikimedia.org/wikipedia/commons/thumb/b/b1/Ingeborg_Psalter_02f_1200.jpg/220px-Ingeborg_Psalter_02f_1200.jpg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4221088"/>
            <a:ext cx="1008112" cy="1440160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</p:spPr>
      </p:pic>
      <p:pic>
        <p:nvPicPr>
          <p:cNvPr id="1026" name="Picture 2" descr="C:\Users\standard\AppData\Local\Microsoft\Windows\Temporary Internet Files\Content.IE5\QDA77Z5D\MP90042229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3501008"/>
            <a:ext cx="1080120" cy="1080120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  <p:pic>
        <p:nvPicPr>
          <p:cNvPr id="1028" name="Picture 4" descr="C:\Users\standard\AppData\Local\Microsoft\Windows\Temporary Internet Files\Content.IE5\J25ATIDM\MM910001123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52320" y="4221088"/>
            <a:ext cx="799363" cy="1247006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  <p:pic>
        <p:nvPicPr>
          <p:cNvPr id="1031" name="Picture 7" descr="C:\Users\standard\AppData\Local\Microsoft\Windows\Temporary Internet Files\Content.IE5\QDA77Z5D\MP900431721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76056" y="1916832"/>
            <a:ext cx="1008112" cy="1008112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  <p:sp>
        <p:nvSpPr>
          <p:cNvPr id="13" name="Obdélník 12"/>
          <p:cNvSpPr/>
          <p:nvPr/>
        </p:nvSpPr>
        <p:spPr>
          <a:xfrm>
            <a:off x="4932040" y="2780928"/>
            <a:ext cx="360040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7884368" y="2996952"/>
            <a:ext cx="576064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E, F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8100392" y="5373216"/>
            <a:ext cx="360040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012160" y="4509120"/>
            <a:ext cx="360040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499992" y="5445224"/>
            <a:ext cx="360040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1" animBg="1"/>
      <p:bldP spid="14" grpId="1" animBg="1"/>
      <p:bldP spid="15" grpId="1" animBg="1"/>
      <p:bldP spid="16" grpId="1" animBg="1"/>
      <p:bldP spid="17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19050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Juli</a:t>
            </a: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- August -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September</a:t>
            </a: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-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Oktober</a:t>
            </a:r>
            <a:endParaRPr lang="cs-CZ" b="1" dirty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19050"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514350" indent="-514350">
              <a:buAutoNum type="alphaUcParenR"/>
            </a:pP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1. 8.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Bundesfeier</a:t>
            </a: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(CH)</a:t>
            </a:r>
          </a:p>
          <a:p>
            <a:pPr marL="514350" indent="-514350">
              <a:buAutoNum type="alphaUcParenR"/>
            </a:pP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15. 8. Maria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Himmelfahrt</a:t>
            </a:r>
            <a:endParaRPr lang="cs-CZ" b="1" dirty="0" smtClean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514350" indent="-514350">
              <a:buAutoNum type="alphaUcParenR"/>
            </a:pP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3. 10.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Tag</a:t>
            </a: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der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deutschen</a:t>
            </a: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Einheit</a:t>
            </a:r>
            <a:endParaRPr lang="cs-CZ" b="1" dirty="0" smtClean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514350" indent="-514350">
              <a:buAutoNum type="alphaUcParenR"/>
            </a:pP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26. 10.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Nationalfeiertag</a:t>
            </a: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(A)</a:t>
            </a:r>
          </a:p>
          <a:p>
            <a:pPr marL="514350" indent="-514350">
              <a:buAutoNum type="alphaUcParenR"/>
            </a:pP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31. 10.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Halloween</a:t>
            </a: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</a:p>
          <a:p>
            <a:pPr marL="514350" indent="-514350">
              <a:buAutoNum type="alphaUcParenR"/>
            </a:pPr>
            <a:endParaRPr lang="cs-CZ" b="1" dirty="0" smtClean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514350" indent="-514350">
              <a:buAutoNum type="alphaUcParenR"/>
            </a:pPr>
            <a:endParaRPr lang="cs-CZ" b="1" dirty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" name="Obrázek 4" descr="Virgin Mary - Diego Velazquez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3429000"/>
            <a:ext cx="988060" cy="1352550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</p:spPr>
      </p:pic>
      <p:pic>
        <p:nvPicPr>
          <p:cNvPr id="1026" name="Picture 2" descr="C:\Users\standard\AppData\Local\Microsoft\Windows\Temporary Internet Files\Content.IE5\GIR7FVX9\MP90044218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3861048"/>
            <a:ext cx="989856" cy="148478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  <p:pic>
        <p:nvPicPr>
          <p:cNvPr id="7" name="Obrázek 6" descr="Vlajka Švýcarska">
            <a:hlinkClick r:id="rId5" tooltip="&quot;Vlajka Švýcarska&quot;"/>
          </p:cNvPr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600" y="4797152"/>
            <a:ext cx="1008112" cy="936104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</p:spPr>
      </p:pic>
      <p:pic>
        <p:nvPicPr>
          <p:cNvPr id="1027" name="Picture 3" descr="C:\Users\standard\AppData\Local\Microsoft\Windows\Temporary Internet Files\Content.IE5\GIR7FVX9\MP90036268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1844824"/>
            <a:ext cx="1444172" cy="864096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  <p:pic>
        <p:nvPicPr>
          <p:cNvPr id="1028" name="Picture 4" descr="C:\Users\standard\AppData\Local\Microsoft\Windows\Temporary Internet Files\Content.IE5\2J34JFU8\MC90001589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75855" y="4653136"/>
            <a:ext cx="1377685" cy="1080120"/>
          </a:xfrm>
          <a:prstGeom prst="rect">
            <a:avLst/>
          </a:prstGeom>
          <a:noFill/>
          <a:ln>
            <a:solidFill>
              <a:schemeClr val="accent4">
                <a:lumMod val="40000"/>
                <a:lumOff val="60000"/>
              </a:schemeClr>
            </a:solidFill>
          </a:ln>
        </p:spPr>
      </p:pic>
      <p:sp>
        <p:nvSpPr>
          <p:cNvPr id="10" name="Obdélník 9"/>
          <p:cNvSpPr/>
          <p:nvPr/>
        </p:nvSpPr>
        <p:spPr>
          <a:xfrm>
            <a:off x="1907704" y="5517232"/>
            <a:ext cx="360040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499992" y="5445224"/>
            <a:ext cx="360040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516216" y="5157192"/>
            <a:ext cx="360040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8028384" y="4653136"/>
            <a:ext cx="360040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7812360" y="2564904"/>
            <a:ext cx="360040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November</a:t>
            </a: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-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Dezember</a:t>
            </a:r>
            <a:endParaRPr lang="cs-CZ" b="1" dirty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12700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514350" indent="-514350">
              <a:buAutoNum type="alphaUcParenR"/>
            </a:pP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1. 11.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Allerheiligen</a:t>
            </a:r>
            <a:endParaRPr lang="cs-CZ" b="1" dirty="0" smtClean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514350" indent="-514350">
              <a:buAutoNum type="alphaUcParenR"/>
            </a:pP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11. 11.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Martinstag</a:t>
            </a:r>
            <a:endParaRPr lang="cs-CZ" b="1" dirty="0" smtClean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514350" indent="-514350">
              <a:buAutoNum type="alphaUcParenR"/>
            </a:pP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6. 12.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Nikolaustag</a:t>
            </a:r>
            <a:endParaRPr lang="cs-CZ" b="1" dirty="0" smtClean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514350" indent="-514350">
              <a:buAutoNum type="alphaUcParenR"/>
            </a:pP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24. 12.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Heiligabend</a:t>
            </a:r>
            <a:endParaRPr lang="cs-CZ" b="1" dirty="0" smtClean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514350" indent="-514350">
              <a:buAutoNum type="alphaUcParenR"/>
            </a:pP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25., 26. 12 - 1.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und</a:t>
            </a: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2.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Weihnachtstag</a:t>
            </a:r>
            <a:endParaRPr lang="cs-CZ" b="1" dirty="0" smtClean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514350" indent="-514350">
              <a:buAutoNum type="alphaUcParenR"/>
            </a:pP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31. 12. </a:t>
            </a:r>
            <a:r>
              <a:rPr lang="cs-CZ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Silvester</a:t>
            </a:r>
            <a:endParaRPr lang="cs-CZ" b="1" dirty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" name="Obrázek 3" descr="http://upload.wikimedia.org/wikipedia/commons/thumb/6/69/Wszystkich_swietych_cmentarz.jpg/220px-Wszystkich_swietych_cmentarz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4653136"/>
            <a:ext cx="1687195" cy="1143000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</p:spPr>
      </p:pic>
      <p:pic>
        <p:nvPicPr>
          <p:cNvPr id="5" name="Obrázek 4" descr="http://upload.wikimedia.org/wikipedia/commons/thumb/f/f8/Lampion_am_1._August_auf_der_Klewenalp.jpg/220px-Lampion_am_1._August_auf_der_Klewenalp.jpg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4653136"/>
            <a:ext cx="781050" cy="1171575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</p:spPr>
      </p:pic>
      <p:pic>
        <p:nvPicPr>
          <p:cNvPr id="1026" name="Picture 2" descr="C:\Users\standard\AppData\Local\Microsoft\Windows\Temporary Internet Files\Content.IE5\2J34JFU8\MC90040776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1772816"/>
            <a:ext cx="809469" cy="1440160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  <p:pic>
        <p:nvPicPr>
          <p:cNvPr id="1027" name="Picture 3" descr="C:\Users\standard\AppData\Local\Microsoft\Windows\Temporary Internet Files\Content.IE5\GIR7FVX9\MP90044028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68144" y="2204864"/>
            <a:ext cx="845840" cy="1268760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  <p:pic>
        <p:nvPicPr>
          <p:cNvPr id="9" name="Obrázek 8" descr="ChristmasChristmas Day">
            <a:hlinkClick r:id="rId8" tooltip="&quot;ChristmasChristmas Day&quot;"/>
          </p:cNvPr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20272" y="1844824"/>
            <a:ext cx="1368152" cy="936104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</p:spPr>
      </p:pic>
      <p:pic>
        <p:nvPicPr>
          <p:cNvPr id="1034" name="Picture 10" descr="C:\Users\standard\AppData\Local\Microsoft\Windows\Temporary Internet Files\Content.IE5\QDA77Z5D\MC900444923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524328" y="3356992"/>
            <a:ext cx="822216" cy="1064740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  <p:sp>
        <p:nvSpPr>
          <p:cNvPr id="16" name="Obdélník 15"/>
          <p:cNvSpPr/>
          <p:nvPr/>
        </p:nvSpPr>
        <p:spPr>
          <a:xfrm>
            <a:off x="4788024" y="4581128"/>
            <a:ext cx="360040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7308304" y="5517232"/>
            <a:ext cx="360040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8172400" y="4293096"/>
            <a:ext cx="360040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8100392" y="2636912"/>
            <a:ext cx="360040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516216" y="3356992"/>
            <a:ext cx="360040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5148064" y="3068960"/>
            <a:ext cx="360040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12700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Poznejte podle popisu svátek:</a:t>
            </a:r>
            <a:endParaRPr lang="cs-CZ" b="1" dirty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12700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514350" indent="-514350">
              <a:buFont typeface="Wingdings" pitchFamily="2" charset="2"/>
              <a:buChar char="§"/>
            </a:pPr>
            <a:r>
              <a:rPr lang="cs-CZ" sz="2800" dirty="0" err="1" smtClean="0"/>
              <a:t>Am</a:t>
            </a:r>
            <a:r>
              <a:rPr lang="cs-CZ" sz="2800" dirty="0" smtClean="0"/>
              <a:t> </a:t>
            </a:r>
            <a:r>
              <a:rPr lang="cs-CZ" sz="2800" dirty="0" err="1" smtClean="0"/>
              <a:t>Abend</a:t>
            </a:r>
            <a:r>
              <a:rPr lang="cs-CZ" sz="2800" dirty="0" smtClean="0"/>
              <a:t> </a:t>
            </a:r>
            <a:r>
              <a:rPr lang="cs-CZ" sz="2800" dirty="0" err="1" smtClean="0"/>
              <a:t>kommt</a:t>
            </a:r>
            <a:r>
              <a:rPr lang="cs-CZ" sz="2800" dirty="0" smtClean="0"/>
              <a:t> „</a:t>
            </a:r>
            <a:r>
              <a:rPr lang="cs-CZ" sz="2800" dirty="0" err="1" smtClean="0"/>
              <a:t>ein</a:t>
            </a:r>
            <a:r>
              <a:rPr lang="cs-CZ" sz="2800" dirty="0" smtClean="0"/>
              <a:t> alter Mann“ </a:t>
            </a:r>
            <a:r>
              <a:rPr lang="cs-CZ" sz="2800" dirty="0" err="1" smtClean="0"/>
              <a:t>mit</a:t>
            </a:r>
            <a:r>
              <a:rPr lang="cs-CZ" sz="2800" dirty="0" smtClean="0"/>
              <a:t> </a:t>
            </a:r>
            <a:r>
              <a:rPr lang="cs-CZ" sz="2800" dirty="0" err="1" smtClean="0"/>
              <a:t>dem</a:t>
            </a:r>
            <a:r>
              <a:rPr lang="cs-CZ" sz="2800" dirty="0" smtClean="0"/>
              <a:t> </a:t>
            </a:r>
            <a:r>
              <a:rPr lang="cs-CZ" sz="2800" dirty="0" err="1" smtClean="0"/>
              <a:t>Teufel</a:t>
            </a:r>
            <a:r>
              <a:rPr lang="cs-CZ" sz="2800" dirty="0" smtClean="0"/>
              <a:t>. Die </a:t>
            </a:r>
            <a:r>
              <a:rPr lang="cs-CZ" sz="2800" dirty="0" err="1" smtClean="0"/>
              <a:t>Kinder</a:t>
            </a:r>
            <a:r>
              <a:rPr lang="cs-CZ" sz="2800" dirty="0" smtClean="0"/>
              <a:t> </a:t>
            </a:r>
            <a:r>
              <a:rPr lang="cs-CZ" sz="2800" dirty="0" err="1" smtClean="0"/>
              <a:t>bekommen</a:t>
            </a:r>
            <a:r>
              <a:rPr lang="cs-CZ" sz="2800" dirty="0" smtClean="0"/>
              <a:t> </a:t>
            </a:r>
            <a:r>
              <a:rPr lang="cs-CZ" sz="2800" dirty="0" err="1" smtClean="0"/>
              <a:t>kleine</a:t>
            </a:r>
            <a:r>
              <a:rPr lang="cs-CZ" sz="2800" dirty="0" smtClean="0"/>
              <a:t> </a:t>
            </a:r>
            <a:r>
              <a:rPr lang="cs-CZ" sz="2800" dirty="0" err="1" smtClean="0"/>
              <a:t>Geschenke</a:t>
            </a:r>
            <a:r>
              <a:rPr lang="cs-CZ" sz="2800" dirty="0" smtClean="0"/>
              <a:t>.</a:t>
            </a:r>
          </a:p>
          <a:p>
            <a:pPr marL="514350" indent="-514350">
              <a:buNone/>
            </a:pPr>
            <a:r>
              <a:rPr lang="cs-CZ" sz="2800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   </a:t>
            </a:r>
            <a:r>
              <a:rPr lang="cs-CZ" sz="2800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Nikolaustag</a:t>
            </a:r>
            <a:endParaRPr lang="cs-CZ" sz="2800" dirty="0" smtClean="0"/>
          </a:p>
          <a:p>
            <a:pPr marL="514350" indent="-514350">
              <a:buFont typeface="Wingdings" pitchFamily="2" charset="2"/>
              <a:buChar char="§"/>
            </a:pPr>
            <a:r>
              <a:rPr lang="cs-CZ" sz="2800" dirty="0" smtClean="0"/>
              <a:t>Die </a:t>
            </a:r>
            <a:r>
              <a:rPr lang="cs-CZ" sz="2800" dirty="0" err="1" smtClean="0"/>
              <a:t>Kinder</a:t>
            </a:r>
            <a:r>
              <a:rPr lang="cs-CZ" sz="2800" dirty="0" smtClean="0"/>
              <a:t> </a:t>
            </a:r>
            <a:r>
              <a:rPr lang="cs-CZ" sz="2800" dirty="0" err="1" smtClean="0"/>
              <a:t>basteln</a:t>
            </a:r>
            <a:r>
              <a:rPr lang="cs-CZ" sz="2800" dirty="0" smtClean="0"/>
              <a:t> oder </a:t>
            </a:r>
            <a:r>
              <a:rPr lang="cs-CZ" sz="2800" dirty="0" err="1" smtClean="0"/>
              <a:t>kaufen</a:t>
            </a:r>
            <a:r>
              <a:rPr lang="cs-CZ" sz="2800" dirty="0" smtClean="0"/>
              <a:t> </a:t>
            </a:r>
            <a:r>
              <a:rPr lang="cs-CZ" sz="2800" dirty="0" err="1" smtClean="0"/>
              <a:t>Laternen</a:t>
            </a:r>
            <a:r>
              <a:rPr lang="cs-CZ" sz="2800" dirty="0" smtClean="0"/>
              <a:t> </a:t>
            </a:r>
            <a:r>
              <a:rPr lang="cs-CZ" sz="2800" dirty="0" err="1" smtClean="0"/>
              <a:t>f</a:t>
            </a:r>
            <a:r>
              <a:rPr lang="cs-CZ" sz="2800" dirty="0" err="1" smtClean="0">
                <a:latin typeface="Calibri"/>
              </a:rPr>
              <a:t>ür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die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Abendumzüge</a:t>
            </a:r>
            <a:r>
              <a:rPr lang="cs-CZ" sz="2800" dirty="0" smtClean="0">
                <a:latin typeface="Calibri"/>
              </a:rPr>
              <a:t>.</a:t>
            </a:r>
          </a:p>
          <a:p>
            <a:pPr marL="514350" indent="-514350">
              <a:buNone/>
            </a:pPr>
            <a:r>
              <a:rPr lang="cs-CZ" sz="2800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   </a:t>
            </a:r>
            <a:r>
              <a:rPr lang="cs-CZ" sz="2800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Martinstag</a:t>
            </a:r>
            <a:endParaRPr lang="cs-CZ" sz="2800" dirty="0" smtClean="0">
              <a:latin typeface="Calibri"/>
            </a:endParaRPr>
          </a:p>
          <a:p>
            <a:pPr marL="514350" indent="-514350">
              <a:buFont typeface="Wingdings" pitchFamily="2" charset="2"/>
              <a:buChar char="§"/>
            </a:pPr>
            <a:r>
              <a:rPr lang="cs-CZ" sz="2800" dirty="0" smtClean="0">
                <a:latin typeface="Calibri"/>
              </a:rPr>
              <a:t>Die </a:t>
            </a:r>
            <a:r>
              <a:rPr lang="cs-CZ" sz="2800" dirty="0" err="1" smtClean="0">
                <a:latin typeface="Calibri"/>
              </a:rPr>
              <a:t>Kinder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suchen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im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Garten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bemalte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Eier</a:t>
            </a:r>
            <a:r>
              <a:rPr lang="cs-CZ" sz="2800" dirty="0" smtClean="0">
                <a:latin typeface="Calibri"/>
              </a:rPr>
              <a:t>.</a:t>
            </a:r>
          </a:p>
          <a:p>
            <a:pPr marL="514350" indent="-514350">
              <a:buNone/>
            </a:pPr>
            <a:r>
              <a:rPr lang="cs-CZ" sz="2800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   </a:t>
            </a:r>
            <a:r>
              <a:rPr lang="cs-CZ" sz="2800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Ostern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12700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Poznejte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podle popisu svátek:</a:t>
            </a:r>
            <a:endParaRPr lang="cs-CZ" b="1" dirty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12700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z="2800" dirty="0" smtClean="0"/>
              <a:t>Die </a:t>
            </a:r>
            <a:r>
              <a:rPr lang="cs-CZ" sz="2800" dirty="0" err="1" smtClean="0"/>
              <a:t>Leute</a:t>
            </a:r>
            <a:r>
              <a:rPr lang="cs-CZ" sz="2800" dirty="0" smtClean="0"/>
              <a:t> </a:t>
            </a:r>
            <a:r>
              <a:rPr lang="cs-CZ" sz="2800" dirty="0" err="1" smtClean="0"/>
              <a:t>verkleiden</a:t>
            </a:r>
            <a:r>
              <a:rPr lang="cs-CZ" sz="2800" dirty="0" smtClean="0"/>
              <a:t> </a:t>
            </a:r>
            <a:r>
              <a:rPr lang="cs-CZ" sz="2800" dirty="0" err="1" smtClean="0"/>
              <a:t>sich</a:t>
            </a:r>
            <a:r>
              <a:rPr lang="cs-CZ" sz="2800" dirty="0" smtClean="0"/>
              <a:t>, </a:t>
            </a:r>
            <a:r>
              <a:rPr lang="cs-CZ" sz="2800" dirty="0" err="1" smtClean="0"/>
              <a:t>setzen</a:t>
            </a:r>
            <a:r>
              <a:rPr lang="cs-CZ" sz="2800" dirty="0" smtClean="0"/>
              <a:t> </a:t>
            </a:r>
            <a:r>
              <a:rPr lang="cs-CZ" sz="2800" dirty="0" err="1" smtClean="0"/>
              <a:t>Masken</a:t>
            </a:r>
            <a:r>
              <a:rPr lang="cs-CZ" sz="2800" dirty="0" smtClean="0"/>
              <a:t> </a:t>
            </a:r>
            <a:r>
              <a:rPr lang="cs-CZ" sz="2800" dirty="0" err="1" smtClean="0"/>
              <a:t>auf</a:t>
            </a:r>
            <a:r>
              <a:rPr lang="cs-CZ" sz="2800" dirty="0" smtClean="0"/>
              <a:t> </a:t>
            </a:r>
            <a:r>
              <a:rPr lang="cs-CZ" sz="2800" dirty="0" err="1" smtClean="0"/>
              <a:t>und</a:t>
            </a:r>
            <a:r>
              <a:rPr lang="cs-CZ" sz="2800" dirty="0" smtClean="0"/>
              <a:t> </a:t>
            </a:r>
            <a:r>
              <a:rPr lang="cs-CZ" sz="2800" dirty="0" err="1" smtClean="0"/>
              <a:t>feiern</a:t>
            </a:r>
            <a:r>
              <a:rPr lang="cs-CZ" sz="2800" dirty="0" smtClean="0"/>
              <a:t> Karneval.</a:t>
            </a:r>
          </a:p>
          <a:p>
            <a:pPr>
              <a:buNone/>
            </a:pPr>
            <a:r>
              <a:rPr lang="cs-CZ" sz="2800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 </a:t>
            </a:r>
            <a:r>
              <a:rPr lang="cs-CZ" sz="2800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Fastnacht</a:t>
            </a:r>
            <a:endParaRPr lang="cs-CZ" sz="2800" dirty="0" smtClean="0"/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Die </a:t>
            </a:r>
            <a:r>
              <a:rPr lang="cs-CZ" sz="2800" dirty="0" err="1" smtClean="0"/>
              <a:t>Mütter</a:t>
            </a:r>
            <a:r>
              <a:rPr lang="cs-CZ" sz="2800" dirty="0" smtClean="0"/>
              <a:t> </a:t>
            </a:r>
            <a:r>
              <a:rPr lang="cs-CZ" sz="2800" dirty="0" err="1" smtClean="0"/>
              <a:t>bekommen</a:t>
            </a:r>
            <a:r>
              <a:rPr lang="cs-CZ" sz="2800" dirty="0" smtClean="0"/>
              <a:t> </a:t>
            </a:r>
            <a:r>
              <a:rPr lang="cs-CZ" sz="2800" dirty="0" err="1" smtClean="0"/>
              <a:t>von</a:t>
            </a:r>
            <a:r>
              <a:rPr lang="cs-CZ" sz="2800" dirty="0" smtClean="0"/>
              <a:t> </a:t>
            </a:r>
            <a:r>
              <a:rPr lang="cs-CZ" sz="2800" dirty="0" err="1" smtClean="0"/>
              <a:t>ihren</a:t>
            </a:r>
            <a:r>
              <a:rPr lang="cs-CZ" sz="2800" dirty="0" smtClean="0"/>
              <a:t> </a:t>
            </a:r>
            <a:r>
              <a:rPr lang="cs-CZ" sz="2800" dirty="0" err="1" smtClean="0"/>
              <a:t>Kindern</a:t>
            </a:r>
            <a:r>
              <a:rPr lang="cs-CZ" sz="2800" dirty="0" smtClean="0"/>
              <a:t> </a:t>
            </a:r>
            <a:r>
              <a:rPr lang="cs-CZ" sz="2800" dirty="0" err="1" smtClean="0"/>
              <a:t>Blumen</a:t>
            </a:r>
            <a:r>
              <a:rPr lang="cs-CZ" sz="2800" dirty="0" smtClean="0"/>
              <a:t> </a:t>
            </a:r>
            <a:r>
              <a:rPr lang="cs-CZ" sz="2800" dirty="0" err="1" smtClean="0"/>
              <a:t>und</a:t>
            </a:r>
            <a:r>
              <a:rPr lang="cs-CZ" sz="2800" dirty="0" smtClean="0"/>
              <a:t> </a:t>
            </a:r>
            <a:r>
              <a:rPr lang="cs-CZ" sz="2800" dirty="0" err="1" smtClean="0"/>
              <a:t>kleine</a:t>
            </a:r>
            <a:r>
              <a:rPr lang="cs-CZ" sz="2800" dirty="0" smtClean="0"/>
              <a:t> </a:t>
            </a:r>
            <a:r>
              <a:rPr lang="cs-CZ" sz="2800" dirty="0" err="1" smtClean="0"/>
              <a:t>Geschenke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</a:t>
            </a:r>
            <a:r>
              <a:rPr lang="cs-CZ" sz="2800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Muttertag</a:t>
            </a:r>
            <a:endParaRPr lang="cs-CZ" sz="2800" dirty="0" smtClean="0"/>
          </a:p>
          <a:p>
            <a:pPr>
              <a:buFont typeface="Wingdings" pitchFamily="2" charset="2"/>
              <a:buChar char="§"/>
            </a:pPr>
            <a:r>
              <a:rPr lang="cs-CZ" sz="2700" dirty="0" err="1" smtClean="0"/>
              <a:t>Kaspar</a:t>
            </a:r>
            <a:r>
              <a:rPr lang="cs-CZ" sz="2700" dirty="0" smtClean="0"/>
              <a:t>, </a:t>
            </a:r>
            <a:r>
              <a:rPr lang="cs-CZ" sz="2700" dirty="0" err="1" smtClean="0"/>
              <a:t>Melchior</a:t>
            </a:r>
            <a:r>
              <a:rPr lang="cs-CZ" sz="2700" dirty="0" smtClean="0"/>
              <a:t> </a:t>
            </a:r>
            <a:r>
              <a:rPr lang="cs-CZ" sz="2700" dirty="0" err="1" smtClean="0"/>
              <a:t>und</a:t>
            </a:r>
            <a:r>
              <a:rPr lang="cs-CZ" sz="2700" dirty="0" smtClean="0"/>
              <a:t> </a:t>
            </a:r>
            <a:r>
              <a:rPr lang="cs-CZ" sz="2700" dirty="0" err="1" smtClean="0"/>
              <a:t>Balthasar</a:t>
            </a:r>
            <a:r>
              <a:rPr lang="cs-CZ" sz="2700" dirty="0" smtClean="0"/>
              <a:t> </a:t>
            </a:r>
            <a:r>
              <a:rPr lang="cs-CZ" sz="2700" dirty="0" err="1" smtClean="0"/>
              <a:t>singen</a:t>
            </a:r>
            <a:r>
              <a:rPr lang="cs-CZ" sz="2700" dirty="0" smtClean="0"/>
              <a:t> vor den </a:t>
            </a:r>
            <a:r>
              <a:rPr lang="cs-CZ" sz="2700" dirty="0" err="1" smtClean="0"/>
              <a:t>H</a:t>
            </a:r>
            <a:r>
              <a:rPr lang="cs-CZ" sz="2700" dirty="0" err="1" smtClean="0">
                <a:latin typeface="Calibri"/>
              </a:rPr>
              <a:t>äusern</a:t>
            </a:r>
            <a:r>
              <a:rPr lang="cs-CZ" sz="2700" dirty="0" smtClean="0">
                <a:latin typeface="Calibri"/>
              </a:rPr>
              <a:t> </a:t>
            </a:r>
            <a:r>
              <a:rPr lang="cs-CZ" sz="2700" dirty="0" err="1" smtClean="0">
                <a:latin typeface="Calibri"/>
              </a:rPr>
              <a:t>und</a:t>
            </a:r>
            <a:r>
              <a:rPr lang="cs-CZ" sz="2700" dirty="0" smtClean="0">
                <a:latin typeface="Calibri"/>
              </a:rPr>
              <a:t> </a:t>
            </a:r>
            <a:r>
              <a:rPr lang="cs-CZ" sz="2700" dirty="0" err="1" smtClean="0">
                <a:latin typeface="Calibri"/>
              </a:rPr>
              <a:t>bekommen</a:t>
            </a:r>
            <a:r>
              <a:rPr lang="cs-CZ" sz="2700" dirty="0" smtClean="0">
                <a:latin typeface="Calibri"/>
              </a:rPr>
              <a:t> </a:t>
            </a:r>
            <a:r>
              <a:rPr lang="cs-CZ" sz="2700" dirty="0" err="1" smtClean="0">
                <a:latin typeface="Calibri"/>
              </a:rPr>
              <a:t>dafür</a:t>
            </a:r>
            <a:r>
              <a:rPr lang="cs-CZ" sz="2700" dirty="0" smtClean="0">
                <a:latin typeface="Calibri"/>
              </a:rPr>
              <a:t> </a:t>
            </a:r>
            <a:r>
              <a:rPr lang="cs-CZ" sz="2700" dirty="0" err="1" smtClean="0">
                <a:latin typeface="Calibri"/>
              </a:rPr>
              <a:t>Geld</a:t>
            </a:r>
            <a:r>
              <a:rPr lang="cs-CZ" sz="2700" dirty="0" smtClean="0">
                <a:latin typeface="Calibri"/>
              </a:rPr>
              <a:t> oder </a:t>
            </a:r>
            <a:r>
              <a:rPr lang="cs-CZ" sz="2700" dirty="0" err="1" smtClean="0">
                <a:latin typeface="Calibri"/>
              </a:rPr>
              <a:t>Süßigkeiten</a:t>
            </a:r>
            <a:r>
              <a:rPr lang="cs-CZ" sz="2700" dirty="0" smtClean="0">
                <a:latin typeface="Calibri"/>
              </a:rPr>
              <a:t>.</a:t>
            </a:r>
          </a:p>
          <a:p>
            <a:pPr>
              <a:buNone/>
            </a:pPr>
            <a:r>
              <a:rPr lang="cs-CZ" sz="2800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</a:t>
            </a:r>
            <a:r>
              <a:rPr lang="cs-CZ" sz="2800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Heilige</a:t>
            </a:r>
            <a:r>
              <a:rPr lang="cs-CZ" sz="2800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drei</a:t>
            </a:r>
            <a:r>
              <a:rPr lang="cs-CZ" sz="2800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Könige</a:t>
            </a:r>
            <a:endParaRPr lang="cs-CZ" sz="27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12700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Přejeme vám ...</a:t>
            </a:r>
            <a:endParaRPr lang="cs-CZ" b="1" dirty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12700"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Weihnachten</a:t>
            </a:r>
            <a:endParaRPr lang="cs-CZ" dirty="0" smtClean="0">
              <a:ln>
                <a:solidFill>
                  <a:sysClr val="windowText" lastClr="000000"/>
                </a:solidFill>
              </a:ln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sz="2800" dirty="0" err="1" smtClean="0"/>
              <a:t>Ein</a:t>
            </a:r>
            <a:r>
              <a:rPr lang="cs-CZ" sz="2800" dirty="0" smtClean="0"/>
              <a:t> </a:t>
            </a:r>
            <a:r>
              <a:rPr lang="cs-CZ" sz="2800" dirty="0" err="1" smtClean="0"/>
              <a:t>frohes</a:t>
            </a:r>
            <a:r>
              <a:rPr lang="cs-CZ" sz="2800" dirty="0" smtClean="0"/>
              <a:t> </a:t>
            </a:r>
            <a:r>
              <a:rPr lang="cs-CZ" sz="2800" dirty="0" err="1" smtClean="0"/>
              <a:t>Weihnachtsfest</a:t>
            </a:r>
            <a:r>
              <a:rPr lang="cs-CZ" sz="2800" dirty="0" smtClean="0"/>
              <a:t> </a:t>
            </a:r>
            <a:r>
              <a:rPr lang="cs-CZ" sz="2800" dirty="0" err="1" smtClean="0"/>
              <a:t>und</a:t>
            </a:r>
            <a:r>
              <a:rPr lang="cs-CZ" sz="2800" dirty="0" smtClean="0"/>
              <a:t> </a:t>
            </a:r>
            <a:r>
              <a:rPr lang="cs-CZ" sz="2800" dirty="0" err="1" smtClean="0"/>
              <a:t>ein</a:t>
            </a:r>
            <a:r>
              <a:rPr lang="cs-CZ" sz="2800" dirty="0" smtClean="0"/>
              <a:t> </a:t>
            </a:r>
            <a:r>
              <a:rPr lang="cs-CZ" sz="2800" dirty="0" err="1" smtClean="0"/>
              <a:t>gl</a:t>
            </a:r>
            <a:r>
              <a:rPr lang="cs-CZ" sz="2800" dirty="0" err="1" smtClean="0">
                <a:latin typeface="Calibri"/>
              </a:rPr>
              <a:t>ückliches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Neues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Jahr</a:t>
            </a:r>
            <a:r>
              <a:rPr lang="cs-CZ" sz="2800" dirty="0" smtClean="0">
                <a:latin typeface="Calibri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Calibri"/>
              </a:rPr>
              <a:t>Ein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schönes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Weihnachtsfest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und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viel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Glück</a:t>
            </a:r>
            <a:r>
              <a:rPr lang="cs-CZ" sz="2800" dirty="0" smtClean="0">
                <a:latin typeface="Calibri"/>
              </a:rPr>
              <a:t> in </a:t>
            </a:r>
            <a:r>
              <a:rPr lang="cs-CZ" sz="2800" dirty="0" err="1" smtClean="0">
                <a:latin typeface="Calibri"/>
              </a:rPr>
              <a:t>neuen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Jahr</a:t>
            </a:r>
            <a:r>
              <a:rPr lang="cs-CZ" sz="2800" dirty="0" smtClean="0">
                <a:latin typeface="Calibri"/>
              </a:rPr>
              <a:t>.</a:t>
            </a:r>
          </a:p>
          <a:p>
            <a:pPr>
              <a:buNone/>
            </a:pP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latin typeface="Calibri"/>
              </a:rPr>
              <a:t>Ostern</a:t>
            </a:r>
            <a:endParaRPr lang="cs-CZ" dirty="0" smtClean="0">
              <a:ln>
                <a:solidFill>
                  <a:sysClr val="windowText" lastClr="000000"/>
                </a:solidFill>
              </a:ln>
              <a:solidFill>
                <a:srgbClr val="7030A0"/>
              </a:solidFill>
              <a:latin typeface="Calibri"/>
            </a:endParaRPr>
          </a:p>
          <a:p>
            <a:pPr>
              <a:buNone/>
            </a:pPr>
            <a:r>
              <a:rPr lang="cs-CZ" sz="2800" dirty="0" err="1" smtClean="0">
                <a:latin typeface="Calibri"/>
              </a:rPr>
              <a:t>Viele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herzliche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Grüße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zu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Ostern</a:t>
            </a:r>
            <a:r>
              <a:rPr lang="cs-CZ" sz="2800" dirty="0" smtClean="0">
                <a:latin typeface="Calibri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Calibri"/>
              </a:rPr>
              <a:t>Frohe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Ostern</a:t>
            </a:r>
            <a:r>
              <a:rPr lang="cs-CZ" sz="2800" dirty="0" smtClean="0">
                <a:latin typeface="Calibri"/>
              </a:rPr>
              <a:t>.</a:t>
            </a:r>
            <a:endParaRPr lang="cs-CZ" sz="2800" dirty="0"/>
          </a:p>
        </p:txBody>
      </p:sp>
      <p:pic>
        <p:nvPicPr>
          <p:cNvPr id="1027" name="Picture 3" descr="C:\Users\standard\AppData\Local\Microsoft\Windows\Temporary Internet Files\Content.IE5\J25ATIDM\MC9002508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956376" y="1700808"/>
            <a:ext cx="504056" cy="700929"/>
          </a:xfrm>
          <a:prstGeom prst="rect">
            <a:avLst/>
          </a:prstGeom>
          <a:noFill/>
        </p:spPr>
      </p:pic>
      <p:pic>
        <p:nvPicPr>
          <p:cNvPr id="1028" name="Picture 4" descr="C:\Users\standard\AppData\Local\Microsoft\Windows\Temporary Internet Files\Content.IE5\QDA77Z5D\MC9004081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4077072"/>
            <a:ext cx="1008112" cy="15230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12700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Přejeme vám...</a:t>
            </a:r>
            <a:endParaRPr lang="cs-CZ" b="1" dirty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12700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Valentinstag</a:t>
            </a:r>
            <a:endParaRPr lang="cs-CZ" dirty="0" smtClean="0">
              <a:ln>
                <a:solidFill>
                  <a:sysClr val="windowText" lastClr="000000"/>
                </a:solidFill>
              </a:ln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w</a:t>
            </a:r>
            <a:r>
              <a:rPr lang="cs-CZ" sz="2800" dirty="0" err="1" smtClean="0">
                <a:latin typeface="Calibri"/>
              </a:rPr>
              <a:t>ünsche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Dir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einen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schönen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Valentinstag</a:t>
            </a:r>
            <a:r>
              <a:rPr lang="cs-CZ" sz="2800" dirty="0" smtClean="0">
                <a:latin typeface="Calibri"/>
              </a:rPr>
              <a:t>.</a:t>
            </a:r>
          </a:p>
          <a:p>
            <a:pPr>
              <a:buNone/>
            </a:pP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latin typeface="Calibri"/>
              </a:rPr>
              <a:t>Geburtstag</a:t>
            </a:r>
            <a:endParaRPr lang="cs-CZ" dirty="0" smtClean="0">
              <a:ln>
                <a:solidFill>
                  <a:sysClr val="windowText" lastClr="000000"/>
                </a:solidFill>
              </a:ln>
              <a:solidFill>
                <a:srgbClr val="7030A0"/>
              </a:solidFill>
              <a:latin typeface="Calibri"/>
            </a:endParaRPr>
          </a:p>
          <a:p>
            <a:pPr>
              <a:buNone/>
            </a:pPr>
            <a:r>
              <a:rPr lang="cs-CZ" sz="2800" dirty="0" err="1" smtClean="0">
                <a:latin typeface="Calibri"/>
              </a:rPr>
              <a:t>Alles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Gute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zum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Geburtstag</a:t>
            </a:r>
            <a:r>
              <a:rPr lang="cs-CZ" sz="2800" dirty="0" smtClean="0">
                <a:latin typeface="Calibri"/>
              </a:rPr>
              <a:t>!</a:t>
            </a:r>
          </a:p>
          <a:p>
            <a:pPr>
              <a:buNone/>
            </a:pPr>
            <a:r>
              <a:rPr lang="cs-CZ" sz="2800" dirty="0" err="1" smtClean="0">
                <a:latin typeface="Calibri"/>
              </a:rPr>
              <a:t>Herzlichen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Glückwunsch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zum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Geburtstag</a:t>
            </a:r>
            <a:r>
              <a:rPr lang="cs-CZ" sz="2800" dirty="0" smtClean="0">
                <a:latin typeface="Calibri"/>
              </a:rPr>
              <a:t>!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Users\standard\AppData\Local\Microsoft\Windows\Temporary Internet Files\Content.IE5\GIR7FVX9\MM90033640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1700808"/>
            <a:ext cx="1080120" cy="1080120"/>
          </a:xfrm>
          <a:prstGeom prst="rect">
            <a:avLst/>
          </a:prstGeom>
          <a:noFill/>
        </p:spPr>
      </p:pic>
      <p:pic>
        <p:nvPicPr>
          <p:cNvPr id="2051" name="Picture 3" descr="C:\Users\standard\AppData\Local\Microsoft\Windows\Temporary Internet Files\Content.IE5\J25ATIDM\MC90035375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4077072"/>
            <a:ext cx="1078344" cy="1152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12700"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Sestavte z částí tři přání:</a:t>
            </a:r>
            <a:endParaRPr lang="cs-CZ" b="1" dirty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12700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79712" y="2492896"/>
            <a:ext cx="1152128" cy="36004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Alles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259632" y="4581128"/>
            <a:ext cx="1152128" cy="36004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Gute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868144" y="3068960"/>
            <a:ext cx="1152128" cy="36004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zum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283968" y="3645024"/>
            <a:ext cx="1296144" cy="36004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Geburtstag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084168" y="4293096"/>
            <a:ext cx="1503784" cy="36004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Neues</a:t>
            </a:r>
            <a:r>
              <a:rPr lang="cs-CZ" dirty="0" smtClean="0"/>
              <a:t> </a:t>
            </a:r>
            <a:r>
              <a:rPr lang="cs-CZ" dirty="0" err="1" smtClean="0"/>
              <a:t>Jahr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267744" y="5517232"/>
            <a:ext cx="1639416" cy="36004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gl</a:t>
            </a:r>
            <a:r>
              <a:rPr lang="cs-CZ" dirty="0" err="1" smtClean="0">
                <a:latin typeface="Calibri"/>
              </a:rPr>
              <a:t>ückliches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779912" y="4725144"/>
            <a:ext cx="1152128" cy="36004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und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652120" y="5301208"/>
            <a:ext cx="1838672" cy="36004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Weihnachtsfest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851920" y="2420888"/>
            <a:ext cx="1152128" cy="36004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frohes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6372200" y="2060848"/>
            <a:ext cx="1152128" cy="36004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Ostern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899592" y="3356992"/>
            <a:ext cx="1152128" cy="36004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Frohe</a:t>
            </a:r>
            <a:endParaRPr lang="cs-CZ" dirty="0"/>
          </a:p>
        </p:txBody>
      </p:sp>
      <p:pic>
        <p:nvPicPr>
          <p:cNvPr id="3074" name="Picture 2" descr="C:\Program Files\Microsoft Office\MEDIA\CAGCAT10\j0295241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060848"/>
            <a:ext cx="676275" cy="1000125"/>
          </a:xfrm>
          <a:prstGeom prst="rect">
            <a:avLst/>
          </a:prstGeom>
          <a:noFill/>
        </p:spPr>
      </p:pic>
      <p:pic>
        <p:nvPicPr>
          <p:cNvPr id="3077" name="Picture 5" descr="C:\Users\standard\AppData\Local\Microsoft\Windows\Temporary Internet Files\Content.IE5\GIR7FVX9\MC90039651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3212976"/>
            <a:ext cx="688184" cy="1196946"/>
          </a:xfrm>
          <a:prstGeom prst="rect">
            <a:avLst/>
          </a:prstGeom>
          <a:noFill/>
        </p:spPr>
      </p:pic>
      <p:pic>
        <p:nvPicPr>
          <p:cNvPr id="3079" name="Picture 7" descr="C:\Users\standard\AppData\Local\Microsoft\Windows\Temporary Internet Files\Content.IE5\2J34JFU8\MC90035420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312" y="2996952"/>
            <a:ext cx="792088" cy="10133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12700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/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Řešení:</a:t>
            </a:r>
            <a:endParaRPr lang="cs-CZ" b="1" dirty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12700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Alles</a:t>
            </a:r>
            <a:r>
              <a:rPr lang="cs-CZ" dirty="0" smtClean="0"/>
              <a:t> </a:t>
            </a:r>
            <a:r>
              <a:rPr lang="cs-CZ" dirty="0" err="1" smtClean="0"/>
              <a:t>Gute</a:t>
            </a:r>
            <a:r>
              <a:rPr lang="cs-CZ" dirty="0" smtClean="0"/>
              <a:t>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Geburtstag</a:t>
            </a:r>
            <a:r>
              <a:rPr lang="cs-CZ" dirty="0" smtClean="0"/>
              <a:t>!</a:t>
            </a:r>
          </a:p>
          <a:p>
            <a:endParaRPr lang="cs-CZ" dirty="0" smtClean="0"/>
          </a:p>
          <a:p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frohes</a:t>
            </a:r>
            <a:r>
              <a:rPr lang="cs-CZ" dirty="0" smtClean="0"/>
              <a:t> </a:t>
            </a:r>
            <a:r>
              <a:rPr lang="cs-CZ" dirty="0" err="1" smtClean="0"/>
              <a:t>Weihnachtsfest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glückliches</a:t>
            </a:r>
            <a:r>
              <a:rPr lang="cs-CZ" dirty="0" smtClean="0"/>
              <a:t> </a:t>
            </a:r>
            <a:r>
              <a:rPr lang="cs-CZ" dirty="0" err="1" smtClean="0"/>
              <a:t>Neues</a:t>
            </a:r>
            <a:r>
              <a:rPr lang="cs-CZ" dirty="0" smtClean="0"/>
              <a:t> </a:t>
            </a:r>
            <a:r>
              <a:rPr lang="cs-CZ" dirty="0" err="1" smtClean="0"/>
              <a:t>Jahr</a:t>
            </a:r>
            <a:r>
              <a:rPr lang="cs-CZ" dirty="0" smtClean="0"/>
              <a:t>!</a:t>
            </a:r>
          </a:p>
          <a:p>
            <a:endParaRPr lang="cs-CZ" dirty="0" smtClean="0"/>
          </a:p>
          <a:p>
            <a:r>
              <a:rPr lang="cs-CZ" dirty="0" err="1" smtClean="0"/>
              <a:t>Frohe</a:t>
            </a:r>
            <a:r>
              <a:rPr lang="cs-CZ" dirty="0" smtClean="0"/>
              <a:t> </a:t>
            </a:r>
            <a:r>
              <a:rPr lang="cs-CZ" dirty="0" err="1" smtClean="0"/>
              <a:t>Ostern</a:t>
            </a:r>
            <a:r>
              <a:rPr lang="cs-CZ" dirty="0" smtClean="0"/>
              <a:t>!</a:t>
            </a:r>
          </a:p>
          <a:p>
            <a:endParaRPr lang="cs-CZ" dirty="0"/>
          </a:p>
        </p:txBody>
      </p:sp>
      <p:pic>
        <p:nvPicPr>
          <p:cNvPr id="4" name="Picture 2" descr="C:\Program Files\Microsoft Office\MEDIA\CAGCAT10\j0295241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1700808"/>
            <a:ext cx="676275" cy="1000125"/>
          </a:xfrm>
          <a:prstGeom prst="rect">
            <a:avLst/>
          </a:prstGeom>
          <a:noFill/>
        </p:spPr>
      </p:pic>
      <p:pic>
        <p:nvPicPr>
          <p:cNvPr id="5" name="Picture 5" descr="C:\Users\standard\AppData\Local\Microsoft\Windows\Temporary Internet Files\Content.IE5\GIR7FVX9\MC90039651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3284984"/>
            <a:ext cx="688184" cy="1196946"/>
          </a:xfrm>
          <a:prstGeom prst="rect">
            <a:avLst/>
          </a:prstGeom>
          <a:noFill/>
        </p:spPr>
      </p:pic>
      <p:pic>
        <p:nvPicPr>
          <p:cNvPr id="6" name="Picture 7" descr="C:\Users\standard\AppData\Local\Microsoft\Windows\Temporary Internet Files\Content.IE5\2J34JFU8\MC90035420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4869160"/>
            <a:ext cx="792088" cy="10133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12700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/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Zdroje:</a:t>
            </a:r>
            <a:endParaRPr lang="cs-CZ" b="1" dirty="0">
              <a:ln w="11430">
                <a:solidFill>
                  <a:sysClr val="windowText" lastClr="000000"/>
                </a:solidFill>
              </a:ln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12700"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sz="2000" dirty="0" smtClean="0"/>
              <a:t>Obrázky byly použity ze serveru společnosti Microsoft </a:t>
            </a:r>
          </a:p>
          <a:p>
            <a:pPr>
              <a:buNone/>
            </a:pPr>
            <a:r>
              <a:rPr lang="cs-CZ" sz="2000" dirty="0" smtClean="0"/>
              <a:t>http://office.</a:t>
            </a:r>
            <a:r>
              <a:rPr lang="cs-CZ" sz="2000" dirty="0" err="1" smtClean="0"/>
              <a:t>microsoft.com</a:t>
            </a:r>
            <a:r>
              <a:rPr lang="cs-CZ" sz="2000" dirty="0" smtClean="0"/>
              <a:t>/</a:t>
            </a:r>
            <a:r>
              <a:rPr lang="cs-CZ" sz="2000" dirty="0" err="1" smtClean="0"/>
              <a:t>cs</a:t>
            </a:r>
            <a:r>
              <a:rPr lang="cs-CZ" sz="2000" dirty="0" smtClean="0"/>
              <a:t>-</a:t>
            </a:r>
            <a:r>
              <a:rPr lang="cs-CZ" sz="2000" dirty="0" err="1" smtClean="0"/>
              <a:t>cz</a:t>
            </a:r>
            <a:r>
              <a:rPr lang="cs-CZ" sz="2000" dirty="0" smtClean="0"/>
              <a:t>/</a:t>
            </a:r>
            <a:r>
              <a:rPr lang="cs-CZ" sz="2000" dirty="0" err="1" smtClean="0"/>
              <a:t>images</a:t>
            </a:r>
            <a:r>
              <a:rPr lang="cs-CZ" sz="2000" dirty="0" smtClean="0"/>
              <a:t>/?CTT=97</a:t>
            </a:r>
          </a:p>
          <a:p>
            <a:pPr>
              <a:buNone/>
            </a:pPr>
            <a:r>
              <a:rPr lang="cs-CZ" sz="2000" dirty="0" smtClean="0"/>
              <a:t>Bezplatné kliparty, fotografie, ilustrace, animace a zvuky pro produkty </a:t>
            </a:r>
            <a:r>
              <a:rPr lang="cs-CZ" sz="2000" i="1" dirty="0" smtClean="0"/>
              <a:t>Microsoft </a:t>
            </a:r>
            <a:r>
              <a:rPr lang="cs-CZ" sz="2000" dirty="0" smtClean="0"/>
              <a:t>Office.</a:t>
            </a:r>
          </a:p>
          <a:p>
            <a:pPr>
              <a:buNone/>
            </a:pPr>
            <a:r>
              <a:rPr lang="cs-CZ" sz="2000" dirty="0" err="1" smtClean="0"/>
              <a:t>cs.wikipedia.org</a:t>
            </a:r>
            <a:r>
              <a:rPr lang="cs-CZ" sz="2000" dirty="0" smtClean="0"/>
              <a:t>, de.</a:t>
            </a:r>
            <a:r>
              <a:rPr lang="cs-CZ" sz="2000" dirty="0" err="1" smtClean="0"/>
              <a:t>wikipedia.org</a:t>
            </a:r>
            <a:r>
              <a:rPr lang="cs-CZ" sz="2000" dirty="0" smtClean="0"/>
              <a:t>, </a:t>
            </a:r>
            <a:r>
              <a:rPr lang="cs-CZ" sz="2000" dirty="0" err="1" smtClean="0"/>
              <a:t>en.wikipedia.org</a:t>
            </a:r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304</TotalTime>
  <Words>571</Words>
  <Application>Microsoft Office PowerPoint</Application>
  <PresentationFormat>Předvádění na obrazovce (4:3)</PresentationFormat>
  <Paragraphs>129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Metodické pokyny:</vt:lpstr>
      <vt:lpstr>Měsíce už umíme:</vt:lpstr>
      <vt:lpstr>Januar - Februar - März</vt:lpstr>
      <vt:lpstr>April - Mai - Juni</vt:lpstr>
      <vt:lpstr>Juli - August - September - Oktober</vt:lpstr>
      <vt:lpstr>November - Dezember</vt:lpstr>
      <vt:lpstr>Poznejte podle popisu svátek:</vt:lpstr>
      <vt:lpstr>Poznejte podle popisu svátek:</vt:lpstr>
      <vt:lpstr>Přejeme vám ...</vt:lpstr>
      <vt:lpstr>Přejeme vám...</vt:lpstr>
      <vt:lpstr>Sestavte z částí tři přání:</vt:lpstr>
      <vt:lpstr>Řešení: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standard</dc:creator>
  <cp:lastModifiedBy>Jpisarikova</cp:lastModifiedBy>
  <cp:revision>35</cp:revision>
  <dcterms:created xsi:type="dcterms:W3CDTF">2013-09-09T15:14:46Z</dcterms:created>
  <dcterms:modified xsi:type="dcterms:W3CDTF">2013-12-13T09:17:44Z</dcterms:modified>
</cp:coreProperties>
</file>