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notesMasterIdLst>
    <p:notesMasterId r:id="rId12"/>
  </p:notesMasterIdLst>
  <p:sldIdLst>
    <p:sldId id="265" r:id="rId2"/>
    <p:sldId id="266" r:id="rId3"/>
    <p:sldId id="267" r:id="rId4"/>
    <p:sldId id="257" r:id="rId5"/>
    <p:sldId id="258" r:id="rId6"/>
    <p:sldId id="259" r:id="rId7"/>
    <p:sldId id="261" r:id="rId8"/>
    <p:sldId id="263" r:id="rId9"/>
    <p:sldId id="264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37" autoAdjust="0"/>
    <p:restoredTop sz="94660"/>
  </p:normalViewPr>
  <p:slideViewPr>
    <p:cSldViewPr>
      <p:cViewPr>
        <p:scale>
          <a:sx n="100" d="100"/>
          <a:sy n="100" d="100"/>
        </p:scale>
        <p:origin x="-2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80AB47-48C8-408D-8892-30022DD74AB6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1426C7-7F12-4AD0-9B77-98028D6C3DC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3301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406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81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679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88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52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16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8517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508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86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7459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760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7B13C-19F2-4167-8D66-E4E6FF95BD53}" type="datetimeFigureOut">
              <a:rPr lang="cs-CZ" smtClean="0"/>
              <a:pPr/>
              <a:t>19.2.2012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1DEFA-2EB1-42BE-9ACF-7EFABB9E3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531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pc\Desktop\OPVK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76672"/>
            <a:ext cx="3814481" cy="86409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491514"/>
              </p:ext>
            </p:extLst>
          </p:nvPr>
        </p:nvGraphicFramePr>
        <p:xfrm>
          <a:off x="1763688" y="1556792"/>
          <a:ext cx="5988685" cy="11567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2880"/>
                <a:gridCol w="4535805"/>
              </a:tblGrid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</a:rPr>
                        <a:t>Základní škola Podbořany, Husova 276, okres Louny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Mgr. Dagmar Sachsová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VY_32_INOVACE_163_Ovoce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Téma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Ovocné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stromy a ovoce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09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Číslo projektu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CZ 1.07/1.4.00/21.2975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7676101"/>
              </p:ext>
            </p:extLst>
          </p:nvPr>
        </p:nvGraphicFramePr>
        <p:xfrm>
          <a:off x="1763688" y="2924944"/>
          <a:ext cx="5970905" cy="34701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8"/>
                <a:gridCol w="4458737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Anotace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Metodické pokyny: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Klíčová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en-US" sz="1100" dirty="0" err="1" smtClean="0">
                          <a:effectLst/>
                        </a:rPr>
                        <a:t>slova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Datum </a:t>
                      </a:r>
                      <a:r>
                        <a:rPr lang="en-US" sz="1100" dirty="0" err="1">
                          <a:effectLst/>
                        </a:rPr>
                        <a:t>vytvoření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Prezentace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slouží</a:t>
                      </a:r>
                      <a:r>
                        <a:rPr lang="en-US" sz="1100" dirty="0">
                          <a:effectLst/>
                        </a:rPr>
                        <a:t> k </a:t>
                      </a:r>
                      <a:r>
                        <a:rPr lang="en-US" sz="1100" dirty="0" err="1">
                          <a:effectLst/>
                        </a:rPr>
                        <a:t>procvičování</a:t>
                      </a:r>
                      <a:r>
                        <a:rPr lang="en-US" sz="1100" dirty="0">
                          <a:effectLst/>
                        </a:rPr>
                        <a:t> a </a:t>
                      </a:r>
                      <a:r>
                        <a:rPr lang="en-US" sz="1100" dirty="0" err="1">
                          <a:effectLst/>
                        </a:rPr>
                        <a:t>opakování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učiva</a:t>
                      </a:r>
                      <a:r>
                        <a:rPr lang="en-US" sz="1100" dirty="0">
                          <a:effectLst/>
                        </a:rPr>
                        <a:t> v </a:t>
                      </a:r>
                      <a:r>
                        <a:rPr lang="en-US" sz="1100" dirty="0" err="1">
                          <a:effectLst/>
                        </a:rPr>
                        <a:t>předmětu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Člověk</a:t>
                      </a:r>
                      <a:r>
                        <a:rPr lang="en-US" sz="1100" dirty="0">
                          <a:effectLst/>
                        </a:rPr>
                        <a:t> a </a:t>
                      </a:r>
                      <a:r>
                        <a:rPr lang="en-US" sz="1100" dirty="0" err="1">
                          <a:effectLst/>
                        </a:rPr>
                        <a:t>jeho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svět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ve</a:t>
                      </a:r>
                      <a:r>
                        <a:rPr lang="en-US" sz="1100" dirty="0">
                          <a:effectLst/>
                        </a:rPr>
                        <a:t> 2. </a:t>
                      </a:r>
                      <a:r>
                        <a:rPr lang="en-US" sz="1100" dirty="0" err="1">
                          <a:effectLst/>
                        </a:rPr>
                        <a:t>ročníku</a:t>
                      </a:r>
                      <a:r>
                        <a:rPr lang="en-US" sz="1100" dirty="0" smtClean="0">
                          <a:effectLst/>
                        </a:rPr>
                        <a:t>.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Žáci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sledují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cs-CZ" sz="1100" baseline="0" smtClean="0">
                          <a:effectLst/>
                        </a:rPr>
                        <a:t>jednotlivé pracovní </a:t>
                      </a:r>
                      <a:r>
                        <a:rPr lang="cs-CZ" sz="1100" baseline="0" dirty="0" err="1" smtClean="0">
                          <a:effectLst/>
                        </a:rPr>
                        <a:t>isty</a:t>
                      </a:r>
                      <a:r>
                        <a:rPr lang="cs-CZ" sz="1100" baseline="0" dirty="0" smtClean="0">
                          <a:effectLst/>
                        </a:rPr>
                        <a:t>, u kterých se vždy pod vedením učitele rozhovoří.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effectLst/>
                        </a:rPr>
                        <a:t>V listech č. 2 -3  si zopakují a zároveň  procvičí rozdělení ovoce do skupin, na  listech č. 4-6  jsou obrázky jednotlivých druhů ovoce v ovocných skupinách. Dále si procvičí znalosti o ovocných stromech a jejich plodech,    o užitku ovoce  /list č. 7-8/.                                                                                    </a:t>
                      </a:r>
                      <a:r>
                        <a:rPr lang="cs-CZ" sz="1100" dirty="0" smtClean="0">
                          <a:effectLst/>
                        </a:rPr>
                        <a:t> </a:t>
                      </a:r>
                      <a:r>
                        <a:rPr lang="en-US" sz="1100" dirty="0" err="1" smtClean="0">
                          <a:effectLst/>
                        </a:rPr>
                        <a:t>Práci</a:t>
                      </a:r>
                      <a:r>
                        <a:rPr lang="en-US" sz="1100" dirty="0" smtClean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řídí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r>
                        <a:rPr lang="en-US" sz="1100" dirty="0" err="1">
                          <a:effectLst/>
                        </a:rPr>
                        <a:t>učitel</a:t>
                      </a:r>
                      <a:r>
                        <a:rPr lang="en-US" sz="1100" dirty="0">
                          <a:effectLst/>
                        </a:rPr>
                        <a:t>.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Ovoce,</a:t>
                      </a:r>
                      <a:r>
                        <a:rPr lang="cs-CZ" sz="1100" baseline="0" dirty="0" smtClean="0">
                          <a:effectLst/>
                        </a:rPr>
                        <a:t> malvice, peckovice, bobule.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5</a:t>
                      </a:r>
                      <a:r>
                        <a:rPr lang="en-US" sz="1100" dirty="0" smtClean="0">
                          <a:effectLst/>
                        </a:rPr>
                        <a:t>.</a:t>
                      </a:r>
                      <a:r>
                        <a:rPr lang="cs-CZ" sz="1100" dirty="0" smtClean="0">
                          <a:effectLst/>
                        </a:rPr>
                        <a:t>ledna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en-US" sz="1100" dirty="0" smtClean="0">
                          <a:effectLst/>
                        </a:rPr>
                        <a:t>2012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36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229600" cy="1143000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FF0000"/>
                </a:solidFill>
              </a:rPr>
              <a:t>Ovoce</a:t>
            </a:r>
            <a:endParaRPr lang="cs-CZ" sz="9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53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1052736"/>
            <a:ext cx="741682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3600" dirty="0" smtClean="0">
                <a:solidFill>
                  <a:srgbClr val="FF0000"/>
                </a:solidFill>
              </a:rPr>
              <a:t>Charakteristika ovoce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600" dirty="0">
              <a:solidFill>
                <a:srgbClr val="FF000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600" dirty="0" smtClean="0">
                <a:solidFill>
                  <a:srgbClr val="FF0000"/>
                </a:solidFill>
              </a:rPr>
              <a:t>Druhy ovoce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600" dirty="0">
              <a:solidFill>
                <a:srgbClr val="FF000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600" dirty="0" smtClean="0">
                <a:solidFill>
                  <a:srgbClr val="FF0000"/>
                </a:solidFill>
              </a:rPr>
              <a:t>Ovocné stromy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600" dirty="0">
              <a:solidFill>
                <a:srgbClr val="FF000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600" dirty="0" smtClean="0">
                <a:solidFill>
                  <a:srgbClr val="FF0000"/>
                </a:solidFill>
              </a:rPr>
              <a:t>Význam ovoce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600" dirty="0">
              <a:solidFill>
                <a:srgbClr val="FF000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sz="3600" dirty="0" smtClean="0">
              <a:solidFill>
                <a:srgbClr val="FF000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sz="3600" dirty="0">
              <a:solidFill>
                <a:srgbClr val="FF000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1842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Ovoce</a:t>
            </a:r>
            <a:endParaRPr lang="cs-CZ" dirty="0"/>
          </a:p>
        </p:txBody>
      </p:sp>
      <p:sp>
        <p:nvSpPr>
          <p:cNvPr id="5" name="Elipsa 4">
            <a:hlinkClick r:id="rId2" action="ppaction://hlinksldjump"/>
          </p:cNvPr>
          <p:cNvSpPr/>
          <p:nvPr/>
        </p:nvSpPr>
        <p:spPr>
          <a:xfrm>
            <a:off x="2843808" y="1700808"/>
            <a:ext cx="2736304" cy="1368152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ysClr val="windowText" lastClr="000000"/>
                </a:solidFill>
              </a:rPr>
              <a:t>Malvice</a:t>
            </a:r>
            <a:endParaRPr lang="cs-CZ" sz="3200" dirty="0">
              <a:solidFill>
                <a:sysClr val="windowText" lastClr="000000"/>
              </a:solidFill>
            </a:endParaRPr>
          </a:p>
        </p:txBody>
      </p:sp>
      <p:sp>
        <p:nvSpPr>
          <p:cNvPr id="6" name="Elipsa 5">
            <a:hlinkClick r:id="rId3" action="ppaction://hlinksldjump"/>
          </p:cNvPr>
          <p:cNvSpPr/>
          <p:nvPr/>
        </p:nvSpPr>
        <p:spPr>
          <a:xfrm>
            <a:off x="4788024" y="3429000"/>
            <a:ext cx="2736304" cy="1368152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ysClr val="windowText" lastClr="000000"/>
                </a:solidFill>
              </a:rPr>
              <a:t>Bobule</a:t>
            </a:r>
            <a:endParaRPr lang="cs-CZ" sz="3200" dirty="0">
              <a:solidFill>
                <a:sysClr val="windowText" lastClr="000000"/>
              </a:solidFill>
            </a:endParaRPr>
          </a:p>
        </p:txBody>
      </p:sp>
      <p:sp>
        <p:nvSpPr>
          <p:cNvPr id="7" name="Elipsa 6">
            <a:hlinkClick r:id="rId4" action="ppaction://hlinksldjump"/>
          </p:cNvPr>
          <p:cNvSpPr/>
          <p:nvPr/>
        </p:nvSpPr>
        <p:spPr>
          <a:xfrm>
            <a:off x="1259632" y="4149080"/>
            <a:ext cx="2736304" cy="1368152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ysClr val="windowText" lastClr="000000"/>
                </a:solidFill>
              </a:rPr>
              <a:t>Peckovice</a:t>
            </a:r>
            <a:endParaRPr lang="cs-CZ" sz="32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Malvice</a:t>
            </a:r>
            <a:br>
              <a:rPr lang="cs-CZ" dirty="0" smtClean="0"/>
            </a:br>
            <a:r>
              <a:rPr lang="cs-CZ" dirty="0" smtClean="0"/>
              <a:t>mají jádřinec s jádry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700808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Jablko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16016" y="1776339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Hruška</a:t>
            </a:r>
            <a:endParaRPr lang="cs-CZ" sz="3200" dirty="0"/>
          </a:p>
        </p:txBody>
      </p:sp>
      <p:sp>
        <p:nvSpPr>
          <p:cNvPr id="7" name="Zahnutá šipka doprava 6">
            <a:hlinkClick r:id="rId2" action="ppaction://hlinksldjump"/>
          </p:cNvPr>
          <p:cNvSpPr/>
          <p:nvPr/>
        </p:nvSpPr>
        <p:spPr>
          <a:xfrm>
            <a:off x="7956376" y="5373216"/>
            <a:ext cx="936104" cy="1008112"/>
          </a:xfrm>
          <a:prstGeom prst="curved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Picture 2" descr="C:\Users\Domča\AppData\Local\Microsoft\Windows\Temporary Internet Files\Content.IE5\LLKEWUY5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36912"/>
            <a:ext cx="2743200" cy="295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omča\AppData\Local\Microsoft\Windows\Temporary Internet Files\Content.IE5\C2J6CVFX\MC9000883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711" y="2361114"/>
            <a:ext cx="2469089" cy="3012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Peckovice</a:t>
            </a:r>
            <a:br>
              <a:rPr lang="cs-CZ" dirty="0" smtClean="0"/>
            </a:br>
            <a:r>
              <a:rPr lang="cs-CZ" dirty="0" smtClean="0"/>
              <a:t>mají pecku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1340768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Třešně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88024" y="1556792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Meruňka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48064" y="3933056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Švestka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371703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Broskev</a:t>
            </a:r>
            <a:endParaRPr lang="cs-CZ" sz="3200" dirty="0"/>
          </a:p>
        </p:txBody>
      </p:sp>
      <p:sp>
        <p:nvSpPr>
          <p:cNvPr id="14" name="Zahnutá šipka doprava 13">
            <a:hlinkClick r:id="rId2" action="ppaction://hlinksldjump"/>
          </p:cNvPr>
          <p:cNvSpPr/>
          <p:nvPr/>
        </p:nvSpPr>
        <p:spPr>
          <a:xfrm>
            <a:off x="8028384" y="5373216"/>
            <a:ext cx="936104" cy="1008112"/>
          </a:xfrm>
          <a:prstGeom prst="curved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2050" name="Picture 2" descr="C:\Users\Domča\AppData\Local\Microsoft\Windows\Temporary Internet Files\Content.IE5\4ZEWSCSA\MC90044171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034495"/>
            <a:ext cx="2682537" cy="268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omča\AppData\Local\Microsoft\Windows\Temporary Internet Files\Content.IE5\LLKEWUY5\MC9001934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2014161"/>
            <a:ext cx="3418011" cy="2274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Domča\AppData\Local\Microsoft\Windows\Temporary Internet Files\Content.IE5\C2J6CVFX\MC90043690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43300"/>
            <a:ext cx="2459667" cy="245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Domča\AppData\Local\Microsoft\Windows\Temporary Internet Files\Content.IE5\GEALXH4J\MC90019352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271" y="4395620"/>
            <a:ext cx="2677593" cy="1985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  <p:bldP spid="10" grpId="0"/>
      <p:bldP spid="13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Bobule</a:t>
            </a:r>
            <a:br>
              <a:rPr lang="cs-CZ" dirty="0" smtClean="0"/>
            </a:br>
            <a:r>
              <a:rPr lang="cs-CZ" dirty="0" smtClean="0"/>
              <a:t>obsahují roztroušená jadérka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1484784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Rybíz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08104" y="1916832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Angrešt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414908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Jahody</a:t>
            </a:r>
            <a:endParaRPr lang="cs-CZ" sz="3200" dirty="0"/>
          </a:p>
        </p:txBody>
      </p:sp>
      <p:sp>
        <p:nvSpPr>
          <p:cNvPr id="10" name="Zahnutá šipka doprava 9">
            <a:hlinkClick r:id="rId2" action="ppaction://hlinksldjump"/>
          </p:cNvPr>
          <p:cNvSpPr/>
          <p:nvPr/>
        </p:nvSpPr>
        <p:spPr>
          <a:xfrm>
            <a:off x="7956376" y="5373216"/>
            <a:ext cx="936104" cy="1008112"/>
          </a:xfrm>
          <a:prstGeom prst="curved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3076" name="Picture 4" descr="C:\Users\Domča\AppData\Local\Microsoft\Windows\Temporary Internet Files\Content.IE5\LLKEWUY5\MC9003312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24" y="1881755"/>
            <a:ext cx="2449167" cy="172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omča\AppData\Local\Microsoft\Windows\Temporary Internet Files\Content.IE5\LLKEWUY5\MC9000883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361" y="2418609"/>
            <a:ext cx="3643342" cy="2006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Domča\AppData\Local\Microsoft\Windows\Temporary Internet Files\Content.IE5\GEALXH4J\MC90008842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193" y="3946348"/>
            <a:ext cx="3564396" cy="243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8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Ovocné stromy a jejich plody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Strom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Jabloň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Hrušeň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Třešeň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Višeň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Švestka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Meruňka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Broskvoň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Ořešák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Plody</a:t>
            </a:r>
            <a:endParaRPr lang="cs-CZ" sz="36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Jablka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Hrušky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Třešně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Višně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Švestky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Meruňky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Broskve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ořechy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046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ovoce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Ovocné plody jsou velmi dobré a zdravé. Obsahují mnoho vitamínů, nejvíce ve stavu syrovém. Používají se však i k výrobě marmelád, kompotů, moštů a vína.</a:t>
            </a:r>
            <a:endParaRPr lang="cs-CZ" dirty="0"/>
          </a:p>
        </p:txBody>
      </p:sp>
      <p:pic>
        <p:nvPicPr>
          <p:cNvPr id="1034" name="Picture 10" descr="C:\Users\Zuzanka\AppData\Local\Microsoft\Windows\Temporary Internet Files\Content.IE5\H6BIECW5\MC9001124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7051" y="4509119"/>
            <a:ext cx="1027853" cy="11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Zuzanka\AppData\Local\Microsoft\Windows\Temporary Internet Files\Content.IE5\318BP5OS\MC9004132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38061"/>
            <a:ext cx="2376264" cy="232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Zuzanka\AppData\Local\Microsoft\Windows\Temporary Internet Files\Content.IE5\8VDYCLXP\MP90040340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252" y="3933057"/>
            <a:ext cx="3060961" cy="244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5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140968" y="332656"/>
            <a:ext cx="1023548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               Použité zdroje: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 smtClean="0"/>
              <a:t>Program </a:t>
            </a:r>
            <a:r>
              <a:rPr lang="cs-CZ" sz="1600" dirty="0"/>
              <a:t>M</a:t>
            </a:r>
            <a:r>
              <a:rPr lang="cs-CZ" sz="1600" dirty="0" smtClean="0"/>
              <a:t>icrosoft Office 2010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7066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211</Words>
  <Application>Microsoft Office PowerPoint</Application>
  <PresentationFormat>Předvádění na obrazovce (4:3)</PresentationFormat>
  <Paragraphs>89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Ovoce</vt:lpstr>
      <vt:lpstr>Prezentace aplikace PowerPoint</vt:lpstr>
      <vt:lpstr>Ovoce</vt:lpstr>
      <vt:lpstr>Malvice mají jádřinec s jádry</vt:lpstr>
      <vt:lpstr>Peckovice mají pecku</vt:lpstr>
      <vt:lpstr>Bobule obsahují roztroušená jadérka</vt:lpstr>
      <vt:lpstr>Ovocné stromy a jejich plody</vt:lpstr>
      <vt:lpstr>Význam ovoce</vt:lpstr>
      <vt:lpstr>               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Ovoce</dc:title>
  <dc:creator>Domča</dc:creator>
  <cp:lastModifiedBy>Domča</cp:lastModifiedBy>
  <cp:revision>20</cp:revision>
  <dcterms:created xsi:type="dcterms:W3CDTF">2012-01-02T16:32:44Z</dcterms:created>
  <dcterms:modified xsi:type="dcterms:W3CDTF">2012-02-19T16:12:10Z</dcterms:modified>
</cp:coreProperties>
</file>