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</p:sldMasterIdLst>
  <p:notesMasterIdLst>
    <p:notesMasterId r:id="rId14"/>
  </p:notesMasterIdLst>
  <p:sldIdLst>
    <p:sldId id="266" r:id="rId2"/>
    <p:sldId id="267" r:id="rId3"/>
    <p:sldId id="263" r:id="rId4"/>
    <p:sldId id="256" r:id="rId5"/>
    <p:sldId id="257" r:id="rId6"/>
    <p:sldId id="258" r:id="rId7"/>
    <p:sldId id="259" r:id="rId8"/>
    <p:sldId id="260" r:id="rId9"/>
    <p:sldId id="262" r:id="rId10"/>
    <p:sldId id="261" r:id="rId11"/>
    <p:sldId id="264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145" autoAdjust="0"/>
    <p:restoredTop sz="82060" autoAdjust="0"/>
  </p:normalViewPr>
  <p:slideViewPr>
    <p:cSldViewPr>
      <p:cViewPr>
        <p:scale>
          <a:sx n="50" d="100"/>
          <a:sy n="50" d="100"/>
        </p:scale>
        <p:origin x="-1050" y="-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BEF6583-4630-4626-9927-80AFEA44B1F3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DA27734-7DE7-4FF2-BDF0-8A8CE427796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59921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27734-7DE7-4FF2-BDF0-8A8CE427796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01546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27734-7DE7-4FF2-BDF0-8A8CE427796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77828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27734-7DE7-4FF2-BDF0-8A8CE427796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20251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DA27734-7DE7-4FF2-BDF0-8A8CE4277961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9670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8980E147-7A80-4034-AE9D-96157C06EF79}" type="datetimeFigureOut">
              <a:rPr lang="cs-CZ" smtClean="0"/>
              <a:t>19.2.2012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DC57641A-B280-4EBA-A8FF-29A196EEAB5E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ransition spd="slow">
    <p:push dir="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wmf"/><Relationship Id="rId4" Type="http://schemas.openxmlformats.org/officeDocument/2006/relationships/image" Target="../media/image8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gi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3.gif"/><Relationship Id="rId4" Type="http://schemas.openxmlformats.org/officeDocument/2006/relationships/image" Target="../media/image12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w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wmf"/><Relationship Id="rId7" Type="http://schemas.openxmlformats.org/officeDocument/2006/relationships/image" Target="../media/image21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wmf"/><Relationship Id="rId5" Type="http://schemas.openxmlformats.org/officeDocument/2006/relationships/image" Target="../media/image19.wmf"/><Relationship Id="rId4" Type="http://schemas.openxmlformats.org/officeDocument/2006/relationships/image" Target="../media/image18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wmf"/><Relationship Id="rId3" Type="http://schemas.openxmlformats.org/officeDocument/2006/relationships/image" Target="../media/image24.jpeg"/><Relationship Id="rId7" Type="http://schemas.openxmlformats.org/officeDocument/2006/relationships/image" Target="../media/image28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wmf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wmf"/><Relationship Id="rId2" Type="http://schemas.openxmlformats.org/officeDocument/2006/relationships/image" Target="../media/image30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39752586"/>
              </p:ext>
            </p:extLst>
          </p:nvPr>
        </p:nvGraphicFramePr>
        <p:xfrm>
          <a:off x="575048" y="2132856"/>
          <a:ext cx="8568952" cy="247597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877788"/>
                <a:gridCol w="6691164"/>
              </a:tblGrid>
              <a:tr h="7802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Název školy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Základní </a:t>
                      </a:r>
                      <a:r>
                        <a:rPr lang="cs-CZ" sz="1600" dirty="0" smtClean="0">
                          <a:effectLst/>
                        </a:rPr>
                        <a:t>škola Podbořany, </a:t>
                      </a:r>
                      <a:r>
                        <a:rPr lang="cs-CZ" sz="1600" dirty="0">
                          <a:effectLst/>
                        </a:rPr>
                        <a:t>Husova </a:t>
                      </a:r>
                      <a:r>
                        <a:rPr lang="cs-CZ" sz="1600" dirty="0" smtClean="0">
                          <a:effectLst/>
                        </a:rPr>
                        <a:t>276, </a:t>
                      </a:r>
                      <a:r>
                        <a:rPr lang="cs-CZ" sz="1600" dirty="0">
                          <a:effectLst/>
                        </a:rPr>
                        <a:t>okres Louny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8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Autor: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Mgr. Dagmar </a:t>
                      </a:r>
                      <a:r>
                        <a:rPr lang="cs-CZ" sz="1600" dirty="0" err="1">
                          <a:effectLst/>
                        </a:rPr>
                        <a:t>Sachsová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8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Název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</a:rPr>
                        <a:t>VY_32_INOVACE_165_Zima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7831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effectLst/>
                        </a:rPr>
                        <a:t>Téma</a:t>
                      </a:r>
                      <a:r>
                        <a:rPr lang="en-US" sz="1600">
                          <a:effectLst/>
                        </a:rPr>
                        <a:t>:</a:t>
                      </a:r>
                      <a:endParaRPr lang="cs-CZ" sz="16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Proměny</a:t>
                      </a:r>
                      <a:r>
                        <a:rPr lang="cs-CZ" sz="16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přírody v zimě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5070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Číslo projektu</a:t>
                      </a:r>
                      <a:r>
                        <a:rPr lang="en-US" sz="1600" dirty="0">
                          <a:effectLst/>
                        </a:rPr>
                        <a:t>: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</a:rPr>
                        <a:t> 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effectLst/>
                        </a:rPr>
                        <a:t>CZ 1.07/1.4.00/21.2975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  <p:pic>
        <p:nvPicPr>
          <p:cNvPr id="6" name="Obrázek 5" descr="C:\Users\pc\Desktop\OPVK.jpg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260648"/>
            <a:ext cx="4752528" cy="87434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05291116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6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32202517"/>
              </p:ext>
            </p:extLst>
          </p:nvPr>
        </p:nvGraphicFramePr>
        <p:xfrm>
          <a:off x="251520" y="1124744"/>
          <a:ext cx="8712968" cy="4896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790340"/>
                <a:gridCol w="6922628"/>
              </a:tblGrid>
              <a:tr h="489654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effectLst/>
                        </a:rPr>
                        <a:t>Anotace</a:t>
                      </a:r>
                      <a:r>
                        <a:rPr lang="en-US" sz="1600" dirty="0" smtClean="0">
                          <a:effectLst/>
                        </a:rPr>
                        <a:t>:</a:t>
                      </a: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Metodické pokyny: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Klíčová slova: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</a:t>
                      </a: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vytvoření: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effectLst/>
                        </a:rPr>
                        <a:t>Prezentace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slouží</a:t>
                      </a:r>
                      <a:r>
                        <a:rPr lang="en-US" sz="1600" dirty="0">
                          <a:effectLst/>
                        </a:rPr>
                        <a:t> k </a:t>
                      </a:r>
                      <a:r>
                        <a:rPr lang="en-US" sz="1600" dirty="0" err="1">
                          <a:effectLst/>
                        </a:rPr>
                        <a:t>výkladu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nového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učiva</a:t>
                      </a:r>
                      <a:r>
                        <a:rPr lang="en-US" sz="1600" dirty="0">
                          <a:effectLst/>
                        </a:rPr>
                        <a:t> v </a:t>
                      </a:r>
                      <a:r>
                        <a:rPr lang="en-US" sz="1600" dirty="0" err="1">
                          <a:effectLst/>
                        </a:rPr>
                        <a:t>předmětu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Člověk</a:t>
                      </a:r>
                      <a:r>
                        <a:rPr lang="en-US" sz="1600" dirty="0">
                          <a:effectLst/>
                        </a:rPr>
                        <a:t> a </a:t>
                      </a:r>
                      <a:r>
                        <a:rPr lang="en-US" sz="1600" dirty="0" err="1">
                          <a:effectLst/>
                        </a:rPr>
                        <a:t>jeho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svět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ve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cs-CZ" sz="1600" dirty="0" smtClean="0">
                          <a:effectLst/>
                        </a:rPr>
                        <a:t>   </a:t>
                      </a:r>
                      <a:r>
                        <a:rPr lang="en-US" sz="1600" dirty="0" smtClean="0">
                          <a:effectLst/>
                        </a:rPr>
                        <a:t>2</a:t>
                      </a:r>
                      <a:r>
                        <a:rPr lang="cs-CZ" sz="1600" dirty="0" smtClean="0">
                          <a:effectLst/>
                        </a:rPr>
                        <a:t> </a:t>
                      </a:r>
                      <a:r>
                        <a:rPr lang="en-US" sz="1600" dirty="0" smtClean="0">
                          <a:effectLst/>
                        </a:rPr>
                        <a:t>. </a:t>
                      </a:r>
                      <a:r>
                        <a:rPr lang="en-US" sz="1600" dirty="0" err="1">
                          <a:effectLst/>
                        </a:rPr>
                        <a:t>ročníku</a:t>
                      </a:r>
                      <a:r>
                        <a:rPr lang="en-US" sz="1600" dirty="0" smtClean="0">
                          <a:effectLst/>
                        </a:rPr>
                        <a:t>.</a:t>
                      </a:r>
                      <a:endParaRPr lang="cs-CZ" sz="16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effectLst/>
                        </a:rPr>
                        <a:t>Žáci</a:t>
                      </a:r>
                      <a:r>
                        <a:rPr lang="en-US" sz="1600" dirty="0">
                          <a:effectLst/>
                        </a:rPr>
                        <a:t> se </a:t>
                      </a:r>
                      <a:r>
                        <a:rPr lang="en-US" sz="1600" dirty="0" err="1">
                          <a:effectLst/>
                        </a:rPr>
                        <a:t>seznamují</a:t>
                      </a:r>
                      <a:r>
                        <a:rPr lang="en-US" sz="1600" dirty="0">
                          <a:effectLst/>
                        </a:rPr>
                        <a:t> se </a:t>
                      </a:r>
                      <a:r>
                        <a:rPr lang="en-US" sz="1600" dirty="0" err="1">
                          <a:effectLst/>
                        </a:rPr>
                        <a:t>zimními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měsíci</a:t>
                      </a:r>
                      <a:r>
                        <a:rPr lang="en-US" sz="1600" dirty="0">
                          <a:effectLst/>
                        </a:rPr>
                        <a:t>, </a:t>
                      </a:r>
                      <a:r>
                        <a:rPr lang="en-US" sz="1600" dirty="0" err="1">
                          <a:effectLst/>
                        </a:rPr>
                        <a:t>vysvětlují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si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pojem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zimní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slunovrat</a:t>
                      </a:r>
                      <a:r>
                        <a:rPr lang="en-US" sz="1600" dirty="0">
                          <a:effectLst/>
                        </a:rPr>
                        <a:t>, </a:t>
                      </a:r>
                      <a:r>
                        <a:rPr lang="en-US" sz="1600" dirty="0" err="1">
                          <a:effectLst/>
                        </a:rPr>
                        <a:t>vypravují</a:t>
                      </a:r>
                      <a:r>
                        <a:rPr lang="en-US" sz="1600" dirty="0">
                          <a:effectLst/>
                        </a:rPr>
                        <a:t>  o </a:t>
                      </a:r>
                      <a:r>
                        <a:rPr lang="en-US" sz="1600" dirty="0" err="1">
                          <a:effectLst/>
                        </a:rPr>
                        <a:t>Vánocích</a:t>
                      </a:r>
                      <a:r>
                        <a:rPr lang="en-US" sz="1600" dirty="0">
                          <a:effectLst/>
                        </a:rPr>
                        <a:t> a </a:t>
                      </a:r>
                      <a:r>
                        <a:rPr lang="en-US" sz="1600" dirty="0" err="1">
                          <a:effectLst/>
                        </a:rPr>
                        <a:t>vánočních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svátcích</a:t>
                      </a:r>
                      <a:r>
                        <a:rPr lang="en-US" sz="1600" dirty="0">
                          <a:effectLst/>
                        </a:rPr>
                        <a:t>.</a:t>
                      </a:r>
                      <a:endParaRPr lang="cs-CZ" sz="1600" dirty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US" sz="1600" dirty="0" err="1">
                          <a:effectLst/>
                        </a:rPr>
                        <a:t>Vyhledávají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mezi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obrázky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zimní</a:t>
                      </a:r>
                      <a:r>
                        <a:rPr lang="en-US" sz="1600" dirty="0">
                          <a:effectLst/>
                        </a:rPr>
                        <a:t> sporty, </a:t>
                      </a:r>
                      <a:r>
                        <a:rPr lang="en-US" sz="1600" dirty="0" err="1">
                          <a:effectLst/>
                        </a:rPr>
                        <a:t>vypravují</a:t>
                      </a:r>
                      <a:r>
                        <a:rPr lang="en-US" sz="1600" dirty="0">
                          <a:effectLst/>
                        </a:rPr>
                        <a:t> o </a:t>
                      </a:r>
                      <a:r>
                        <a:rPr lang="en-US" sz="1600" dirty="0" err="1">
                          <a:effectLst/>
                        </a:rPr>
                        <a:t>počasí</a:t>
                      </a:r>
                      <a:r>
                        <a:rPr lang="en-US" sz="1600" dirty="0">
                          <a:effectLst/>
                        </a:rPr>
                        <a:t> v </a:t>
                      </a:r>
                      <a:r>
                        <a:rPr lang="en-US" sz="1600" dirty="0" err="1">
                          <a:effectLst/>
                        </a:rPr>
                        <a:t>zimě</a:t>
                      </a:r>
                      <a:r>
                        <a:rPr lang="en-US" sz="1600" dirty="0">
                          <a:effectLst/>
                        </a:rPr>
                        <a:t> a </a:t>
                      </a:r>
                      <a:r>
                        <a:rPr lang="en-US" sz="1600" dirty="0" err="1">
                          <a:effectLst/>
                        </a:rPr>
                        <a:t>vhodném</a:t>
                      </a:r>
                      <a:r>
                        <a:rPr lang="en-US" sz="1600" dirty="0">
                          <a:effectLst/>
                        </a:rPr>
                        <a:t> </a:t>
                      </a:r>
                      <a:r>
                        <a:rPr lang="en-US" sz="1600" dirty="0" err="1">
                          <a:effectLst/>
                        </a:rPr>
                        <a:t>oblečení</a:t>
                      </a:r>
                      <a:r>
                        <a:rPr lang="en-US" sz="1600" dirty="0" smtClean="0">
                          <a:effectLst/>
                        </a:rPr>
                        <a:t>.</a:t>
                      </a:r>
                      <a:r>
                        <a:rPr lang="cs-CZ" sz="1600" baseline="0" dirty="0" smtClean="0">
                          <a:effectLst/>
                        </a:rPr>
                        <a:t> / list č. 2 – 9 /.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effectLst/>
                        </a:rPr>
                        <a:t>V závěru prezentace se pokusí odpovědět na zadané otázky / list č. 10 /.</a:t>
                      </a:r>
                      <a:endParaRPr lang="cs-CZ" sz="1600" dirty="0" smtClean="0">
                        <a:effectLst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Zima</a:t>
                      </a: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zimní slunovrat,</a:t>
                      </a:r>
                      <a:r>
                        <a:rPr lang="cs-CZ" sz="16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Vánoce, Silvestr, Nový rok</a:t>
                      </a: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3.ledna 2012</a:t>
                      </a:r>
                      <a:endParaRPr lang="cs-CZ" sz="16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4854333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180528" y="1412776"/>
            <a:ext cx="7884864" cy="4497363"/>
          </a:xfrm>
        </p:spPr>
        <p:txBody>
          <a:bodyPr/>
          <a:lstStyle/>
          <a:p>
            <a:pPr marL="0" indent="0" algn="ctr">
              <a:buNone/>
            </a:pPr>
            <a:endParaRPr lang="cs-CZ" sz="6000" dirty="0" smtClean="0"/>
          </a:p>
          <a:p>
            <a:pPr marL="0" indent="0" algn="ctr">
              <a:buNone/>
            </a:pPr>
            <a:r>
              <a:rPr lang="cs-CZ" sz="6000" dirty="0" smtClean="0"/>
              <a:t>Zima</a:t>
            </a:r>
            <a:endParaRPr lang="cs-CZ" sz="6000" dirty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68065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54" name="Picture 30" descr="C:\Users\Zuzanka\AppData\Local\Microsoft\Windows\Temporary Internet Files\Content.IE5\ZGUO1AO0\MP900399880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1"/>
            <a:ext cx="3384376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27" y="2599245"/>
            <a:ext cx="8229600" cy="851558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Znaky zimy</a:t>
            </a: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1036" name="Picture 12" descr="C:\Users\Zuzanka\AppData\Local\Microsoft\Windows\Temporary Internet Files\Content.IE5\7QO60Q8Y\MP90018261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32656"/>
            <a:ext cx="2736304" cy="2444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Zuzanka\AppData\Local\Microsoft\Windows\Temporary Internet Files\Content.IE5\3V7LTIIX\MP90044028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2745" y="3429422"/>
            <a:ext cx="2520280" cy="3408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Zuzanka\AppData\Local\Microsoft\Windows\Temporary Internet Files\Content.IE5\0YUSIKUS\MP900425152[1]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3429422"/>
            <a:ext cx="3532634" cy="326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58377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33542"/>
            <a:ext cx="6418984" cy="4371722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Zima začíná 21. prosince  – den zimního 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slunovratu;</a:t>
            </a:r>
          </a:p>
          <a:p>
            <a:pPr marL="45720" indent="0">
              <a:buNone/>
            </a:pPr>
            <a:r>
              <a:rPr lang="cs-CZ" dirty="0"/>
              <a:t> </a:t>
            </a:r>
            <a:r>
              <a:rPr lang="cs-CZ" dirty="0" smtClean="0"/>
              <a:t>   zimními měsíci jsou prosinec, leden, únor.</a:t>
            </a:r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24.12. Vánoce -  Štědrý den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31.12. Silvestr – poslední den v roce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1.1. – první den nového kalendářního roku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396552" y="43770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sz="4800" dirty="0" smtClean="0">
                <a:solidFill>
                  <a:srgbClr val="FF0000"/>
                </a:solidFill>
              </a:rPr>
              <a:t>Zima</a:t>
            </a:r>
            <a:br>
              <a:rPr lang="cs-CZ" sz="4800" dirty="0" smtClean="0">
                <a:solidFill>
                  <a:srgbClr val="FF0000"/>
                </a:solidFill>
              </a:rPr>
            </a:br>
            <a:endParaRPr lang="cs-CZ" sz="4800" dirty="0">
              <a:solidFill>
                <a:srgbClr val="FF0000"/>
              </a:solidFill>
            </a:endParaRPr>
          </a:p>
        </p:txBody>
      </p:sp>
      <p:pic>
        <p:nvPicPr>
          <p:cNvPr id="2051" name="Picture 3" descr="C:\Users\Zuzanka\AppData\Local\Microsoft\Windows\Temporary Internet Files\Content.IE5\7QO60Q8Y\MP9004389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1568" y="4221088"/>
            <a:ext cx="2525159" cy="20837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Zuzanka\AppData\Local\Microsoft\Windows\Temporary Internet Files\Content.IE5\7QO60Q8Y\MC90043512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221088"/>
            <a:ext cx="2880320" cy="2533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Zuzanka\AppData\Local\Microsoft\Windows\Temporary Internet Files\Content.IE5\ZGUO1AO0\MC90041063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32656"/>
            <a:ext cx="2021103" cy="2431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90630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500"/>
                            </p:stCondLst>
                            <p:childTnLst>
                              <p:par>
                                <p:cTn id="3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"/>
                            </p:stCondLst>
                            <p:childTnLst>
                              <p:par>
                                <p:cTn id="4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1500"/>
                            </p:stCondLst>
                            <p:childTnLst>
                              <p:par>
                                <p:cTn id="4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267744" y="1700808"/>
            <a:ext cx="5320680" cy="2121416"/>
          </a:xfrm>
        </p:spPr>
        <p:txBody>
          <a:bodyPr/>
          <a:lstStyle/>
          <a:p>
            <a:pPr>
              <a:buFont typeface="Courier New" pitchFamily="49" charset="0"/>
              <a:buChar char="o"/>
            </a:pPr>
            <a:r>
              <a:rPr lang="cs-CZ" dirty="0" smtClean="0"/>
              <a:t>Mrzne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Fouká studený vítr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Sněží</a:t>
            </a:r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rgbClr val="FF0000"/>
                </a:solidFill>
              </a:rPr>
              <a:t>Počasí</a:t>
            </a:r>
            <a:endParaRPr lang="cs-CZ" sz="4800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Zuzanka\AppData\Local\Microsoft\Windows\Temporary Internet Files\Content.IE5\0YUSIKUS\MP9004337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3626982"/>
            <a:ext cx="4391676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Zuzanka\AppData\Local\Microsoft\Windows\Temporary Internet Files\Content.IE5\7QO60Q8Y\MM900297043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868150"/>
            <a:ext cx="1863255" cy="2098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Zuzanka\AppData\Local\Microsoft\Windows\Temporary Internet Files\Content.IE5\7QO60Q8Y\MM900282761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46" y="1051220"/>
            <a:ext cx="130492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Zuzanka\AppData\Local\Microsoft\Windows\Temporary Internet Files\Content.IE5\ZGUO1AO0\MM900323744[1].gif"/>
          <p:cNvPicPr>
            <a:picLocks noChangeAspect="1" noChangeArrowheads="1" noCrop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446" y="3752996"/>
            <a:ext cx="3327203" cy="2484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Nadpis 1"/>
          <p:cNvSpPr txBox="1">
            <a:spLocks/>
          </p:cNvSpPr>
          <p:nvPr/>
        </p:nvSpPr>
        <p:spPr>
          <a:xfrm>
            <a:off x="755576" y="334545"/>
            <a:ext cx="4824536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>
            <a:lvl1pPr marL="320040" indent="-320040" algn="r" defTabSz="914400" rtl="0" eaLnBrk="1" latinLnBrk="0" hangingPunct="1">
              <a:spcBef>
                <a:spcPct val="0"/>
              </a:spcBef>
              <a:buClr>
                <a:schemeClr val="accent6">
                  <a:lumMod val="75000"/>
                </a:schemeClr>
              </a:buClr>
              <a:buSzPct val="128000"/>
              <a:buFont typeface="Georgia" pitchFamily="18" charset="0"/>
              <a:buChar char="*"/>
              <a:defRPr sz="4600" b="1" i="0" kern="120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>
                  <a:reflection blurRad="6350" stA="55000" endA="300" endPos="45500" dir="5400000" sy="-100000" algn="bl" rotWithShape="0"/>
                </a:effectLst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63517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7120880" cy="2232248"/>
          </a:xfrm>
        </p:spPr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/>
              <a:t>n</a:t>
            </a:r>
            <a:r>
              <a:rPr lang="cs-CZ" dirty="0" smtClean="0"/>
              <a:t>ěkterá zvířátka spí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n</a:t>
            </a:r>
            <a:r>
              <a:rPr lang="cs-CZ" dirty="0" smtClean="0"/>
              <a:t>ěkterá jsou odkázána na pomoc lidí, myslivců</a:t>
            </a:r>
          </a:p>
          <a:p>
            <a:pPr>
              <a:buFont typeface="Wingdings" pitchFamily="2" charset="2"/>
              <a:buChar char="v"/>
            </a:pPr>
            <a:endParaRPr lang="cs-CZ" dirty="0" smtClean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334545"/>
            <a:ext cx="6512511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Zvířata v zimě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4099" name="Picture 3" descr="C:\Users\Zuzanka\AppData\Local\Microsoft\Windows\Temporary Internet Files\Content.IE5\3V7LTIIX\MC90019322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4022090">
            <a:off x="6058949" y="118169"/>
            <a:ext cx="2129682" cy="22935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Zuzanka\AppData\Local\Microsoft\Windows\Temporary Internet Files\Content.IE5\7QO60Q8Y\MC90012285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3455874"/>
            <a:ext cx="2903365" cy="27423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Zuzanka\AppData\Local\Microsoft\Windows\Temporary Internet Files\Content.IE5\7QO60Q8Y\MC90025024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429000"/>
            <a:ext cx="3194446" cy="28622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56395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41176" y="1268760"/>
            <a:ext cx="9083352" cy="521722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Pohyb na čerstvém vzduchu je velmi zdravý. </a:t>
            </a:r>
          </a:p>
          <a:p>
            <a:pPr marL="0" indent="0">
              <a:buNone/>
            </a:pPr>
            <a:endParaRPr lang="cs-CZ" dirty="0"/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Bruslení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Lyžování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Sáňkování</a:t>
            </a:r>
          </a:p>
          <a:p>
            <a:pPr>
              <a:buFont typeface="Courier New" pitchFamily="49" charset="0"/>
              <a:buChar char="o"/>
            </a:pPr>
            <a:r>
              <a:rPr lang="cs-CZ" dirty="0" smtClean="0"/>
              <a:t>Koulování</a:t>
            </a:r>
          </a:p>
          <a:p>
            <a:pPr>
              <a:buFont typeface="Courier New" pitchFamily="49" charset="0"/>
              <a:buChar char="o"/>
            </a:pPr>
            <a:r>
              <a:rPr lang="cs-CZ" dirty="0"/>
              <a:t>S</a:t>
            </a:r>
            <a:r>
              <a:rPr lang="cs-CZ" dirty="0" smtClean="0"/>
              <a:t>tavění sněhuláků</a:t>
            </a:r>
          </a:p>
          <a:p>
            <a:pPr>
              <a:buFont typeface="Courier New" pitchFamily="49" charset="0"/>
              <a:buChar char="o"/>
            </a:pPr>
            <a:endParaRPr lang="cs-CZ" dirty="0" smtClean="0"/>
          </a:p>
          <a:p>
            <a:pPr>
              <a:buFont typeface="Courier New" pitchFamily="49" charset="0"/>
              <a:buChar char="o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338328"/>
            <a:ext cx="8579296" cy="1252728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Zimní sporty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Zuzanka\AppData\Local\Microsoft\Windows\Temporary Internet Files\Content.IE5\3V7LTIIX\MC90044650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6123" y="1922988"/>
            <a:ext cx="3050902" cy="21232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3" name="Picture 3" descr="C:\Users\Zuzanka\AppData\Local\Microsoft\Windows\Temporary Internet Files\Content.IE5\0YUSIKUS\MC90044652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983948"/>
            <a:ext cx="1656184" cy="16319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C:\Users\Zuzanka\AppData\Local\Microsoft\Windows\Temporary Internet Files\Content.IE5\0YUSIKUS\MC90044650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2318" y="3984412"/>
            <a:ext cx="1682750" cy="2230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7" name="Picture 7" descr="C:\Users\Zuzanka\AppData\Local\Microsoft\Windows\Temporary Internet Files\Content.IE5\ZGUO1AO0\MC90043583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3" y="466461"/>
            <a:ext cx="1512169" cy="18706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Domča\AppData\Local\Microsoft\Windows\Temporary Internet Files\Content.IE5\GEALXH4J\MC9004465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592" y="4427024"/>
            <a:ext cx="2205681" cy="1786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Domča\AppData\Local\Microsoft\Windows\Temporary Internet Files\Content.IE5\LLKEWUY5\MC90044651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499927"/>
            <a:ext cx="1449387" cy="1725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971653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"/>
                            </p:stCondLst>
                            <p:childTnLst>
                              <p:par>
                                <p:cTn id="3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5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483279" cy="70294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Zimní sportovní náčiní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7170" name="Picture 2" descr="C:\Users\Zuzanka\AppData\Local\Microsoft\Windows\Temporary Internet Files\Content.IE5\0YUSIKUS\MC9004125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453166"/>
            <a:ext cx="1768113" cy="18634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Zuzanka\AppData\Local\Microsoft\Windows\Temporary Internet Files\Content.IE5\7QO60Q8Y\MP900177836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44727" y="1268760"/>
            <a:ext cx="2592288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Zuzanka\AppData\Local\Microsoft\Windows\Temporary Internet Files\Content.IE5\ZGUO1AO0\MC90032075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3934992">
            <a:off x="4309347" y="5060841"/>
            <a:ext cx="1266825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5" name="Picture 7" descr="C:\Users\Zuzanka\AppData\Local\Microsoft\Windows\Temporary Internet Files\Content.IE5\3V7LTIIX\MC900239517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318" y="4077072"/>
            <a:ext cx="1728788" cy="2491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6" name="Picture 8" descr="C:\Users\Zuzanka\AppData\Local\Microsoft\Windows\Temporary Internet Files\Content.IE5\ZGUO1AO0\MC900437070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077072"/>
            <a:ext cx="1872208" cy="24919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7" name="Picture 9" descr="C:\Users\Zuzanka\AppData\Local\Microsoft\Windows\Temporary Internet Files\Content.IE5\0YUSIKUS\MC90030866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7629" y="4673115"/>
            <a:ext cx="2084291" cy="1299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9" name="Picture 11" descr="C:\Users\Zuzanka\AppData\Local\Microsoft\Windows\Temporary Internet Files\Content.IE5\ZGUO1AO0\MC90023821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204864"/>
            <a:ext cx="2282825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1705550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7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1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1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1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Podle druhu sportu a zábavy je třeba vybrat vhodné oblečení a obuv.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Vhodné zimní oblečení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6152" name="Picture 8" descr="C:\Users\Zuzanka\AppData\Local\Microsoft\Windows\Temporary Internet Files\Content.IE5\0YUSIKUS\MC9003347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3573016"/>
            <a:ext cx="1833563" cy="2196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5" name="Picture 11" descr="C:\Users\Zuzanka\AppData\Local\Microsoft\Windows\Temporary Internet Files\Content.IE5\0YUSIKUS\MC90030021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3573016"/>
            <a:ext cx="280831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7771895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6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1. Jaké znáš zimní měsíce?</a:t>
            </a:r>
          </a:p>
          <a:p>
            <a:r>
              <a:rPr lang="cs-CZ" dirty="0" smtClean="0"/>
              <a:t>2. Co je typické pro zimní počasí?</a:t>
            </a:r>
          </a:p>
          <a:p>
            <a:r>
              <a:rPr lang="cs-CZ" dirty="0" smtClean="0"/>
              <a:t>3. Vyjmenuj nějaké zimní sporty!</a:t>
            </a:r>
          </a:p>
          <a:p>
            <a:r>
              <a:rPr lang="cs-CZ" dirty="0" smtClean="0"/>
              <a:t>4. Která zvířátka můžeme vidět v zimě v lese?</a:t>
            </a:r>
          </a:p>
          <a:p>
            <a:r>
              <a:rPr lang="cs-CZ" dirty="0" smtClean="0"/>
              <a:t>5. Jak můžeme zvířatům v zimě pomáhat?</a:t>
            </a:r>
          </a:p>
          <a:p>
            <a:r>
              <a:rPr lang="cs-CZ" dirty="0" smtClean="0"/>
              <a:t>6. Jak se v zimních měsících oblékáme?</a:t>
            </a: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684584" y="338328"/>
            <a:ext cx="9371384" cy="1252728"/>
          </a:xfrm>
        </p:spPr>
        <p:txBody>
          <a:bodyPr/>
          <a:lstStyle/>
          <a:p>
            <a:r>
              <a:rPr lang="cs-CZ" dirty="0" smtClean="0"/>
              <a:t>Vzpomeň si 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4715209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Program </a:t>
            </a:r>
            <a:r>
              <a:rPr lang="cs-CZ" smtClean="0"/>
              <a:t>Microsoft Office 2010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468560" y="338328"/>
            <a:ext cx="9155360" cy="1252728"/>
          </a:xfrm>
        </p:spPr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56436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346</TotalTime>
  <Words>299</Words>
  <Application>Microsoft Office PowerPoint</Application>
  <PresentationFormat>Předvádění na obrazovce (4:3)</PresentationFormat>
  <Paragraphs>77</Paragraphs>
  <Slides>12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Vlnění</vt:lpstr>
      <vt:lpstr>Prezentace aplikace PowerPoint</vt:lpstr>
      <vt:lpstr>Prezentace aplikace PowerPoint</vt:lpstr>
      <vt:lpstr>Prezentace aplikace PowerPoint</vt:lpstr>
      <vt:lpstr>Znaky zimy</vt:lpstr>
      <vt:lpstr>Zima </vt:lpstr>
      <vt:lpstr>Počasí</vt:lpstr>
      <vt:lpstr>Zvířata v zimě</vt:lpstr>
      <vt:lpstr>Zimní sporty</vt:lpstr>
      <vt:lpstr>Zimní sportovní náčiní</vt:lpstr>
      <vt:lpstr>Vhodné zimní oblečení</vt:lpstr>
      <vt:lpstr>Vzpomeň si !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I M A</dc:title>
  <dc:creator>Zuzanka</dc:creator>
  <cp:lastModifiedBy>Domča</cp:lastModifiedBy>
  <cp:revision>40</cp:revision>
  <dcterms:created xsi:type="dcterms:W3CDTF">2012-01-07T14:44:22Z</dcterms:created>
  <dcterms:modified xsi:type="dcterms:W3CDTF">2012-02-19T16:24:52Z</dcterms:modified>
</cp:coreProperties>
</file>