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3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16" autoAdjust="0"/>
    <p:restoredTop sz="94660"/>
  </p:normalViewPr>
  <p:slideViewPr>
    <p:cSldViewPr>
      <p:cViewPr>
        <p:scale>
          <a:sx n="100" d="100"/>
          <a:sy n="100" d="100"/>
        </p:scale>
        <p:origin x="-378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955C73-2254-4982-9311-3B9503506998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50E4C4-AA51-4946-BD2C-201D1CD3CA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13464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7E70B-7F61-4692-B443-F81DFD44479B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4E4666F-7DB1-406B-905D-D06E10ED89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7E70B-7F61-4692-B443-F81DFD44479B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4E4666F-7DB1-406B-905D-D06E10ED89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7E70B-7F61-4692-B443-F81DFD44479B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4E4666F-7DB1-406B-905D-D06E10ED89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5197E70B-7F61-4692-B443-F81DFD44479B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4666F-7DB1-406B-905D-D06E10ED89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7E70B-7F61-4692-B443-F81DFD44479B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4E4666F-7DB1-406B-905D-D06E10ED89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7E70B-7F61-4692-B443-F81DFD44479B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4E4666F-7DB1-406B-905D-D06E10ED89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7E70B-7F61-4692-B443-F81DFD44479B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4E4666F-7DB1-406B-905D-D06E10ED89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4E4666F-7DB1-406B-905D-D06E10ED89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7E70B-7F61-4692-B443-F81DFD44479B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4E4666F-7DB1-406B-905D-D06E10ED89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5197E70B-7F61-4692-B443-F81DFD44479B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7E70B-7F61-4692-B443-F81DFD44479B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4666F-7DB1-406B-905D-D06E10ED89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4E4666F-7DB1-406B-905D-D06E10ED89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7E70B-7F61-4692-B443-F81DFD44479B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5197E70B-7F61-4692-B443-F81DFD44479B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4E4666F-7DB1-406B-905D-D06E10ED89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97993970"/>
              </p:ext>
            </p:extLst>
          </p:nvPr>
        </p:nvGraphicFramePr>
        <p:xfrm>
          <a:off x="1547664" y="2420888"/>
          <a:ext cx="5970905" cy="34701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err="1">
                          <a:effectLst/>
                        </a:rPr>
                        <a:t>Anotace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Metodické pokyny: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err="1">
                          <a:effectLst/>
                        </a:rPr>
                        <a:t>Klíčová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slova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r>
                        <a:rPr lang="en-US" sz="1100" dirty="0" smtClean="0">
                          <a:effectLst/>
                        </a:rPr>
                        <a:t>Datum </a:t>
                      </a:r>
                      <a:r>
                        <a:rPr lang="en-US" sz="1100" dirty="0" err="1">
                          <a:effectLst/>
                        </a:rPr>
                        <a:t>vytvoření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err="1">
                          <a:effectLst/>
                        </a:rPr>
                        <a:t>Prezentace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slouží</a:t>
                      </a:r>
                      <a:r>
                        <a:rPr lang="en-US" sz="1100" dirty="0">
                          <a:effectLst/>
                        </a:rPr>
                        <a:t> k </a:t>
                      </a:r>
                      <a:r>
                        <a:rPr lang="cs-CZ" sz="1100" dirty="0" smtClean="0">
                          <a:effectLst/>
                        </a:rPr>
                        <a:t>výkladu</a:t>
                      </a:r>
                      <a:r>
                        <a:rPr lang="cs-CZ" sz="1100" baseline="0" dirty="0" smtClean="0">
                          <a:effectLst/>
                        </a:rPr>
                        <a:t> nového </a:t>
                      </a:r>
                      <a:r>
                        <a:rPr lang="en-US" sz="1100" dirty="0" err="1" smtClean="0">
                          <a:effectLst/>
                        </a:rPr>
                        <a:t>učiva</a:t>
                      </a:r>
                      <a:r>
                        <a:rPr lang="en-US" sz="1100" dirty="0" smtClean="0">
                          <a:effectLst/>
                        </a:rPr>
                        <a:t> </a:t>
                      </a:r>
                      <a:r>
                        <a:rPr lang="en-US" sz="1100" dirty="0">
                          <a:effectLst/>
                        </a:rPr>
                        <a:t>v 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en-US" sz="1100" dirty="0" err="1" smtClean="0">
                          <a:effectLst/>
                        </a:rPr>
                        <a:t>předmětu</a:t>
                      </a:r>
                      <a:r>
                        <a:rPr lang="en-US" sz="1100" dirty="0" smtClean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Člověk</a:t>
                      </a:r>
                      <a:r>
                        <a:rPr lang="en-US" sz="1100" dirty="0">
                          <a:effectLst/>
                        </a:rPr>
                        <a:t> a </a:t>
                      </a:r>
                      <a:r>
                        <a:rPr lang="en-US" sz="1100" dirty="0" err="1">
                          <a:effectLst/>
                        </a:rPr>
                        <a:t>jeho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svět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en-US" sz="1100" dirty="0" err="1" smtClean="0">
                          <a:effectLst/>
                        </a:rPr>
                        <a:t>ve</a:t>
                      </a:r>
                      <a:r>
                        <a:rPr lang="en-US" sz="1100" dirty="0" smtClean="0">
                          <a:effectLst/>
                        </a:rPr>
                        <a:t> </a:t>
                      </a:r>
                      <a:r>
                        <a:rPr lang="en-US" sz="1100" dirty="0">
                          <a:effectLst/>
                        </a:rPr>
                        <a:t>2. </a:t>
                      </a:r>
                      <a:r>
                        <a:rPr lang="en-US" sz="1100" dirty="0" err="1">
                          <a:effectLst/>
                        </a:rPr>
                        <a:t>ročníku</a:t>
                      </a:r>
                      <a:r>
                        <a:rPr lang="en-US" sz="1100" dirty="0" smtClean="0">
                          <a:effectLst/>
                        </a:rPr>
                        <a:t>.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err="1">
                          <a:effectLst/>
                        </a:rPr>
                        <a:t>Žáci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cs-CZ" sz="1100" baseline="0" dirty="0" smtClean="0">
                          <a:effectLst/>
                        </a:rPr>
                        <a:t> se  seznámí s pojmy  nemoc a úraz, vysvětlí si rozdíl mezi nimi.  Vyjmenují známé dětské nemoci a  některé úrazy, ukáží si základní vybavení lékárničky a zásady první pomoci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</a:rPr>
                        <a:t>/ list  2 – 9 /.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</a:rPr>
                        <a:t>V závěru prezentace se žáci pokusí odpovědět na zadané otázky/ list  10 /.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</a:rPr>
                        <a:t>Práci vede a řídí učitel.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Nemoc, úraz, první pomoc, lékárnička.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19</a:t>
                      </a:r>
                      <a:r>
                        <a:rPr lang="en-US" sz="1100" dirty="0" smtClean="0">
                          <a:effectLst/>
                        </a:rPr>
                        <a:t>.</a:t>
                      </a:r>
                      <a:r>
                        <a:rPr lang="cs-CZ" sz="1100" dirty="0" smtClean="0">
                          <a:effectLst/>
                        </a:rPr>
                        <a:t>ledna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en-US" sz="1100" dirty="0" smtClean="0">
                          <a:effectLst/>
                        </a:rPr>
                        <a:t>2012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05771625"/>
              </p:ext>
            </p:extLst>
          </p:nvPr>
        </p:nvGraphicFramePr>
        <p:xfrm>
          <a:off x="1547664" y="1268760"/>
          <a:ext cx="6013385" cy="11567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77580"/>
                <a:gridCol w="4535805"/>
              </a:tblGrid>
              <a:tr h="48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Podbořany, Husova 276, okres Louny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Mgr. Dagmar </a:t>
                      </a:r>
                      <a:r>
                        <a:rPr lang="cs-CZ" sz="1100" dirty="0" err="1">
                          <a:effectLst/>
                        </a:rPr>
                        <a:t>Sachsová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</a:rPr>
                        <a:t>VY_32_INOVACE_171_ZDRAVÍ_A_NEMOCI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Téma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Nemoc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úraz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209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CZ 1.07/1.4.00/21.2975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4" name="Obrázek 3" descr="C:\Users\pc\Desktop\OPVK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0460" y="260648"/>
            <a:ext cx="3452495" cy="723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257848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67544" y="2276872"/>
            <a:ext cx="8512175" cy="987425"/>
          </a:xfrm>
        </p:spPr>
        <p:txBody>
          <a:bodyPr>
            <a:normAutofit fontScale="90000"/>
          </a:bodyPr>
          <a:lstStyle/>
          <a:p>
            <a:r>
              <a:rPr lang="cs-CZ" sz="7200" dirty="0" smtClean="0"/>
              <a:t>NEMOC A ÚRAZ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xmlns="" val="10442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NEMOC	</a:t>
            </a:r>
            <a:endParaRPr lang="cs-CZ" sz="3600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3"/>
          </p:nvPr>
        </p:nvSpPr>
        <p:spPr>
          <a:xfrm>
            <a:off x="4788024" y="1484784"/>
            <a:ext cx="4041775" cy="73152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ÚRAZ</a:t>
            </a:r>
            <a:endParaRPr lang="cs-CZ" sz="36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působují  viry /</a:t>
            </a:r>
            <a:r>
              <a:rPr lang="cs-CZ" dirty="0" smtClean="0"/>
              <a:t>bacily/  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si většinou způsobíme sami nepozorností, zbrklostí, při sportování nebo  při dopravních nehodách.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0"/>
            <a:ext cx="8606408" cy="1124744"/>
          </a:xfrm>
        </p:spPr>
        <p:txBody>
          <a:bodyPr>
            <a:noAutofit/>
          </a:bodyPr>
          <a:lstStyle/>
          <a:p>
            <a:r>
              <a:rPr lang="cs-CZ" sz="7200" dirty="0" smtClean="0"/>
              <a:t>U lékaře</a:t>
            </a:r>
            <a:endParaRPr lang="cs-CZ" sz="7200" dirty="0"/>
          </a:p>
        </p:txBody>
      </p:sp>
      <p:pic>
        <p:nvPicPr>
          <p:cNvPr id="2051" name="Picture 3" descr="C:\Users\Zuzanka\AppData\Local\Microsoft\Windows\Temporary Internet Files\Content.IE5\318BP5OS\MC9003609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650" y="3498144"/>
            <a:ext cx="2160240" cy="2174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uzanka\AppData\Local\Microsoft\Windows\Temporary Internet Files\Content.IE5\H6BIECW5\MC9001977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877302"/>
            <a:ext cx="2920870" cy="1610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42931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15514" y="1571720"/>
            <a:ext cx="8640960" cy="4320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Dětské nemoc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i: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131840" y="1591789"/>
            <a:ext cx="1872208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700" dirty="0"/>
              <a:t>a</a:t>
            </a:r>
            <a:r>
              <a:rPr lang="cs-CZ" sz="2700" dirty="0" smtClean="0"/>
              <a:t>ngína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700" dirty="0" smtClean="0"/>
              <a:t>chřipka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700" dirty="0" smtClean="0"/>
              <a:t>spála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62220" y="3258727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5000"/>
            </a:pPr>
            <a:r>
              <a:rPr lang="cs-CZ" sz="2500" b="1" dirty="0">
                <a:solidFill>
                  <a:schemeClr val="accent1">
                    <a:lumMod val="75000"/>
                  </a:schemeClr>
                </a:solidFill>
              </a:rPr>
              <a:t>Příznaky: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278444" y="3238589"/>
            <a:ext cx="32168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700" dirty="0"/>
              <a:t>únava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700" dirty="0"/>
              <a:t>zvýšená  teplota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700" dirty="0"/>
              <a:t>kašel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700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8358" y="5150512"/>
            <a:ext cx="7815273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</a:rPr>
              <a:t>Nemocem předcházíme pohybem </a:t>
            </a:r>
            <a:r>
              <a:rPr lang="cs-CZ" sz="2500" b="1" dirty="0">
                <a:solidFill>
                  <a:schemeClr val="accent1">
                    <a:lumMod val="75000"/>
                  </a:schemeClr>
                </a:solidFill>
              </a:rPr>
              <a:t>na 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</a:rPr>
              <a:t>čerstvém vzduchu</a:t>
            </a:r>
            <a:r>
              <a:rPr lang="cs-CZ" sz="2500" b="1" dirty="0">
                <a:solidFill>
                  <a:schemeClr val="accent1">
                    <a:lumMod val="75000"/>
                  </a:schemeClr>
                </a:solidFill>
              </a:rPr>
              <a:t>, vitamíny, otužováním.</a:t>
            </a: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84168" y="1591789"/>
            <a:ext cx="2088232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700" dirty="0"/>
              <a:t>neštovice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700" dirty="0"/>
              <a:t>příušnice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700" dirty="0"/>
              <a:t>rýma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42148" y="3188907"/>
            <a:ext cx="3079543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700" dirty="0"/>
              <a:t>bolest v krku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700" dirty="0"/>
              <a:t>vyrážka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700" dirty="0"/>
              <a:t>bolest hlavy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64931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Zuzanka\AppData\Local\Microsoft\Windows\Temporary Internet Files\Content.IE5\318BP5OS\MC9002811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692696"/>
            <a:ext cx="2778448" cy="2818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uzanka\AppData\Local\Microsoft\Windows\Temporary Internet Files\Content.IE5\8VDYCLXP\MC9003513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767756"/>
            <a:ext cx="1584176" cy="2322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uzanka\AppData\Local\Microsoft\Windows\Temporary Internet Files\Content.IE5\318BP5OS\MP9003210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13241" y="3511630"/>
            <a:ext cx="1844322" cy="258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uzanka\AppData\Local\Microsoft\Windows\Temporary Internet Files\Content.IE5\H6BIECW5\MP90039884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734158"/>
            <a:ext cx="2880320" cy="2342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Zuzanka\AppData\Local\Microsoft\Windows\Temporary Internet Files\Content.IE5\318BP5OS\MC9003710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7038" y="1316038"/>
            <a:ext cx="1962150" cy="141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75641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ÚRAZ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527048"/>
            <a:ext cx="8410136" cy="677816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i způsobíme nejčastěji na hřišti nebo v tělocvičně.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474746"/>
            <a:ext cx="1440160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>
                <a:solidFill>
                  <a:schemeClr val="accent1">
                    <a:lumMod val="75000"/>
                  </a:schemeClr>
                </a:solidFill>
              </a:rPr>
              <a:t>Úrazy: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2420886"/>
            <a:ext cx="4320480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Arial" pitchFamily="34" charset="0"/>
              <a:buChar char="•"/>
            </a:pPr>
            <a:r>
              <a:rPr lang="cs-CZ" sz="2700" dirty="0"/>
              <a:t>odřeniny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2700" dirty="0"/>
              <a:t> </a:t>
            </a:r>
            <a:r>
              <a:rPr lang="cs-CZ" sz="2700" dirty="0" smtClean="0"/>
              <a:t>zlomeniny</a:t>
            </a:r>
            <a:endParaRPr lang="cs-CZ" sz="2700" dirty="0"/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2700" dirty="0"/>
              <a:t> </a:t>
            </a:r>
            <a:r>
              <a:rPr lang="cs-CZ" sz="2700" dirty="0" smtClean="0"/>
              <a:t>vymknutí </a:t>
            </a:r>
            <a:r>
              <a:rPr lang="cs-CZ" sz="2700" dirty="0"/>
              <a:t>kloubů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4797152"/>
            <a:ext cx="798325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500" b="1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dirty="0"/>
              <a:t>Úrazům předcházíme opatrností a pozorností!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2860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Zuzanka\AppData\Local\Microsoft\Windows\Temporary Internet Files\Content.IE5\8VDYCLXP\MC900290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782638"/>
            <a:ext cx="1797571" cy="2430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Zuzanka\AppData\Local\Microsoft\Windows\Temporary Internet Files\Content.IE5\8VDYCLXP\MC9002871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9630" y="3529337"/>
            <a:ext cx="2243964" cy="296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Zuzanka\AppData\Local\Microsoft\Windows\Temporary Internet Files\Content.IE5\H6BIECW5\MC9003590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24735" y="272697"/>
            <a:ext cx="2533754" cy="308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Zuzanka\AppData\Local\Microsoft\Windows\Temporary Internet Files\Content.IE5\318BP5OS\MC9002805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9554" y="4005064"/>
            <a:ext cx="2397646" cy="2402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Zuzanka\AppData\Local\Microsoft\Windows\Temporary Internet Files\Content.IE5\8VDYCLXP\MC9003610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268760"/>
            <a:ext cx="2304255" cy="3600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673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první pomoci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Co nejrychleji zavolat dospělého člověka.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Zajistit první pomoc.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 případě potřeby zavolat záchrannou službu na číslo 155.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359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5293096" y="-243408"/>
            <a:ext cx="15625736" cy="1728192"/>
          </a:xfrm>
        </p:spPr>
        <p:txBody>
          <a:bodyPr>
            <a:normAutofit/>
          </a:bodyPr>
          <a:lstStyle/>
          <a:p>
            <a:r>
              <a:rPr lang="cs-CZ" sz="4400" dirty="0" smtClean="0"/>
              <a:t>Lékárnička</a:t>
            </a:r>
            <a:endParaRPr lang="cs-CZ" sz="4400" dirty="0"/>
          </a:p>
        </p:txBody>
      </p:sp>
      <p:pic>
        <p:nvPicPr>
          <p:cNvPr id="5123" name="Picture 3" descr="C:\Users\Zuzanka\AppData\Local\Microsoft\Windows\Temporary Internet Files\Content.IE5\8VDYCLXP\MP9003210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72816"/>
            <a:ext cx="7304390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30579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870920"/>
          </a:xfrm>
        </p:spPr>
        <p:txBody>
          <a:bodyPr>
            <a:noAutofit/>
          </a:bodyPr>
          <a:lstStyle/>
          <a:p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>VZPOMENEŠ  SI?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8503920" cy="457200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je rozdíl mezi úrazem a nemocí?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znáš dětské nemoci?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úrazy si můžeš způsobit svou  neopatrností?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patří do základní výbavy lékárničky?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Jaká je běžná teplota lidského těla, kdy je teplota a kdy se mluví o horečce?</a:t>
            </a:r>
            <a:endParaRPr lang="cs-CZ" dirty="0"/>
          </a:p>
        </p:txBody>
      </p:sp>
      <p:pic>
        <p:nvPicPr>
          <p:cNvPr id="6150" name="Picture 6" descr="C:\Users\Zuzanka\AppData\Local\Microsoft\Windows\Temporary Internet Files\Content.IE5\H6BIECW5\MC900056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38088" y="4149080"/>
            <a:ext cx="1917253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Zuzanka\AppData\Local\Microsoft\Windows\Temporary Internet Files\Content.IE5\6TQSVJAY\MC9001980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471767"/>
            <a:ext cx="1909986" cy="1734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Zuzanka\AppData\Local\Microsoft\Windows\Temporary Internet Files\Content.IE5\6TQSVJAY\MP9004004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7172" y="4502829"/>
            <a:ext cx="2603406" cy="1734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58059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184176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Program </a:t>
            </a:r>
            <a:r>
              <a:rPr lang="cs-CZ" smtClean="0"/>
              <a:t>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214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183</TotalTime>
  <Words>269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Snímek 1</vt:lpstr>
      <vt:lpstr>NEMOC A ÚRAZ</vt:lpstr>
      <vt:lpstr>U lékaře</vt:lpstr>
      <vt:lpstr>NEMOC</vt:lpstr>
      <vt:lpstr>Snímek 5</vt:lpstr>
      <vt:lpstr>ÚRAZ</vt:lpstr>
      <vt:lpstr>Snímek 7</vt:lpstr>
      <vt:lpstr>Zásady první pomoci</vt:lpstr>
      <vt:lpstr>Lékárnička</vt:lpstr>
      <vt:lpstr> VZPOMENEŠ  SI?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NEMOC A ÚRAZ</dc:title>
  <dc:creator>Zuzanka</dc:creator>
  <cp:lastModifiedBy>Dum</cp:lastModifiedBy>
  <cp:revision>30</cp:revision>
  <dcterms:created xsi:type="dcterms:W3CDTF">2012-01-14T18:58:46Z</dcterms:created>
  <dcterms:modified xsi:type="dcterms:W3CDTF">2013-12-14T12:46:46Z</dcterms:modified>
</cp:coreProperties>
</file>