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3" r:id="rId2"/>
    <p:sldId id="264" r:id="rId3"/>
    <p:sldId id="257" r:id="rId4"/>
    <p:sldId id="260" r:id="rId5"/>
    <p:sldId id="256" r:id="rId6"/>
    <p:sldId id="261" r:id="rId7"/>
    <p:sldId id="268" r:id="rId8"/>
    <p:sldId id="258" r:id="rId9"/>
    <p:sldId id="259" r:id="rId10"/>
    <p:sldId id="262" r:id="rId11"/>
    <p:sldId id="266" r:id="rId12"/>
    <p:sldId id="265" r:id="rId13"/>
    <p:sldId id="267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714488"/>
            <a:ext cx="7772400" cy="1470025"/>
          </a:xfrm>
        </p:spPr>
        <p:txBody>
          <a:bodyPr anchor="ctr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3397" y="3214686"/>
            <a:ext cx="5897206" cy="1500198"/>
          </a:xfrm>
        </p:spPr>
        <p:txBody>
          <a:bodyPr/>
          <a:lstStyle>
            <a:lvl1pPr marL="0" indent="0" algn="ctr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FE920-C9E1-4983-825C-E3FF7F5B1BD5}" type="datetimeFigureOut">
              <a:rPr lang="cs-CZ" smtClean="0"/>
              <a:t>1.5.2012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D5523-676C-4A83-BC9C-21A112D00ADD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SzPct val="50000"/>
              <a:buFont typeface="Wingdings"/>
              <a:buChar char=""/>
              <a:defRPr/>
            </a:lvl1pPr>
            <a:lvl2pPr>
              <a:buSzPct val="50000"/>
              <a:buFont typeface="Wingdings 2"/>
              <a:buChar char=""/>
              <a:defRPr/>
            </a:lvl2pPr>
            <a:lvl3pPr>
              <a:buSzPct val="50000"/>
              <a:buFont typeface="Wingdings"/>
              <a:buChar char="Y"/>
              <a:defRPr/>
            </a:lvl3pPr>
            <a:lvl4pPr>
              <a:buSzPct val="50000"/>
              <a:buFont typeface="Wingdings 2"/>
              <a:buChar char="³"/>
              <a:defRPr/>
            </a:lvl4pPr>
            <a:lvl5pPr>
              <a:buSzPct val="50000"/>
              <a:buFont typeface="Wingdings 2"/>
              <a:buChar char=""/>
              <a:defRPr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FE920-C9E1-4983-825C-E3FF7F5B1BD5}" type="datetimeFigureOut">
              <a:rPr lang="cs-CZ" smtClean="0"/>
              <a:t>1.5.2012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D5523-676C-4A83-BC9C-21A112D00A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643183"/>
            <a:ext cx="6457968" cy="1362075"/>
          </a:xfrm>
        </p:spPr>
        <p:txBody>
          <a:bodyPr anchor="ctr"/>
          <a:lstStyle>
            <a:lvl1pPr algn="l">
              <a:defRPr sz="4000" b="0" cap="all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009383"/>
            <a:ext cx="4529142" cy="1500187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FE920-C9E1-4983-825C-E3FF7F5B1BD5}" type="datetimeFigureOut">
              <a:rPr lang="cs-CZ" smtClean="0"/>
              <a:t>1.5.2012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D5523-676C-4A83-BC9C-21A112D00ADD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FE920-C9E1-4983-825C-E3FF7F5B1BD5}" type="datetimeFigureOut">
              <a:rPr lang="cs-CZ" smtClean="0"/>
              <a:t>1.5.2012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D5523-676C-4A83-BC9C-21A112D00A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0"/>
            </a:lvl1pPr>
            <a:lvl2pPr marL="457200" indent="0">
              <a:buNone/>
              <a:defRPr sz="2000" b="0"/>
            </a:lvl2pPr>
            <a:lvl3pPr marL="914400" indent="0">
              <a:buNone/>
              <a:defRPr sz="1800" b="0"/>
            </a:lvl3pPr>
            <a:lvl4pPr marL="1371600" indent="0">
              <a:buNone/>
              <a:defRPr sz="1600" b="0"/>
            </a:lvl4pPr>
            <a:lvl5pPr marL="1828800" indent="0">
              <a:buNone/>
              <a:defRPr sz="1600" b="0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0">
                <a:effectLst/>
              </a:defRPr>
            </a:lvl1pPr>
            <a:lvl2pPr marL="457200" indent="0">
              <a:buNone/>
              <a:defRPr sz="2000" b="0">
                <a:effectLst/>
              </a:defRPr>
            </a:lvl2pPr>
            <a:lvl3pPr marL="914400" indent="0">
              <a:buNone/>
              <a:defRPr sz="1800" b="0">
                <a:effectLst/>
              </a:defRPr>
            </a:lvl3pPr>
            <a:lvl4pPr marL="1371600" indent="0">
              <a:buNone/>
              <a:defRPr sz="1600" b="0">
                <a:effectLst/>
              </a:defRPr>
            </a:lvl4pPr>
            <a:lvl5pPr marL="1828800" indent="0">
              <a:buNone/>
              <a:defRPr sz="1600" b="0">
                <a:effectLst/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FE920-C9E1-4983-825C-E3FF7F5B1BD5}" type="datetimeFigureOut">
              <a:rPr lang="cs-CZ" smtClean="0"/>
              <a:t>1.5.2012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D5523-676C-4A83-BC9C-21A112D00A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FE920-C9E1-4983-825C-E3FF7F5B1BD5}" type="datetimeFigureOut">
              <a:rPr lang="cs-CZ" smtClean="0"/>
              <a:t>1.5.2012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D5523-676C-4A83-BC9C-21A112D00A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FE920-C9E1-4983-825C-E3FF7F5B1BD5}" type="datetimeFigureOut">
              <a:rPr lang="cs-CZ" smtClean="0"/>
              <a:t>1.5.2012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D5523-676C-4A83-BC9C-21A112D00A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571480"/>
            <a:ext cx="3008313" cy="1071570"/>
          </a:xfrm>
        </p:spPr>
        <p:txBody>
          <a:bodyPr anchor="t"/>
          <a:lstStyle>
            <a:lvl1pPr algn="l">
              <a:defRPr sz="2000" b="0">
                <a:effectLst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571481"/>
            <a:ext cx="5111750" cy="555468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643051"/>
            <a:ext cx="3008313" cy="448311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FE920-C9E1-4983-825C-E3FF7F5B1BD5}" type="datetimeFigureOut">
              <a:rPr lang="cs-CZ" smtClean="0"/>
              <a:t>1.5.2012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D5523-676C-4A83-BC9C-21A112D00A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687306"/>
            <a:ext cx="850886" cy="4670520"/>
          </a:xfrm>
        </p:spPr>
        <p:txBody>
          <a:bodyPr vert="eaVert" anchor="ctr"/>
          <a:lstStyle>
            <a:lvl1pPr algn="ctr">
              <a:defRPr sz="2000" b="0">
                <a:gradFill flip="none" rotWithShape="1"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16200000" scaled="1"/>
                  <a:tileRect/>
                </a:gradFill>
                <a:effectLst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0166" y="684213"/>
            <a:ext cx="6929486" cy="4673613"/>
          </a:xfrm>
          <a:prstGeom prst="roundRect">
            <a:avLst>
              <a:gd name="adj" fmla="val 5966"/>
            </a:avLst>
          </a:prstGeom>
          <a:solidFill>
            <a:schemeClr val="bg2">
              <a:tint val="60000"/>
              <a:alpha val="50000"/>
            </a:schemeClr>
          </a:solidFill>
          <a:effectLst>
            <a:outerShdw blurRad="127000" dist="101600" dir="2700000" algn="tl" rotWithShape="0">
              <a:srgbClr val="000000">
                <a:alpha val="43137"/>
              </a:srgb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00166" y="5481658"/>
            <a:ext cx="6924037" cy="804862"/>
          </a:xfrm>
        </p:spPr>
        <p:txBody>
          <a:bodyPr anchor="ctr"/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1200"/>
            </a:lvl2pPr>
            <a:lvl3pPr marL="914400" indent="0" algn="ctr">
              <a:buNone/>
              <a:defRPr sz="1000"/>
            </a:lvl3pPr>
            <a:lvl4pPr marL="1371600" indent="0" algn="ctr">
              <a:buNone/>
              <a:defRPr sz="900"/>
            </a:lvl4pPr>
            <a:lvl5pPr marL="1828800" indent="0" algn="ct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FE920-C9E1-4983-825C-E3FF7F5B1BD5}" type="datetimeFigureOut">
              <a:rPr lang="cs-CZ" smtClean="0"/>
              <a:t>1.5.2012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D5523-676C-4A83-BC9C-21A112D00A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FE920-C9E1-4983-825C-E3FF7F5B1BD5}" type="datetimeFigureOut">
              <a:rPr lang="cs-CZ" smtClean="0"/>
              <a:t>1.5.2012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D5523-676C-4A83-BC9C-21A112D00A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43768" y="642918"/>
            <a:ext cx="1543032" cy="5483246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42918"/>
            <a:ext cx="6615130" cy="548324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FE920-C9E1-4983-825C-E3FF7F5B1BD5}" type="datetimeFigureOut">
              <a:rPr lang="cs-CZ" smtClean="0"/>
              <a:t>1.5.2012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D5523-676C-4A83-BC9C-21A112D00A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0104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FFE920-C9E1-4983-825C-E3FF7F5B1BD5}" type="datetimeFigureOut">
              <a:rPr lang="cs-CZ" smtClean="0"/>
              <a:t>1.5.2012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01090" y="0"/>
            <a:ext cx="642910" cy="571480"/>
          </a:xfrm>
          <a:prstGeom prst="roundRect">
            <a:avLst>
              <a:gd name="adj" fmla="val 16667"/>
            </a:avLst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4D5523-676C-4A83-BC9C-21A112D00ADD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latinLnBrk="0" hangingPunct="1">
        <a:spcBef>
          <a:spcPct val="0"/>
        </a:spcBef>
        <a:buNone/>
        <a:defRPr kumimoji="0" sz="4400" kern="1200"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1"/>
            <a:tileRect/>
          </a:gradFill>
          <a:effectLst>
            <a:outerShdw blurRad="50800" dist="50800" dir="2700000" algn="tl" rotWithShape="0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"/>
        <a:buChar char="z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ø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"/>
        <a:buChar char="Y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³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¹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 descr="C:\Users\pc\Desktop\OPVK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76672"/>
            <a:ext cx="5904656" cy="1152127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6115787"/>
              </p:ext>
            </p:extLst>
          </p:nvPr>
        </p:nvGraphicFramePr>
        <p:xfrm>
          <a:off x="665566" y="2780928"/>
          <a:ext cx="7524836" cy="177466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19160"/>
                <a:gridCol w="5305676"/>
              </a:tblGrid>
              <a:tr h="21311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Název školy</a:t>
                      </a:r>
                      <a:r>
                        <a:rPr lang="en-US" sz="1600" dirty="0">
                          <a:effectLst/>
                        </a:rPr>
                        <a:t>: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</a:rPr>
                        <a:t>Základní škola, Husova 276, Podbořany, okres Louny</a:t>
                      </a: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1311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Autor:</a:t>
                      </a:r>
                      <a:endParaRPr lang="cs-CZ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</a:rPr>
                        <a:t>Mgr. Dagmar Sachsová</a:t>
                      </a:r>
                      <a:endParaRPr lang="cs-CZ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1311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Název</a:t>
                      </a:r>
                      <a:r>
                        <a:rPr lang="en-US" sz="1600" dirty="0">
                          <a:effectLst/>
                        </a:rPr>
                        <a:t>: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VY_32_INOVACE_145_POČETNÍ_OPERACE</a:t>
                      </a:r>
                      <a:endParaRPr lang="cs-CZ" dirty="0"/>
                    </a:p>
                  </a:txBody>
                  <a:tcPr marL="68580" marR="68580" marT="0" marB="0"/>
                </a:tc>
              </a:tr>
              <a:tr h="21311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Téma</a:t>
                      </a:r>
                      <a:r>
                        <a:rPr lang="en-US" sz="1600">
                          <a:effectLst/>
                        </a:rPr>
                        <a:t>:</a:t>
                      </a:r>
                      <a:endParaRPr lang="cs-CZ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Sčítání, odčítání, násobení, dělení</a:t>
                      </a:r>
                      <a:endParaRPr lang="cs-CZ" dirty="0"/>
                    </a:p>
                  </a:txBody>
                  <a:tcPr marL="68580" marR="68580" marT="0" marB="0"/>
                </a:tc>
              </a:tr>
              <a:tr h="5829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Číslo projektu</a:t>
                      </a:r>
                      <a:r>
                        <a:rPr lang="en-US" sz="1600" dirty="0">
                          <a:effectLst/>
                        </a:rPr>
                        <a:t>:</a:t>
                      </a:r>
                      <a:endParaRPr lang="cs-CZ" sz="16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 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</a:rPr>
                        <a:t>CZ 1.07/1.4.00/21.2975</a:t>
                      </a: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6642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0980181"/>
              </p:ext>
            </p:extLst>
          </p:nvPr>
        </p:nvGraphicFramePr>
        <p:xfrm>
          <a:off x="1115616" y="1340768"/>
          <a:ext cx="7344816" cy="378561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84845"/>
                <a:gridCol w="5559971"/>
              </a:tblGrid>
              <a:tr h="324036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</a:rPr>
                        <a:t>Anotace</a:t>
                      </a:r>
                      <a:r>
                        <a:rPr lang="en-US" sz="1800" dirty="0">
                          <a:effectLst/>
                        </a:rPr>
                        <a:t>:</a:t>
                      </a:r>
                      <a:endParaRPr lang="cs-CZ" sz="18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 smtClean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 smtClean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effectLst/>
                        </a:rPr>
                        <a:t>Metodický postup: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 </a:t>
                      </a:r>
                      <a:endParaRPr lang="cs-CZ" sz="1800" dirty="0" smtClean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 smtClean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 smtClean="0">
                          <a:effectLst/>
                        </a:rPr>
                        <a:t>Klíčová</a:t>
                      </a:r>
                      <a:r>
                        <a:rPr lang="en-US" sz="1800" dirty="0" smtClean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slova</a:t>
                      </a:r>
                      <a:r>
                        <a:rPr lang="en-US" sz="1800" dirty="0">
                          <a:effectLst/>
                        </a:rPr>
                        <a:t>:</a:t>
                      </a:r>
                      <a:endParaRPr lang="cs-CZ" sz="18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 </a:t>
                      </a:r>
                      <a:endParaRPr lang="cs-CZ" sz="18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Datum </a:t>
                      </a:r>
                      <a:r>
                        <a:rPr lang="en-US" sz="1800" dirty="0" err="1">
                          <a:effectLst/>
                        </a:rPr>
                        <a:t>vytvoření</a:t>
                      </a:r>
                      <a:r>
                        <a:rPr lang="en-US" sz="1800" dirty="0">
                          <a:effectLst/>
                        </a:rPr>
                        <a:t>:</a:t>
                      </a: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Prezentace je určena pro žáky 2. ročníku v předmětu Matematika.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Žáci se seznamují na listech 3-6 se</a:t>
                      </a:r>
                      <a:r>
                        <a:rPr lang="cs-CZ" sz="18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sčítáním, odčítáním, násobením  a dělením.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Oprav ují chyby v listě 7.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 listech 8-12  si procvičí  jednoduché  příklady.</a:t>
                      </a:r>
                      <a:endParaRPr lang="cs-CZ" sz="18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kern="120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Sčítanec</a:t>
                      </a:r>
                      <a:r>
                        <a:rPr lang="cs-CZ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cs-CZ" sz="18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součet, menšenec, menšitel, rozdíl, činitel, součin, dělenec, dělitel, podíl.</a:t>
                      </a:r>
                      <a:endParaRPr lang="cs-CZ" sz="18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22.3.2012</a:t>
                      </a:r>
                      <a:endParaRPr lang="cs-CZ" sz="18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56497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Sčítání 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8147248" cy="3951288"/>
          </a:xfrm>
        </p:spPr>
        <p:txBody>
          <a:bodyPr/>
          <a:lstStyle/>
          <a:p>
            <a:pPr marL="0" indent="0">
              <a:buFont typeface="Wingdings"/>
              <a:buNone/>
            </a:pPr>
            <a:r>
              <a:rPr lang="cs-CZ" dirty="0" smtClean="0"/>
              <a:t> 	         </a:t>
            </a:r>
            <a:r>
              <a:rPr lang="cs-CZ" sz="3200" dirty="0" smtClean="0"/>
              <a:t>2         +         3                =    </a:t>
            </a:r>
            <a:r>
              <a:rPr lang="cs-CZ" sz="3200" dirty="0"/>
              <a:t>5</a:t>
            </a:r>
          </a:p>
          <a:p>
            <a:pPr marL="0" indent="0">
              <a:buFont typeface="Wingdings"/>
              <a:buNone/>
            </a:pPr>
            <a:r>
              <a:rPr lang="cs-CZ" sz="3200" dirty="0" smtClean="0"/>
              <a:t>	</a:t>
            </a:r>
          </a:p>
          <a:p>
            <a:pPr marL="0" indent="0">
              <a:buFont typeface="Wingdings"/>
              <a:buNone/>
            </a:pPr>
            <a:r>
              <a:rPr lang="cs-CZ" sz="3200" dirty="0"/>
              <a:t> </a:t>
            </a:r>
            <a:r>
              <a:rPr lang="cs-CZ" sz="3200" dirty="0" smtClean="0"/>
              <a:t>       SČÍTANEC   </a:t>
            </a:r>
            <a:r>
              <a:rPr lang="cs-CZ" sz="3200" dirty="0"/>
              <a:t>+   SČÍTANEC   =  </a:t>
            </a:r>
            <a:r>
              <a:rPr lang="cs-CZ" sz="3200" dirty="0" smtClean="0"/>
              <a:t> </a:t>
            </a:r>
            <a:r>
              <a:rPr lang="cs-CZ" sz="3200" dirty="0"/>
              <a:t>SOUČET</a:t>
            </a:r>
          </a:p>
        </p:txBody>
      </p:sp>
    </p:spTree>
    <p:extLst>
      <p:ext uri="{BB962C8B-B14F-4D97-AF65-F5344CB8AC3E}">
        <p14:creationId xmlns:p14="http://schemas.microsoft.com/office/powerpoint/2010/main" val="40785507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Odčítání</a:t>
            </a:r>
            <a:endParaRPr lang="cs-CZ" dirty="0"/>
          </a:p>
        </p:txBody>
      </p:sp>
      <p:sp>
        <p:nvSpPr>
          <p:cNvPr id="8" name="Zástupný symbol pro obsah 5"/>
          <p:cNvSpPr txBox="1">
            <a:spLocks/>
          </p:cNvSpPr>
          <p:nvPr/>
        </p:nvSpPr>
        <p:spPr>
          <a:xfrm>
            <a:off x="827584" y="1772816"/>
            <a:ext cx="8568952" cy="4248472"/>
          </a:xfrm>
          <a:prstGeom prst="rect">
            <a:avLst/>
          </a:prstGeom>
        </p:spPr>
        <p:txBody>
          <a:bodyPr/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"/>
              <a:buChar char="z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/>
              <a:buChar char="ø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"/>
              <a:buChar char="Y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/>
              <a:buChar char="³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/>
              <a:buChar char="¹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Font typeface="Arial"/>
              <a:buChar char="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Font typeface="Arial"/>
              <a:buChar char="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Font typeface="Arial"/>
              <a:buChar char="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Font typeface="Arial"/>
              <a:buChar char="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cs-CZ" dirty="0" smtClean="0"/>
              <a:t>               5       -        3           =    2</a:t>
            </a:r>
          </a:p>
          <a:p>
            <a:pPr marL="457200" indent="-457200">
              <a:buFont typeface="Wingdings"/>
              <a:buAutoNum type="arabicPlain" startAt="5"/>
            </a:pPr>
            <a:endParaRPr lang="cs-CZ" dirty="0" smtClean="0"/>
          </a:p>
          <a:p>
            <a:pPr marL="0" indent="0">
              <a:buFont typeface="Wingdings"/>
              <a:buNone/>
            </a:pPr>
            <a:r>
              <a:rPr lang="cs-CZ" dirty="0" smtClean="0"/>
              <a:t>   MENŠENEC  -  MENŠITEL  = ROZDÍL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473974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Násobení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1427668" y="1988840"/>
            <a:ext cx="7715200" cy="3951288"/>
          </a:xfrm>
        </p:spPr>
        <p:txBody>
          <a:bodyPr/>
          <a:lstStyle/>
          <a:p>
            <a:pPr marL="0" indent="0">
              <a:buFont typeface="Wingdings"/>
              <a:buNone/>
            </a:pPr>
            <a:r>
              <a:rPr lang="cs-CZ" dirty="0"/>
              <a:t>	</a:t>
            </a:r>
            <a:r>
              <a:rPr lang="cs-CZ" sz="2800" dirty="0" smtClean="0"/>
              <a:t>2      </a:t>
            </a:r>
            <a:r>
              <a:rPr lang="cs-CZ" sz="2800" dirty="0"/>
              <a:t>.   </a:t>
            </a:r>
            <a:r>
              <a:rPr lang="cs-CZ" sz="2800" dirty="0" smtClean="0"/>
              <a:t>      4       </a:t>
            </a:r>
            <a:r>
              <a:rPr lang="cs-CZ" sz="2800" dirty="0"/>
              <a:t>=  </a:t>
            </a:r>
            <a:r>
              <a:rPr lang="cs-CZ" sz="2800" dirty="0" smtClean="0"/>
              <a:t>   8</a:t>
            </a:r>
            <a:endParaRPr lang="cs-CZ" sz="2800" dirty="0"/>
          </a:p>
          <a:p>
            <a:pPr marL="0" indent="0">
              <a:buFont typeface="Wingdings"/>
              <a:buNone/>
            </a:pPr>
            <a:endParaRPr lang="cs-CZ" sz="2800" dirty="0"/>
          </a:p>
          <a:p>
            <a:pPr marL="0" indent="0">
              <a:buFont typeface="Wingdings"/>
              <a:buNone/>
            </a:pPr>
            <a:r>
              <a:rPr lang="cs-CZ" sz="2800" dirty="0" smtClean="0"/>
              <a:t>     ČINITEL  </a:t>
            </a:r>
            <a:r>
              <a:rPr lang="cs-CZ" sz="2800" dirty="0"/>
              <a:t>.  </a:t>
            </a:r>
            <a:r>
              <a:rPr lang="cs-CZ" sz="2800" dirty="0" smtClean="0"/>
              <a:t>ČINITEL  </a:t>
            </a:r>
            <a:r>
              <a:rPr lang="cs-CZ" sz="2800" dirty="0"/>
              <a:t>=  SOUČIN</a:t>
            </a:r>
          </a:p>
        </p:txBody>
      </p:sp>
    </p:spTree>
    <p:extLst>
      <p:ext uri="{BB962C8B-B14F-4D97-AF65-F5344CB8AC3E}">
        <p14:creationId xmlns:p14="http://schemas.microsoft.com/office/powerpoint/2010/main" val="1674675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cs-CZ" dirty="0" smtClean="0"/>
              <a:t>Dělení</a:t>
            </a:r>
            <a:endParaRPr lang="cs-CZ" dirty="0"/>
          </a:p>
        </p:txBody>
      </p:sp>
      <p:sp>
        <p:nvSpPr>
          <p:cNvPr id="7" name="Zástupný symbol pro obsah 7"/>
          <p:cNvSpPr txBox="1">
            <a:spLocks/>
          </p:cNvSpPr>
          <p:nvPr/>
        </p:nvSpPr>
        <p:spPr>
          <a:xfrm>
            <a:off x="1115616" y="1628800"/>
            <a:ext cx="6840760" cy="3951288"/>
          </a:xfrm>
          <a:prstGeom prst="rect">
            <a:avLst/>
          </a:prstGeom>
        </p:spPr>
        <p:txBody>
          <a:bodyPr/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"/>
              <a:buChar char="z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/>
              <a:buChar char="ø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"/>
              <a:buChar char="Y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/>
              <a:buChar char="³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 2"/>
              <a:buChar char="¹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Font typeface="Arial"/>
              <a:buChar char="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Font typeface="Arial"/>
              <a:buChar char="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Font typeface="Arial"/>
              <a:buChar char="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Font typeface="Arial"/>
              <a:buChar char="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dirty="0" smtClean="0"/>
          </a:p>
          <a:p>
            <a:pPr marL="0" indent="0">
              <a:buFont typeface="Wingdings"/>
              <a:buNone/>
            </a:pPr>
            <a:r>
              <a:rPr lang="cs-CZ" sz="4000" dirty="0" smtClean="0"/>
              <a:t>       8     :     4      =   2 </a:t>
            </a:r>
          </a:p>
          <a:p>
            <a:endParaRPr lang="cs-CZ" dirty="0" smtClean="0"/>
          </a:p>
          <a:p>
            <a:pPr marL="0" indent="0">
              <a:buFont typeface="Wingdings"/>
              <a:buNone/>
            </a:pPr>
            <a:r>
              <a:rPr lang="cs-CZ" dirty="0" smtClean="0"/>
              <a:t>DĚLENEC  :  DĚLITEL  =  PODÍL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772793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908720"/>
            <a:ext cx="30049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Vzpomeneš si</a:t>
            </a:r>
            <a:r>
              <a:rPr lang="cs-CZ" sz="2400" dirty="0" smtClean="0"/>
              <a:t>?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4" y="2636912"/>
            <a:ext cx="1030828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1. K </a:t>
            </a:r>
            <a:r>
              <a:rPr lang="cs-CZ" sz="2400" dirty="0"/>
              <a:t>jaké početní operaci patří  sčítanec, dělitel, rozdíl, </a:t>
            </a:r>
            <a:r>
              <a:rPr lang="cs-CZ" sz="2400" dirty="0" smtClean="0"/>
              <a:t>                                     </a:t>
            </a:r>
          </a:p>
          <a:p>
            <a:r>
              <a:rPr lang="cs-CZ" sz="2400" dirty="0" smtClean="0"/>
              <a:t>      podíl, menšitel, činitel, součet.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4005064"/>
            <a:ext cx="77048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2. Je to správně?   sčítanec   +     činitel    =      součin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                               dělitel       :      dělitel    =      podíl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                               menšenec  -    rozdíl     =      rozdíl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                               součin       .      součin  =      činitel</a:t>
            </a:r>
          </a:p>
        </p:txBody>
      </p:sp>
    </p:spTree>
    <p:extLst>
      <p:ext uri="{BB962C8B-B14F-4D97-AF65-F5344CB8AC3E}">
        <p14:creationId xmlns:p14="http://schemas.microsoft.com/office/powerpoint/2010/main" val="1083492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Tabulk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305141"/>
              </p:ext>
            </p:extLst>
          </p:nvPr>
        </p:nvGraphicFramePr>
        <p:xfrm>
          <a:off x="5364088" y="1196752"/>
          <a:ext cx="2232249" cy="51105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9049"/>
                <a:gridCol w="1093200"/>
              </a:tblGrid>
              <a:tr h="839435">
                <a:tc>
                  <a:txBody>
                    <a:bodyPr/>
                    <a:lstStyle/>
                    <a:p>
                      <a:r>
                        <a:rPr lang="cs-CZ" sz="3600" b="0" dirty="0" smtClean="0">
                          <a:solidFill>
                            <a:schemeClr val="tx1"/>
                          </a:solidFill>
                        </a:rPr>
                        <a:t>   4</a:t>
                      </a:r>
                      <a:endParaRPr lang="cs-CZ" sz="3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839435">
                <a:tc>
                  <a:txBody>
                    <a:bodyPr/>
                    <a:lstStyle/>
                    <a:p>
                      <a:r>
                        <a:rPr lang="cs-CZ" sz="3600" dirty="0" smtClean="0"/>
                        <a:t>   8</a:t>
                      </a:r>
                      <a:endParaRPr lang="cs-CZ" sz="3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913419">
                <a:tc>
                  <a:txBody>
                    <a:bodyPr/>
                    <a:lstStyle/>
                    <a:p>
                      <a:r>
                        <a:rPr lang="cs-CZ" sz="3600" dirty="0" smtClean="0"/>
                        <a:t>   6</a:t>
                      </a:r>
                      <a:endParaRPr lang="cs-CZ" sz="3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839435">
                <a:tc>
                  <a:txBody>
                    <a:bodyPr/>
                    <a:lstStyle/>
                    <a:p>
                      <a:r>
                        <a:rPr lang="cs-CZ" sz="3600" dirty="0" smtClean="0"/>
                        <a:t>   5</a:t>
                      </a:r>
                      <a:endParaRPr lang="cs-CZ" sz="3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839435">
                <a:tc>
                  <a:txBody>
                    <a:bodyPr/>
                    <a:lstStyle/>
                    <a:p>
                      <a:r>
                        <a:rPr lang="cs-CZ" sz="3600" dirty="0" smtClean="0"/>
                        <a:t>   9</a:t>
                      </a:r>
                      <a:endParaRPr lang="cs-CZ" sz="3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839435">
                <a:tc>
                  <a:txBody>
                    <a:bodyPr/>
                    <a:lstStyle/>
                    <a:p>
                      <a:r>
                        <a:rPr lang="cs-CZ" sz="3600" dirty="0" smtClean="0"/>
                        <a:t>   7</a:t>
                      </a:r>
                      <a:endParaRPr lang="cs-CZ" sz="3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2" name="Tabulka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1550806"/>
              </p:ext>
            </p:extLst>
          </p:nvPr>
        </p:nvGraphicFramePr>
        <p:xfrm>
          <a:off x="539552" y="1196752"/>
          <a:ext cx="2242592" cy="51125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2128"/>
                <a:gridCol w="1090464"/>
              </a:tblGrid>
              <a:tr h="863767">
                <a:tc>
                  <a:txBody>
                    <a:bodyPr/>
                    <a:lstStyle/>
                    <a:p>
                      <a:r>
                        <a:rPr lang="cs-CZ" sz="3600" b="0" dirty="0" smtClean="0">
                          <a:solidFill>
                            <a:schemeClr val="tx1"/>
                          </a:solidFill>
                        </a:rPr>
                        <a:t>   4</a:t>
                      </a:r>
                      <a:endParaRPr lang="cs-CZ" sz="3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863768">
                <a:tc>
                  <a:txBody>
                    <a:bodyPr/>
                    <a:lstStyle/>
                    <a:p>
                      <a:r>
                        <a:rPr lang="cs-CZ" sz="3600" b="0" dirty="0" smtClean="0"/>
                        <a:t>   8</a:t>
                      </a:r>
                      <a:endParaRPr lang="cs-CZ" sz="3600" b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793733">
                <a:tc>
                  <a:txBody>
                    <a:bodyPr/>
                    <a:lstStyle/>
                    <a:p>
                      <a:r>
                        <a:rPr lang="cs-CZ" sz="3600" dirty="0" smtClean="0"/>
                        <a:t>   6</a:t>
                      </a:r>
                      <a:endParaRPr lang="cs-CZ" sz="3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863768">
                <a:tc>
                  <a:txBody>
                    <a:bodyPr/>
                    <a:lstStyle/>
                    <a:p>
                      <a:r>
                        <a:rPr lang="cs-CZ" sz="3600" dirty="0" smtClean="0"/>
                        <a:t>   5</a:t>
                      </a:r>
                      <a:endParaRPr lang="cs-CZ" sz="3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863768">
                <a:tc>
                  <a:txBody>
                    <a:bodyPr/>
                    <a:lstStyle/>
                    <a:p>
                      <a:r>
                        <a:rPr lang="cs-CZ" sz="3600" dirty="0" smtClean="0"/>
                        <a:t>   9</a:t>
                      </a:r>
                      <a:endParaRPr lang="cs-CZ" sz="3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863768">
                <a:tc>
                  <a:txBody>
                    <a:bodyPr/>
                    <a:lstStyle/>
                    <a:p>
                      <a:r>
                        <a:rPr lang="cs-CZ" sz="3600" dirty="0" smtClean="0"/>
                        <a:t>   7</a:t>
                      </a:r>
                      <a:endParaRPr lang="cs-CZ" sz="3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3" name="Obdélník 12"/>
          <p:cNvSpPr/>
          <p:nvPr/>
        </p:nvSpPr>
        <p:spPr>
          <a:xfrm>
            <a:off x="1259632" y="188639"/>
            <a:ext cx="914400" cy="9144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>
                <a:ln>
                  <a:solidFill>
                    <a:schemeClr val="tx1"/>
                  </a:solidFill>
                </a:ln>
              </a:rPr>
              <a:t>o</a:t>
            </a:r>
            <a:r>
              <a:rPr lang="cs-CZ" dirty="0" smtClean="0">
                <a:ln>
                  <a:solidFill>
                    <a:schemeClr val="tx1"/>
                  </a:solidFill>
                </a:ln>
              </a:rPr>
              <a:t> 2 VÍCE</a:t>
            </a:r>
            <a:endParaRPr lang="cs-CZ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6058125" y="188640"/>
            <a:ext cx="914400" cy="91439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>
                <a:ln>
                  <a:solidFill>
                    <a:schemeClr val="tx1"/>
                  </a:solidFill>
                </a:ln>
              </a:rPr>
              <a:t>2</a:t>
            </a:r>
            <a:r>
              <a:rPr lang="cs-CZ" dirty="0" smtClean="0">
                <a:ln>
                  <a:solidFill>
                    <a:schemeClr val="tx1"/>
                  </a:solidFill>
                </a:ln>
              </a:rPr>
              <a:t> KRÁT VÍCE</a:t>
            </a:r>
            <a:endParaRPr lang="cs-CZ" dirty="0">
              <a:ln>
                <a:solidFill>
                  <a:schemeClr val="tx1"/>
                </a:solidFill>
              </a:ln>
            </a:endParaRPr>
          </a:p>
        </p:txBody>
      </p:sp>
      <p:cxnSp>
        <p:nvCxnSpPr>
          <p:cNvPr id="16" name="Přímá spojnice se šipkou 15"/>
          <p:cNvCxnSpPr/>
          <p:nvPr/>
        </p:nvCxnSpPr>
        <p:spPr>
          <a:xfrm flipV="1">
            <a:off x="611560" y="332656"/>
            <a:ext cx="504056" cy="77038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>
            <a:off x="2267744" y="332656"/>
            <a:ext cx="432048" cy="77038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se šipkou 23"/>
          <p:cNvCxnSpPr/>
          <p:nvPr/>
        </p:nvCxnSpPr>
        <p:spPr>
          <a:xfrm flipV="1">
            <a:off x="5456909" y="332657"/>
            <a:ext cx="483243" cy="77038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se šipkou 29"/>
          <p:cNvCxnSpPr/>
          <p:nvPr/>
        </p:nvCxnSpPr>
        <p:spPr>
          <a:xfrm>
            <a:off x="7092280" y="252055"/>
            <a:ext cx="504056" cy="85098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502923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3254589"/>
              </p:ext>
            </p:extLst>
          </p:nvPr>
        </p:nvGraphicFramePr>
        <p:xfrm>
          <a:off x="4860032" y="1412776"/>
          <a:ext cx="2160240" cy="46325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0692"/>
                <a:gridCol w="1019548"/>
              </a:tblGrid>
              <a:tr h="792088">
                <a:tc>
                  <a:txBody>
                    <a:bodyPr/>
                    <a:lstStyle/>
                    <a:p>
                      <a:r>
                        <a:rPr lang="cs-CZ" sz="3600" b="0" dirty="0" smtClean="0"/>
                        <a:t>  4 </a:t>
                      </a:r>
                      <a:endParaRPr lang="cs-CZ" sz="3600" b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8085">
                <a:tc>
                  <a:txBody>
                    <a:bodyPr/>
                    <a:lstStyle/>
                    <a:p>
                      <a:r>
                        <a:rPr lang="cs-CZ" sz="3600" dirty="0" smtClean="0"/>
                        <a:t> 10</a:t>
                      </a:r>
                      <a:endParaRPr lang="cs-CZ" sz="3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8085">
                <a:tc>
                  <a:txBody>
                    <a:bodyPr/>
                    <a:lstStyle/>
                    <a:p>
                      <a:r>
                        <a:rPr lang="cs-CZ" sz="3600" dirty="0" smtClean="0"/>
                        <a:t> 18</a:t>
                      </a:r>
                      <a:endParaRPr lang="cs-CZ" sz="3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8085">
                <a:tc>
                  <a:txBody>
                    <a:bodyPr/>
                    <a:lstStyle/>
                    <a:p>
                      <a:r>
                        <a:rPr lang="cs-CZ" sz="3600" dirty="0" smtClean="0"/>
                        <a:t>  6</a:t>
                      </a:r>
                      <a:endParaRPr lang="cs-CZ" sz="3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8085">
                <a:tc>
                  <a:txBody>
                    <a:bodyPr/>
                    <a:lstStyle/>
                    <a:p>
                      <a:r>
                        <a:rPr lang="cs-CZ" sz="3600" dirty="0" smtClean="0"/>
                        <a:t> 12</a:t>
                      </a:r>
                      <a:endParaRPr lang="cs-CZ" sz="3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8085">
                <a:tc>
                  <a:txBody>
                    <a:bodyPr/>
                    <a:lstStyle/>
                    <a:p>
                      <a:r>
                        <a:rPr lang="cs-CZ" sz="3600" dirty="0" smtClean="0"/>
                        <a:t>  8</a:t>
                      </a:r>
                      <a:endParaRPr lang="cs-CZ" sz="3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5038166"/>
              </p:ext>
            </p:extLst>
          </p:nvPr>
        </p:nvGraphicFramePr>
        <p:xfrm>
          <a:off x="1331641" y="1439563"/>
          <a:ext cx="2088232" cy="46325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362"/>
                <a:gridCol w="1075870"/>
              </a:tblGrid>
              <a:tr h="792088">
                <a:tc>
                  <a:txBody>
                    <a:bodyPr/>
                    <a:lstStyle/>
                    <a:p>
                      <a:r>
                        <a:rPr lang="cs-CZ" sz="3600" b="0" dirty="0" smtClean="0"/>
                        <a:t>  4</a:t>
                      </a:r>
                      <a:endParaRPr lang="cs-CZ" sz="3600" b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8085">
                <a:tc>
                  <a:txBody>
                    <a:bodyPr/>
                    <a:lstStyle/>
                    <a:p>
                      <a:r>
                        <a:rPr lang="cs-CZ" sz="3600" dirty="0" smtClean="0"/>
                        <a:t> 10</a:t>
                      </a:r>
                      <a:endParaRPr lang="cs-CZ" sz="3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8085">
                <a:tc>
                  <a:txBody>
                    <a:bodyPr/>
                    <a:lstStyle/>
                    <a:p>
                      <a:r>
                        <a:rPr lang="cs-CZ" sz="3600" dirty="0" smtClean="0"/>
                        <a:t> 18</a:t>
                      </a:r>
                      <a:endParaRPr lang="cs-CZ" sz="3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8085">
                <a:tc>
                  <a:txBody>
                    <a:bodyPr/>
                    <a:lstStyle/>
                    <a:p>
                      <a:r>
                        <a:rPr lang="cs-CZ" sz="3600" dirty="0" smtClean="0"/>
                        <a:t>  6</a:t>
                      </a:r>
                      <a:endParaRPr lang="cs-CZ" sz="3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8085">
                <a:tc>
                  <a:txBody>
                    <a:bodyPr/>
                    <a:lstStyle/>
                    <a:p>
                      <a:r>
                        <a:rPr lang="cs-CZ" sz="3600" dirty="0" smtClean="0"/>
                        <a:t> 12</a:t>
                      </a:r>
                      <a:endParaRPr lang="cs-CZ" sz="3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8085">
                <a:tc>
                  <a:txBody>
                    <a:bodyPr/>
                    <a:lstStyle/>
                    <a:p>
                      <a:r>
                        <a:rPr lang="cs-CZ" sz="3600" dirty="0" smtClean="0"/>
                        <a:t>  8</a:t>
                      </a:r>
                      <a:endParaRPr lang="cs-CZ" sz="3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Obdélník 8"/>
          <p:cNvSpPr/>
          <p:nvPr/>
        </p:nvSpPr>
        <p:spPr>
          <a:xfrm>
            <a:off x="2076988" y="27105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o 2 </a:t>
            </a:r>
            <a:r>
              <a:rPr lang="cs-CZ" b="1" dirty="0" smtClean="0"/>
              <a:t>MÉNĚ</a:t>
            </a:r>
            <a:endParaRPr lang="cs-CZ" b="1" dirty="0"/>
          </a:p>
        </p:txBody>
      </p:sp>
      <p:sp>
        <p:nvSpPr>
          <p:cNvPr id="10" name="Obdélník 9"/>
          <p:cNvSpPr/>
          <p:nvPr/>
        </p:nvSpPr>
        <p:spPr>
          <a:xfrm>
            <a:off x="5508104" y="24072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2</a:t>
            </a:r>
            <a:r>
              <a:rPr lang="cs-CZ" dirty="0" smtClean="0"/>
              <a:t> </a:t>
            </a:r>
            <a:r>
              <a:rPr lang="cs-CZ" b="1" dirty="0" smtClean="0"/>
              <a:t>KRÁT </a:t>
            </a:r>
            <a:r>
              <a:rPr lang="cs-CZ" b="1" dirty="0" smtClean="0">
                <a:solidFill>
                  <a:schemeClr val="tx1"/>
                </a:solidFill>
              </a:rPr>
              <a:t>MÉNĚ</a:t>
            </a:r>
            <a:endParaRPr lang="cs-CZ" b="1" dirty="0">
              <a:solidFill>
                <a:schemeClr val="tx1"/>
              </a:solidFill>
            </a:endParaRPr>
          </a:p>
        </p:txBody>
      </p:sp>
      <p:cxnSp>
        <p:nvCxnSpPr>
          <p:cNvPr id="16" name="Přímá spojnice se šipkou 15"/>
          <p:cNvCxnSpPr/>
          <p:nvPr/>
        </p:nvCxnSpPr>
        <p:spPr>
          <a:xfrm flipV="1">
            <a:off x="1619672" y="476672"/>
            <a:ext cx="360040" cy="9361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>
            <a:off x="3059832" y="476672"/>
            <a:ext cx="360040" cy="9361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se šipkou 23"/>
          <p:cNvCxnSpPr/>
          <p:nvPr/>
        </p:nvCxnSpPr>
        <p:spPr>
          <a:xfrm flipV="1">
            <a:off x="5076056" y="321149"/>
            <a:ext cx="360040" cy="91440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se šipkou 27"/>
          <p:cNvCxnSpPr/>
          <p:nvPr/>
        </p:nvCxnSpPr>
        <p:spPr>
          <a:xfrm>
            <a:off x="6588224" y="321149"/>
            <a:ext cx="216024" cy="91440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387967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1805928"/>
              </p:ext>
            </p:extLst>
          </p:nvPr>
        </p:nvGraphicFramePr>
        <p:xfrm>
          <a:off x="1475657" y="2492896"/>
          <a:ext cx="6240016" cy="1798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3744"/>
                <a:gridCol w="619472"/>
                <a:gridCol w="653008"/>
                <a:gridCol w="566192"/>
                <a:gridCol w="609600"/>
                <a:gridCol w="609600"/>
                <a:gridCol w="609600"/>
                <a:gridCol w="609600"/>
                <a:gridCol w="609600"/>
                <a:gridCol w="609600"/>
              </a:tblGrid>
              <a:tr h="355064">
                <a:tc>
                  <a:txBody>
                    <a:bodyPr/>
                    <a:lstStyle/>
                    <a:p>
                      <a:endParaRPr lang="cs-CZ" sz="3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37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45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51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60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72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28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9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16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+5</a:t>
                      </a:r>
                      <a:endParaRPr lang="cs-CZ" sz="3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600" dirty="0" smtClean="0"/>
                        <a:t>- 7</a:t>
                      </a:r>
                      <a:endParaRPr lang="cs-CZ" sz="3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1327060" y="1318702"/>
            <a:ext cx="60486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 VYPOČÍTEJ !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43747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7595669"/>
              </p:ext>
            </p:extLst>
          </p:nvPr>
        </p:nvGraphicFramePr>
        <p:xfrm>
          <a:off x="1477081" y="1772816"/>
          <a:ext cx="6096000" cy="1981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</a:tblGrid>
              <a:tr h="656848"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 35</a:t>
                      </a:r>
                      <a:endParaRPr lang="cs-CZ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 28</a:t>
                      </a:r>
                      <a:endParaRPr lang="cs-CZ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 62</a:t>
                      </a:r>
                      <a:endParaRPr lang="cs-CZ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 46</a:t>
                      </a:r>
                      <a:endParaRPr lang="cs-CZ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 17</a:t>
                      </a:r>
                      <a:endParaRPr lang="cs-CZ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 89</a:t>
                      </a:r>
                      <a:endParaRPr lang="cs-CZ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 54</a:t>
                      </a:r>
                      <a:endParaRPr lang="cs-CZ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 70</a:t>
                      </a:r>
                      <a:endParaRPr lang="cs-CZ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 91</a:t>
                      </a:r>
                      <a:endParaRPr lang="cs-CZ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-</a:t>
                      </a:r>
                      <a:r>
                        <a:rPr lang="cs-CZ" sz="2800" baseline="0" dirty="0" smtClean="0"/>
                        <a:t> 6</a:t>
                      </a:r>
                      <a:endParaRPr lang="cs-CZ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- 8</a:t>
                      </a:r>
                      <a:endParaRPr lang="cs-CZ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1477081" y="692696"/>
            <a:ext cx="3281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Vypočítej!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0513714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4415261"/>
              </p:ext>
            </p:extLst>
          </p:nvPr>
        </p:nvGraphicFramePr>
        <p:xfrm>
          <a:off x="1539875" y="1484784"/>
          <a:ext cx="6000328" cy="1615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513928"/>
              </a:tblGrid>
              <a:tr h="370840">
                <a:tc>
                  <a:txBody>
                    <a:bodyPr/>
                    <a:lstStyle/>
                    <a:p>
                      <a:endParaRPr lang="cs-CZ" sz="3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9</a:t>
                      </a:r>
                      <a:endParaRPr lang="cs-CZ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5</a:t>
                      </a:r>
                      <a:endParaRPr lang="cs-CZ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7</a:t>
                      </a:r>
                      <a:endParaRPr lang="cs-CZ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4</a:t>
                      </a:r>
                      <a:endParaRPr lang="cs-CZ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8</a:t>
                      </a:r>
                      <a:endParaRPr lang="cs-CZ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6</a:t>
                      </a:r>
                      <a:endParaRPr lang="cs-CZ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</a:t>
                      </a:r>
                      <a:endParaRPr lang="cs-CZ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10</a:t>
                      </a:r>
                      <a:endParaRPr lang="cs-CZ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2</a:t>
                      </a:r>
                      <a:endParaRPr lang="cs-CZ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.</a:t>
                      </a:r>
                      <a:r>
                        <a:rPr lang="cs-CZ" sz="2800" baseline="0" dirty="0" smtClean="0"/>
                        <a:t> 2</a:t>
                      </a:r>
                      <a:endParaRPr lang="cs-CZ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.</a:t>
                      </a:r>
                      <a:r>
                        <a:rPr lang="cs-CZ" sz="2800" baseline="0" dirty="0" smtClean="0"/>
                        <a:t> 3</a:t>
                      </a:r>
                      <a:endParaRPr lang="cs-CZ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-138499"/>
            <a:ext cx="27122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  <a:endParaRPr kumimoji="0" lang="cs-CZ" sz="19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AutoShape 2" descr=":-{}"/>
          <p:cNvSpPr>
            <a:spLocks noChangeAspect="1" noChangeArrowheads="1"/>
          </p:cNvSpPr>
          <p:nvPr/>
        </p:nvSpPr>
        <p:spPr bwMode="auto">
          <a:xfrm>
            <a:off x="2230438" y="-754063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6" name="AutoShape 3" descr=":-D"/>
          <p:cNvSpPr>
            <a:spLocks noChangeAspect="1" noChangeArrowheads="1"/>
          </p:cNvSpPr>
          <p:nvPr/>
        </p:nvSpPr>
        <p:spPr bwMode="auto">
          <a:xfrm>
            <a:off x="647700" y="-449263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7" name="AutoShape 4" descr=":-P"/>
          <p:cNvSpPr>
            <a:spLocks noChangeAspect="1" noChangeArrowheads="1"/>
          </p:cNvSpPr>
          <p:nvPr/>
        </p:nvSpPr>
        <p:spPr bwMode="auto">
          <a:xfrm>
            <a:off x="1235075" y="-1746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" name="AutoShape 5" descr=":-P"/>
          <p:cNvSpPr>
            <a:spLocks noChangeAspect="1" noChangeArrowheads="1"/>
          </p:cNvSpPr>
          <p:nvPr/>
        </p:nvSpPr>
        <p:spPr bwMode="auto">
          <a:xfrm>
            <a:off x="447675" y="1301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AutoShape 6" descr=":-P"/>
          <p:cNvSpPr>
            <a:spLocks noChangeAspect="1" noChangeArrowheads="1"/>
          </p:cNvSpPr>
          <p:nvPr/>
        </p:nvSpPr>
        <p:spPr bwMode="auto">
          <a:xfrm>
            <a:off x="512763" y="404813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" name="AutoShape 7" descr=":-P"/>
          <p:cNvSpPr>
            <a:spLocks noChangeAspect="1" noChangeArrowheads="1"/>
          </p:cNvSpPr>
          <p:nvPr/>
        </p:nvSpPr>
        <p:spPr bwMode="auto">
          <a:xfrm>
            <a:off x="42863" y="69373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1387476" y="524947"/>
            <a:ext cx="40893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Vypočítej!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217140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8042259"/>
              </p:ext>
            </p:extLst>
          </p:nvPr>
        </p:nvGraphicFramePr>
        <p:xfrm>
          <a:off x="1475656" y="2708920"/>
          <a:ext cx="6864421" cy="17095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4241"/>
                <a:gridCol w="778644"/>
                <a:gridCol w="686442"/>
                <a:gridCol w="686442"/>
                <a:gridCol w="686442"/>
                <a:gridCol w="686442"/>
                <a:gridCol w="686442"/>
                <a:gridCol w="686442"/>
                <a:gridCol w="686442"/>
                <a:gridCol w="686442"/>
              </a:tblGrid>
              <a:tr h="52333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18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6 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20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4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16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8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10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12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2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3107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: 2</a:t>
                      </a:r>
                      <a:endParaRPr lang="cs-CZ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3107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: 3</a:t>
                      </a:r>
                      <a:endParaRPr lang="cs-CZ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1475656" y="692696"/>
            <a:ext cx="25922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Vypočítej!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623197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uckyTie">
  <a:themeElements>
    <a:clrScheme name="Lucky Tie">
      <a:dk1>
        <a:sysClr val="windowText" lastClr="000000"/>
      </a:dk1>
      <a:lt1>
        <a:sysClr val="window" lastClr="FFFFFF"/>
      </a:lt1>
      <a:dk2>
        <a:srgbClr val="C80000"/>
      </a:dk2>
      <a:lt2>
        <a:srgbClr val="FFECEC"/>
      </a:lt2>
      <a:accent1>
        <a:srgbClr val="C93131"/>
      </a:accent1>
      <a:accent2>
        <a:srgbClr val="F58C5D"/>
      </a:accent2>
      <a:accent3>
        <a:srgbClr val="EABC33"/>
      </a:accent3>
      <a:accent4>
        <a:srgbClr val="698F9B"/>
      </a:accent4>
      <a:accent5>
        <a:srgbClr val="825397"/>
      </a:accent5>
      <a:accent6>
        <a:srgbClr val="814359"/>
      </a:accent6>
      <a:hlink>
        <a:srgbClr val="03AEC5"/>
      </a:hlink>
      <a:folHlink>
        <a:srgbClr val="8D9B07"/>
      </a:folHlink>
    </a:clrScheme>
    <a:fontScheme name="Lucky Tie">
      <a:majorFont>
        <a:latin typeface="Tahoma"/>
        <a:ea typeface=""/>
        <a:cs typeface=""/>
        <a:font script="Cyrl" typeface="Tahoma"/>
        <a:font script="Grek" typeface="Tahoma"/>
        <a:font script="Jpan" typeface="ＭＳ Ｐ明朝"/>
        <a:font script="Hang" typeface="굴림"/>
        <a:font script="Hans" typeface="黑体"/>
        <a:font script="Hant" typeface="新細明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Franklin Gothic Book"/>
        <a:ea typeface=""/>
        <a:cs typeface=""/>
        <a:font script="Cyrl" typeface="Arial"/>
        <a:font script="Grek"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ucky Tie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hueMod val="100000"/>
                <a:satMod val="90000"/>
              </a:schemeClr>
            </a:gs>
            <a:gs pos="50000">
              <a:schemeClr val="phClr">
                <a:tint val="5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50000"/>
                <a:hueMod val="100000"/>
                <a:satMod val="90000"/>
              </a:schemeClr>
            </a:gs>
          </a:gsLst>
          <a:lin ang="1800000" scaled="1"/>
        </a:gradFill>
        <a:solidFill>
          <a:schemeClr val="phClr">
            <a:tint val="100000"/>
            <a:shade val="100000"/>
            <a:hueMod val="100000"/>
            <a:satMod val="100000"/>
          </a:schemeClr>
        </a:solidFill>
      </a:fillStyleLst>
      <a:lnStyleLst>
        <a:ln w="20000" cap="flat" cmpd="sng" algn="ctr">
          <a:solidFill>
            <a:schemeClr val="phClr"/>
          </a:solidFill>
          <a:prstDash val="solid"/>
        </a:ln>
        <a:ln w="30000" cap="flat" cmpd="sng" algn="ctr">
          <a:solidFill>
            <a:schemeClr val="phClr"/>
          </a:solidFill>
          <a:prstDash val="solid"/>
        </a:ln>
        <a:ln w="40000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glow rad="12700">
              <a:schemeClr val="phClr">
                <a:tint val="100000"/>
                <a:shade val="100000"/>
                <a:alpha val="50196"/>
                <a:hueMod val="100000"/>
                <a:satMod val="100000"/>
              </a:schemeClr>
            </a:glow>
          </a:effectLst>
        </a:effectStyle>
        <a:effectStyle>
          <a:effectLst>
            <a:innerShdw blurRad="25400" dist="38100" dir="2700000">
              <a:schemeClr val="phClr">
                <a:tint val="90000"/>
                <a:shade val="100000"/>
                <a:hueMod val="100000"/>
                <a:satMod val="100000"/>
              </a:schemeClr>
            </a:innerShdw>
          </a:effectLst>
        </a:effectStyle>
        <a:effectStyle>
          <a:effectLst>
            <a:innerShdw blurRad="25400" dist="38100" dir="2700000">
              <a:schemeClr val="phClr">
                <a:tint val="100000"/>
                <a:shade val="50000"/>
                <a:hueMod val="100000"/>
                <a:satMod val="100000"/>
              </a:schemeClr>
            </a:innerShdw>
          </a:effectLst>
          <a:scene3d>
            <a:camera prst="orthographicFront"/>
            <a:lightRig rig="soft" dir="t"/>
          </a:scene3d>
          <a:sp3d extrusionH="76200" prstMaterial="matte">
            <a:bevelT h="50800"/>
            <a:bevelB w="0" h="0"/>
            <a:extrusionClr>
              <a:schemeClr val="accent3">
                <a:tint val="40000"/>
              </a:schemeClr>
            </a:extrusionClr>
          </a:sp3d>
        </a:effectStyle>
      </a:effectStyleLst>
      <a:bgFillStyleLst>
        <a:gradFill rotWithShape="1">
          <a:gsLst>
            <a:gs pos="0">
              <a:schemeClr val="phClr">
                <a:tint val="100000"/>
                <a:shade val="50000"/>
                <a:hueMod val="100000"/>
                <a:satMod val="100000"/>
              </a:schemeClr>
            </a:gs>
            <a:gs pos="40000">
              <a:schemeClr val="phClr">
                <a:tint val="85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50000"/>
                <a:hueMod val="100000"/>
                <a:satMod val="100000"/>
              </a:schemeClr>
            </a:gs>
          </a:gsLst>
          <a:lin ang="2700000" scaled="1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60000"/>
                <a:hueMod val="100000"/>
                <a:satMod val="100000"/>
              </a:schemeClr>
              <a:schemeClr val="phClr">
                <a:tint val="70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  <a:blipFill>
          <a:blip xmlns:r="http://schemas.openxmlformats.org/officeDocument/2006/relationships" r:embed="rId2">
            <a:duotone>
              <a:schemeClr val="phClr">
                <a:tint val="100000"/>
                <a:shade val="60000"/>
                <a:hueMod val="100000"/>
                <a:satMod val="100000"/>
              </a:schemeClr>
              <a:schemeClr val="phClr">
                <a:tint val="70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196</TotalTime>
  <Words>325</Words>
  <Application>Microsoft Office PowerPoint</Application>
  <PresentationFormat>Předvádění na obrazovce (4:3)</PresentationFormat>
  <Paragraphs>132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LuckyTie</vt:lpstr>
      <vt:lpstr>Prezentace aplikace PowerPoint</vt:lpstr>
      <vt:lpstr>Prezentace aplikace PowerPoint</vt:lpstr>
      <vt:lpstr>Sčítání </vt:lpstr>
      <vt:lpstr>Odčítání</vt:lpstr>
      <vt:lpstr>Násobení</vt:lpstr>
      <vt:lpstr>Dělení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Násobení a dělení 2</dc:title>
  <dc:creator>Zuzanka</dc:creator>
  <cp:lastModifiedBy>Zuzanka</cp:lastModifiedBy>
  <cp:revision>26</cp:revision>
  <dcterms:created xsi:type="dcterms:W3CDTF">2012-03-24T16:00:21Z</dcterms:created>
  <dcterms:modified xsi:type="dcterms:W3CDTF">2012-05-01T16:42:00Z</dcterms:modified>
</cp:coreProperties>
</file>