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0" r:id="rId12"/>
    <p:sldId id="26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6C677-CD19-4094-86C2-07983282997D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371262-470F-442D-87F0-3108680DBF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9C741-F6A3-4B55-B7D5-05215C9F2279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E1572-ECA1-4EDB-866B-4A7E6F3D43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E1688-7D45-4E4C-B4C3-0B88C70FB49E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FD4D0-EB9A-432B-9D21-74F842F9DE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0D5DC-980C-41D1-BEC0-FEA7789BC76C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929FA-EEBA-4135-A278-707BCD528A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9E757-AD86-4FB5-9051-4EDC79A2A14B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A4EFB-B7B8-49DE-A6BF-D1606C6C31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76783-8248-4C34-9163-3B7045D5DF18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9FF35-D267-426A-BE47-19F48FD762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53E0-549A-4D6B-B65D-531DCE851706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83D73-E63D-4BFB-B796-59C15AEF2A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564AE-CE25-4E2D-989D-F24F3422B7E5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77C8E-309B-4345-B572-AFBB6B397B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849DD-7ACC-4806-86CC-E24C84908A03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D25C5-10E7-45DE-8405-2787F6DDD6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47605-0E25-436F-B143-137DA8919EBA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27115-DED5-4F01-8D45-E5802D1189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2D781-559D-48AC-AE14-25D6500CE5F6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7B55B-1907-4C1D-B069-5632AAAA7B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FAE7BC-447D-431A-8114-31659F1BA848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87B6CE-E9FD-44EB-AE2A-63FDBC540A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t3.gstatic.com/images?q=tbn:ANd9GcS7sTzNBuKDWNO1YAVK6vRuhllrtf6GwcLkTr2oNObzbDW21asPKQ" TargetMode="External"/><Relationship Id="rId13" Type="http://schemas.openxmlformats.org/officeDocument/2006/relationships/hyperlink" Target="http://www.gate2biotech.cz/images/clanky_clanky/rakov_764.bmp" TargetMode="External"/><Relationship Id="rId3" Type="http://schemas.openxmlformats.org/officeDocument/2006/relationships/hyperlink" Target="http://upload.wikimedia.org/wikipedia/commons/thumb/f/f4/Mikroskopick%C3%BD_sn%C3%ADmek_smrkance_se_vzduchov%C3%BDmi_bublinami.jpg/190px-Mikroskopick%C3%BD_sn%C3%ADmek_smrkance_se_vzduchov%C3%BDmi_bublinami.jpg" TargetMode="External"/><Relationship Id="rId7" Type="http://schemas.openxmlformats.org/officeDocument/2006/relationships/hyperlink" Target="http://t3.gstatic.com/images?q=tbn:ANd9GcTbgF7orJA1MmdDuixpDSq9PeaMTRh0oWX0ydkeLsKDP4klstBl" TargetMode="External"/><Relationship Id="rId12" Type="http://schemas.openxmlformats.org/officeDocument/2006/relationships/hyperlink" Target="http://t2.gstatic.com/images?q=tbn:ANd9GcR5-JphNrKPUCbMNV8PEGiI48lo7d-oSFcnBfs7_aX0uUIJMPQ7XQ" TargetMode="External"/><Relationship Id="rId2" Type="http://schemas.openxmlformats.org/officeDocument/2006/relationships/hyperlink" Target="http://upload.wikimedia.org/wikipedia/commons/thumb/7/7f/Influenza_A_-_late_passage.jpg/190px-Influenza_A_-_late_passag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1.gstatic.com/images?q=tbn:ANd9GcRu7hMRPYZ93jxpb8mIbvuWv1iPycewaQjici8-nZ1quXaOz8jT" TargetMode="External"/><Relationship Id="rId11" Type="http://schemas.openxmlformats.org/officeDocument/2006/relationships/hyperlink" Target="http://t2.gstatic.com/images?q=tbn:ANd9GcTDLWT1-g10xW3H1MWnYdo5KMhMPD9ZQmcvr2TNOie673Hoyf9tkw" TargetMode="External"/><Relationship Id="rId5" Type="http://schemas.openxmlformats.org/officeDocument/2006/relationships/hyperlink" Target="http://upload.wikimedia.org/wikipedia/commons/3/36/Dornwarzen.jpg" TargetMode="External"/><Relationship Id="rId10" Type="http://schemas.openxmlformats.org/officeDocument/2006/relationships/hyperlink" Target="http://t0.gstatic.com/images?q=tbn:ANd9GcQSLpIcmBZc5YNI6Kw0eRlYDq5rqY16OfKDvVkaFtmg2deaIQGfTA" TargetMode="External"/><Relationship Id="rId4" Type="http://schemas.openxmlformats.org/officeDocument/2006/relationships/hyperlink" Target="http://upload.wikimedia.org/wikipedia/commons/thumb/3/3c/Morbillivirus_measles_infection.jpg/300px-Morbillivirus_measles_infection.jpg" TargetMode="External"/><Relationship Id="rId9" Type="http://schemas.openxmlformats.org/officeDocument/2006/relationships/hyperlink" Target="http://t1.gstatic.com/images?q=tbn:ANd9GcTgAiyEP1LwOeQ2E2a67RhZkbhb5mSTOdqE4z_VK4yHzsyUIcB3aA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fbezobav.cz/UserFiles/Image/big_9363_3771.jpg" TargetMode="External"/><Relationship Id="rId2" Type="http://schemas.openxmlformats.org/officeDocument/2006/relationships/hyperlink" Target="http://www.chripka.cz/dbpic/viru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sel.cz/_popisky/113_/s_1137544842.jpg" TargetMode="External"/><Relationship Id="rId5" Type="http://schemas.openxmlformats.org/officeDocument/2006/relationships/hyperlink" Target="http://www.osel.cz/_popisky/121_/s_1218991851.jpg" TargetMode="External"/><Relationship Id="rId4" Type="http://schemas.openxmlformats.org/officeDocument/2006/relationships/hyperlink" Target="http://www.kocky-online.cz/images/up/nemoci/vzteklina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642938"/>
            <a:ext cx="6096000" cy="149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85813" y="2598738"/>
          <a:ext cx="7572375" cy="1901825"/>
        </p:xfrm>
        <a:graphic>
          <a:graphicData uri="http://schemas.openxmlformats.org/drawingml/2006/table">
            <a:tbl>
              <a:tblPr/>
              <a:tblGrid>
                <a:gridCol w="7572375"/>
              </a:tblGrid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 Speciální základní škola, Chlumec nad Cidlinou, Smetanova 123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 Mgr. Václava Horniková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 VY_32_INOVACE_ 120_Viry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 Živá příroda 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CZ.1.07/1.4.00/21.2598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Viry</a:t>
            </a:r>
            <a:endParaRPr lang="cs-CZ" sz="6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88"/>
            <a:ext cx="8686800" cy="452596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z="3600" smtClean="0">
                <a:latin typeface="Arial" charset="0"/>
                <a:cs typeface="Arial" charset="0"/>
              </a:rPr>
              <a:t>Tento materiál poskytne žákům základní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3600" smtClean="0">
                <a:latin typeface="Arial" charset="0"/>
                <a:cs typeface="Arial" charset="0"/>
              </a:rPr>
              <a:t>informace o </a:t>
            </a:r>
            <a:r>
              <a:rPr lang="cs-CZ" sz="3600" b="1" smtClean="0">
                <a:solidFill>
                  <a:srgbClr val="7030A0"/>
                </a:solidFill>
                <a:latin typeface="Arial" charset="0"/>
                <a:cs typeface="Arial" charset="0"/>
              </a:rPr>
              <a:t>virech</a:t>
            </a:r>
            <a:r>
              <a:rPr lang="cs-CZ" sz="3600" b="1" smtClean="0">
                <a:latin typeface="Arial" charset="0"/>
                <a:cs typeface="Arial" charset="0"/>
              </a:rPr>
              <a:t>.</a:t>
            </a:r>
            <a:endParaRPr lang="cs-CZ" sz="36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9358346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Základní informace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142875" y="1214438"/>
            <a:ext cx="8686800" cy="5357812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viry jsou </a:t>
            </a:r>
            <a:r>
              <a:rPr lang="cs-CZ" b="1" smtClean="0">
                <a:solidFill>
                  <a:srgbClr val="C00000"/>
                </a:solidFill>
                <a:latin typeface="Arial" charset="0"/>
                <a:cs typeface="Arial" charset="0"/>
              </a:rPr>
              <a:t>nebuněčné</a:t>
            </a:r>
            <a:r>
              <a:rPr lang="cs-CZ" smtClean="0">
                <a:latin typeface="Arial" charset="0"/>
                <a:cs typeface="Arial" charset="0"/>
              </a:rPr>
              <a:t> organismy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žijí jako </a:t>
            </a:r>
            <a:r>
              <a:rPr lang="cs-CZ" b="1" smtClean="0">
                <a:solidFill>
                  <a:srgbClr val="C00000"/>
                </a:solidFill>
                <a:latin typeface="Arial" charset="0"/>
                <a:cs typeface="Arial" charset="0"/>
              </a:rPr>
              <a:t>paraziti</a:t>
            </a:r>
            <a:r>
              <a:rPr lang="cs-CZ" smtClean="0">
                <a:latin typeface="Arial" charset="0"/>
                <a:cs typeface="Arial" charset="0"/>
              </a:rPr>
              <a:t> uvnitř rostlinných, živočišných nebo bakteriálních buněk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mohou se </a:t>
            </a:r>
            <a:r>
              <a:rPr lang="cs-CZ" b="1" smtClean="0">
                <a:solidFill>
                  <a:srgbClr val="C00000"/>
                </a:solidFill>
                <a:latin typeface="Arial" charset="0"/>
                <a:cs typeface="Arial" charset="0"/>
              </a:rPr>
              <a:t>rozmnožovat pouze v buňkách</a:t>
            </a:r>
            <a:endParaRPr lang="cs-CZ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napadená buňka </a:t>
            </a:r>
            <a:r>
              <a:rPr lang="cs-CZ" b="1" smtClean="0">
                <a:solidFill>
                  <a:srgbClr val="C00000"/>
                </a:solidFill>
                <a:latin typeface="Arial" charset="0"/>
                <a:cs typeface="Arial" charset="0"/>
              </a:rPr>
              <a:t>umírá</a:t>
            </a:r>
            <a:endParaRPr lang="cs-CZ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způsobují </a:t>
            </a:r>
            <a:r>
              <a:rPr lang="cs-CZ" b="1" smtClean="0">
                <a:solidFill>
                  <a:srgbClr val="C00000"/>
                </a:solidFill>
                <a:latin typeface="Arial" charset="0"/>
                <a:cs typeface="Arial" charset="0"/>
              </a:rPr>
              <a:t>virová onemocnění </a:t>
            </a:r>
            <a:r>
              <a:rPr lang="cs-CZ" smtClean="0">
                <a:latin typeface="Arial" charset="0"/>
                <a:cs typeface="Arial" charset="0"/>
              </a:rPr>
              <a:t>rostlin, zvířat i člověka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viry lze pozorovat jen </a:t>
            </a:r>
            <a:r>
              <a:rPr lang="cs-CZ" b="1" smtClean="0">
                <a:solidFill>
                  <a:srgbClr val="C00000"/>
                </a:solidFill>
                <a:latin typeface="Arial" charset="0"/>
                <a:cs typeface="Arial" charset="0"/>
              </a:rPr>
              <a:t>mikroskopem</a:t>
            </a:r>
            <a:endParaRPr lang="cs-CZ" smtClean="0"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z="40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  </a:t>
            </a:r>
            <a:r>
              <a:rPr lang="cs-CZ" sz="40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Antibiotika jsou neúčinná</a:t>
            </a:r>
            <a:r>
              <a:rPr lang="cs-CZ" sz="4000" smtClean="0">
                <a:latin typeface="Arial" charset="0"/>
                <a:cs typeface="Arial" charset="0"/>
              </a:rPr>
              <a:t>.</a:t>
            </a:r>
          </a:p>
          <a:p>
            <a:pPr eaLnBrk="1" hangingPunct="1">
              <a:buFont typeface="Wingdings" pitchFamily="2" charset="2"/>
              <a:buChar char="v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Virová onemocnění člověka</a:t>
            </a:r>
            <a:endParaRPr lang="cs-CZ" sz="4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00125"/>
            <a:ext cx="4357688" cy="585787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chřipka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rýma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spalničky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zarděnky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příušnice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dětská obrna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plané neštovice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opar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infekční žloutenka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bradavice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3265488" y="1143000"/>
            <a:ext cx="5878512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 b="1">
                <a:solidFill>
                  <a:srgbClr val="FF0000"/>
                </a:solidFill>
              </a:rPr>
              <a:t>Smrtelně nebezpečné</a:t>
            </a:r>
          </a:p>
          <a:p>
            <a:r>
              <a:rPr lang="cs-CZ" sz="3600"/>
              <a:t>je virové onemocnění </a:t>
            </a:r>
            <a:r>
              <a:rPr lang="cs-CZ" sz="3600" b="1">
                <a:solidFill>
                  <a:srgbClr val="FF0000"/>
                </a:solidFill>
              </a:rPr>
              <a:t>AIDS</a:t>
            </a:r>
            <a:r>
              <a:rPr lang="cs-CZ" sz="3600"/>
              <a:t>,</a:t>
            </a:r>
          </a:p>
          <a:p>
            <a:r>
              <a:rPr lang="cs-CZ" sz="3600"/>
              <a:t>které se přenáší </a:t>
            </a:r>
            <a:r>
              <a:rPr lang="cs-CZ" sz="3600" b="1">
                <a:solidFill>
                  <a:srgbClr val="FF0000"/>
                </a:solidFill>
              </a:rPr>
              <a:t>krví </a:t>
            </a:r>
          </a:p>
          <a:p>
            <a:r>
              <a:rPr lang="cs-CZ" sz="3600"/>
              <a:t>a </a:t>
            </a:r>
            <a:r>
              <a:rPr lang="cs-CZ" sz="3600" b="1">
                <a:solidFill>
                  <a:srgbClr val="FF0000"/>
                </a:solidFill>
              </a:rPr>
              <a:t>pohlavním stykem</a:t>
            </a:r>
            <a:r>
              <a:rPr lang="cs-CZ" sz="3600"/>
              <a:t>.</a:t>
            </a:r>
          </a:p>
          <a:p>
            <a:endParaRPr lang="cs-CZ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příklady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813" y="4857750"/>
            <a:ext cx="1809750" cy="1409700"/>
          </a:xfrm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8" y="1500188"/>
            <a:ext cx="18097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5" y="4143375"/>
            <a:ext cx="2857500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3000" y="2071688"/>
            <a:ext cx="142875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38" y="1500188"/>
            <a:ext cx="23622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00063" y="6215063"/>
            <a:ext cx="24368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Chřipka A virus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2714625" y="2857500"/>
            <a:ext cx="35385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Sekret vzniklý při rýmě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14313" y="4071938"/>
            <a:ext cx="39782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Bradavice na palci u nohy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071938" y="6072188"/>
            <a:ext cx="5022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Spalničky po třech dnech infekce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6786563" y="3429000"/>
            <a:ext cx="17414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AIDS virus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Různé viry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1500188"/>
            <a:ext cx="2152650" cy="2124075"/>
          </a:xfrm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5" y="1571625"/>
            <a:ext cx="225742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688" y="1928813"/>
            <a:ext cx="19240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4357688"/>
            <a:ext cx="24098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8" y="4357688"/>
            <a:ext cx="23907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75" y="4429125"/>
            <a:ext cx="24669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Virová onemocnění zvířat</a:t>
            </a:r>
            <a:endParaRPr lang="cs-CZ" sz="4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71563"/>
            <a:ext cx="8686800" cy="200025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Arial" charset="0"/>
                <a:cs typeface="Arial" charset="0"/>
              </a:rPr>
              <a:t>Jsou </a:t>
            </a:r>
            <a:r>
              <a:rPr lang="cs-CZ" b="1" u="sng" smtClean="0">
                <a:solidFill>
                  <a:srgbClr val="C00000"/>
                </a:solidFill>
                <a:latin typeface="Arial" charset="0"/>
                <a:cs typeface="Arial" charset="0"/>
              </a:rPr>
              <a:t>přenosná</a:t>
            </a:r>
            <a:r>
              <a:rPr lang="cs-CZ" b="1" smtClean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cs-CZ" smtClean="0">
                <a:latin typeface="Arial" charset="0"/>
                <a:cs typeface="Arial" charset="0"/>
              </a:rPr>
              <a:t>i na člověka.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36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vzteklina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36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kulhavka a slintavka hovězího dobytka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857625"/>
            <a:ext cx="25431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50" y="4643438"/>
            <a:ext cx="25527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357188" y="5643563"/>
            <a:ext cx="2333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Virus vztekliny</a:t>
            </a: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0" y="3571875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5786438" y="5286375"/>
            <a:ext cx="3213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Kulhavka a slintavka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Virová onemocnění rostlin</a:t>
            </a:r>
            <a:endParaRPr lang="cs-CZ" sz="4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71563"/>
            <a:ext cx="5267325" cy="4929187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mozaiková choroba tabáku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brambor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rajčat</a:t>
            </a:r>
            <a:endParaRPr lang="cs-CZ" smtClean="0"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b="1" u="sng" smtClean="0">
                <a:latin typeface="Arial" charset="0"/>
                <a:cs typeface="Arial" charset="0"/>
              </a:rPr>
              <a:t>Projevy virové infekce: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b="1" smtClean="0">
                <a:solidFill>
                  <a:srgbClr val="FFC000"/>
                </a:solidFill>
                <a:latin typeface="Arial" charset="0"/>
                <a:cs typeface="Arial" charset="0"/>
              </a:rPr>
              <a:t>zpomalený růst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b="1" smtClean="0">
                <a:solidFill>
                  <a:srgbClr val="FFC000"/>
                </a:solidFill>
                <a:latin typeface="Arial" charset="0"/>
                <a:cs typeface="Arial" charset="0"/>
              </a:rPr>
              <a:t>svíjení listů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b="1" smtClean="0">
                <a:solidFill>
                  <a:srgbClr val="FFC000"/>
                </a:solidFill>
                <a:latin typeface="Arial" charset="0"/>
                <a:cs typeface="Arial" charset="0"/>
              </a:rPr>
              <a:t>odbarvování listů i květů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mtClean="0">
              <a:solidFill>
                <a:srgbClr val="FFC000"/>
              </a:solidFill>
            </a:endParaRP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4786313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3286125"/>
            <a:ext cx="19050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63" y="1357313"/>
            <a:ext cx="1905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68680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6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Přenos virů</a:t>
            </a:r>
            <a:endParaRPr lang="cs-CZ" sz="6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14438"/>
            <a:ext cx="8686800" cy="5000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cs-CZ" sz="3600" smtClean="0">
                <a:latin typeface="Arial" charset="0"/>
                <a:cs typeface="Arial" charset="0"/>
              </a:rPr>
              <a:t>přenos zprostředkovává </a:t>
            </a: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hmyz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3600" smtClean="0">
                <a:latin typeface="Arial" charset="0"/>
                <a:cs typeface="Arial" charset="0"/>
              </a:rPr>
              <a:t>šíří se </a:t>
            </a: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větrem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vodou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semeny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potravinami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parazity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stykem s nemocným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868680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otázky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71563"/>
            <a:ext cx="8686800" cy="5786437"/>
          </a:xfrm>
        </p:spPr>
        <p:txBody>
          <a:bodyPr/>
          <a:lstStyle/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K jakým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organismům</a:t>
            </a:r>
            <a:r>
              <a:rPr lang="cs-CZ" sz="2800" smtClean="0">
                <a:latin typeface="Arial" charset="0"/>
                <a:cs typeface="Arial" charset="0"/>
              </a:rPr>
              <a:t> počítáme viry?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Jsou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parazity</a:t>
            </a:r>
            <a:r>
              <a:rPr lang="cs-CZ" sz="2800" smtClean="0">
                <a:latin typeface="Arial" charset="0"/>
                <a:cs typeface="Arial" charset="0"/>
              </a:rPr>
              <a:t>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Co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způsobují</a:t>
            </a:r>
            <a:r>
              <a:rPr lang="cs-CZ" sz="2800" smtClean="0">
                <a:latin typeface="Arial" charset="0"/>
                <a:cs typeface="Arial" charset="0"/>
              </a:rPr>
              <a:t> viry?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Jsou antibiotika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účinná</a:t>
            </a:r>
            <a:r>
              <a:rPr lang="cs-CZ" sz="2800" smtClean="0">
                <a:latin typeface="Arial" charset="0"/>
                <a:cs typeface="Arial" charset="0"/>
              </a:rPr>
              <a:t>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Jaká znáš virová onemocnění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u člověka</a:t>
            </a:r>
            <a:r>
              <a:rPr lang="cs-CZ" sz="2800" smtClean="0">
                <a:latin typeface="Arial" charset="0"/>
                <a:cs typeface="Arial" charset="0"/>
              </a:rPr>
              <a:t>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Které onemocnění je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smrtelně nebezpečné</a:t>
            </a:r>
            <a:r>
              <a:rPr lang="cs-CZ" sz="2800" smtClean="0">
                <a:latin typeface="Arial" charset="0"/>
                <a:cs typeface="Arial" charset="0"/>
              </a:rPr>
              <a:t>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Jakým způsobem se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přenáší</a:t>
            </a:r>
            <a:r>
              <a:rPr lang="cs-CZ" sz="2800" smtClean="0">
                <a:latin typeface="Arial" charset="0"/>
                <a:cs typeface="Arial" charset="0"/>
              </a:rPr>
              <a:t>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Jaká znáš virová onemocnění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u zvířat</a:t>
            </a:r>
            <a:r>
              <a:rPr lang="cs-CZ" sz="2800" smtClean="0">
                <a:latin typeface="Arial" charset="0"/>
                <a:cs typeface="Arial" charset="0"/>
              </a:rPr>
              <a:t>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Jsou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přenosná</a:t>
            </a:r>
            <a:r>
              <a:rPr lang="cs-CZ" sz="2800" smtClean="0">
                <a:latin typeface="Arial" charset="0"/>
                <a:cs typeface="Arial" charset="0"/>
              </a:rPr>
              <a:t> na člověka?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Jaká znáš virová onemocnění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u rostlin</a:t>
            </a:r>
            <a:r>
              <a:rPr lang="cs-CZ" sz="2800" smtClean="0">
                <a:latin typeface="Arial" charset="0"/>
                <a:cs typeface="Arial" charset="0"/>
              </a:rPr>
              <a:t>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r>
              <a:rPr lang="cs-CZ" sz="2800" smtClean="0">
                <a:latin typeface="Arial" charset="0"/>
                <a:cs typeface="Arial" charset="0"/>
              </a:rPr>
              <a:t>Jakým způsobem se viry </a:t>
            </a:r>
            <a:r>
              <a:rPr lang="cs-CZ" sz="28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přenášejí</a:t>
            </a:r>
            <a:r>
              <a:rPr lang="cs-CZ" sz="2800" smtClean="0">
                <a:latin typeface="Arial" charset="0"/>
                <a:cs typeface="Arial" charset="0"/>
              </a:rPr>
              <a:t>?</a:t>
            </a:r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endParaRPr lang="cs-CZ" smtClean="0"/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endParaRPr lang="cs-CZ" smtClean="0"/>
          </a:p>
          <a:p>
            <a:pPr marL="514350" indent="-514350" eaLnBrk="1" hangingPunct="1">
              <a:buFont typeface="Franklin Gothic Medium" pitchFamily="34" charset="0"/>
              <a:buAutoNum type="arabicPeriod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60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285750" y="1285875"/>
            <a:ext cx="8686800" cy="5786438"/>
          </a:xfrm>
        </p:spPr>
        <p:txBody>
          <a:bodyPr/>
          <a:lstStyle/>
          <a:p>
            <a:pPr eaLnBrk="1" hangingPunct="1"/>
            <a:r>
              <a:rPr lang="cs-CZ" sz="1400" smtClean="0">
                <a:hlinkClick r:id="rId2"/>
              </a:rPr>
              <a:t>http://upload.wikimedia.org/wikipedia/commons/thumb/7/7f/Influenza_A_-_late_passage.jpg/190px-Influenza_A_-_late_passage.jpg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3"/>
              </a:rPr>
              <a:t>http://upload.wikimedia.org/wikipedia/commons/thumb/f/f4/Mikroskopick%C3%BD_sn%C3%ADmek_smrkance_se_vzduchov%C3%BDmi_bublinami.jpg/190px-Mikroskopick%C3%BD_sn%C3%ADmek_smrkance_se_vzduchov%C3%BDmi_bublinami.jpg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4"/>
              </a:rPr>
              <a:t>http://upload.wikimedia.org/wikipedia/commons/thumb/3/3c/Morbillivirus_measles_infection.jpg/300px-Morbillivirus_measles_infection.jpg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5"/>
              </a:rPr>
              <a:t>http://upload.wikimedia.org/wikipedia/commons/3/36/Dornwarzen.jpg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6"/>
              </a:rPr>
              <a:t>http://t1.gstatic.com/images?q=tbn:ANd9GcRu7hMRPYZ93jxpb8mIbvuWv1iPycewaQjici8-nZ1quXaOz8jT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7"/>
              </a:rPr>
              <a:t>http://t3.gstatic.com/images?q=tbn:ANd9GcTbgF7orJA1MmdDuixpDSq9PeaMTRh0oWX0ydkeLsKDP4klstBl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8"/>
              </a:rPr>
              <a:t>http://t3.gstatic.com/images?q=tbn:ANd9GcS7sTzNBuKDWNO1YAVK6vRuhllrtf6GwcLkTr2oNObzbDW21asPKQ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9"/>
              </a:rPr>
              <a:t>http://t1.gstatic.com/images?q=tbn:ANd9GcTgAiyEP1LwOeQ2E2a67RhZkbhb5mSTOdqE4z_VK4yHzsyUIcB3aA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10"/>
              </a:rPr>
              <a:t>http://t0.gstatic.com/images?q=tbn:ANd9GcQSLpIcmBZc5YNI6Kw0eRlYDq5rqY16OfKDvVkaFtmg2deaIQGfTA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11"/>
              </a:rPr>
              <a:t>http://t2.gstatic.com/images?q=tbn:ANd9GcTDLWT1-g10xW3H1MWnYdo5KMhMPD9ZQmcvr2TNOie673Hoyf9tkw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12"/>
              </a:rPr>
              <a:t>http://t2.gstatic.com/images?q=tbn:ANd9GcR5-JphNrKPUCbMNV8PEGiI48lo7d-oSFcnBfs7_aX0uUIJMPQ7XQ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13"/>
              </a:rPr>
              <a:t>http://www.gate2biotech.cz/images/clanky_clanky/rakov_764.bmp</a:t>
            </a: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/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smtClean="0">
                <a:hlinkClick r:id="rId2"/>
              </a:rPr>
              <a:t>http://www.chripka.cz/dbpic/virus</a:t>
            </a:r>
            <a:endParaRPr lang="cs-CZ" sz="1400" smtClean="0"/>
          </a:p>
          <a:p>
            <a:r>
              <a:rPr lang="cs-CZ" sz="1400" smtClean="0">
                <a:hlinkClick r:id="rId3"/>
              </a:rPr>
              <a:t>http://www.hafbezobav.cz/UserFiles/Image/big_9363_3771.jpg</a:t>
            </a:r>
            <a:endParaRPr lang="cs-CZ" sz="1400" smtClean="0"/>
          </a:p>
          <a:p>
            <a:r>
              <a:rPr lang="cs-CZ" sz="1400" smtClean="0">
                <a:hlinkClick r:id="rId4"/>
              </a:rPr>
              <a:t>http://www.kocky-online.cz/images/up/nemoci/vzteklina01.jpg</a:t>
            </a:r>
            <a:endParaRPr lang="cs-CZ" sz="1400" smtClean="0"/>
          </a:p>
          <a:p>
            <a:r>
              <a:rPr lang="cs-CZ" sz="1400" smtClean="0">
                <a:hlinkClick r:id="rId5"/>
              </a:rPr>
              <a:t>http://www.osel.cz/_popisky/121_/s_1218991851.jpg</a:t>
            </a:r>
            <a:endParaRPr lang="cs-CZ" sz="1400" smtClean="0"/>
          </a:p>
          <a:p>
            <a:r>
              <a:rPr lang="cs-CZ" sz="1400" smtClean="0">
                <a:hlinkClick r:id="rId6"/>
              </a:rPr>
              <a:t>http://www.osel.cz/_popisky/113_/s_1137544842.jpg</a:t>
            </a:r>
            <a:endParaRPr lang="cs-CZ" sz="1400" smtClean="0"/>
          </a:p>
          <a:p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196</TotalTime>
  <Words>248</Words>
  <Application>Microsoft Office PowerPoint</Application>
  <PresentationFormat>On-screen Show (4:3)</PresentationFormat>
  <Paragraphs>81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12</vt:i4>
      </vt:variant>
    </vt:vector>
  </HeadingPairs>
  <TitlesOfParts>
    <vt:vector size="28" baseType="lpstr">
      <vt:lpstr>Arial</vt:lpstr>
      <vt:lpstr>Franklin Gothic Medium</vt:lpstr>
      <vt:lpstr>Franklin Gothic Book</vt:lpstr>
      <vt:lpstr>Wingdings 2</vt:lpstr>
      <vt:lpstr>Calibri</vt:lpstr>
      <vt:lpstr>Times New Roman</vt:lpstr>
      <vt:lpstr>Wingdings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winxp</dc:creator>
  <cp:lastModifiedBy>vitek09</cp:lastModifiedBy>
  <cp:revision>29</cp:revision>
  <dcterms:created xsi:type="dcterms:W3CDTF">2012-02-08T21:19:22Z</dcterms:created>
  <dcterms:modified xsi:type="dcterms:W3CDTF">2012-03-19T10:33:44Z</dcterms:modified>
</cp:coreProperties>
</file>