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8" r:id="rId2"/>
    <p:sldId id="269" r:id="rId3"/>
    <p:sldId id="270" r:id="rId4"/>
    <p:sldId id="256" r:id="rId5"/>
    <p:sldId id="267" r:id="rId6"/>
    <p:sldId id="258" r:id="rId7"/>
    <p:sldId id="259" r:id="rId8"/>
    <p:sldId id="260" r:id="rId9"/>
    <p:sldId id="261" r:id="rId10"/>
    <p:sldId id="262" r:id="rId11"/>
    <p:sldId id="263" r:id="rId12"/>
    <p:sldId id="265" r:id="rId13"/>
    <p:sldId id="266" r:id="rId14"/>
    <p:sldId id="257" r:id="rId15"/>
    <p:sldId id="264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69CD7517-97F5-4FC5-AA44-E126730FF4BA}" type="datetimeFigureOut">
              <a:rPr lang="cs-CZ" smtClean="0"/>
              <a:t>13.12.2013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E91B9506-9511-4DBE-B7EA-5F050B683F63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9CD7517-97F5-4FC5-AA44-E126730FF4BA}" type="datetimeFigureOut">
              <a:rPr lang="cs-CZ" smtClean="0"/>
              <a:t>13.12.2013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91B9506-9511-4DBE-B7EA-5F050B683F6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69CD7517-97F5-4FC5-AA44-E126730FF4BA}" type="datetimeFigureOut">
              <a:rPr lang="cs-CZ" smtClean="0"/>
              <a:t>13.12.2013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E91B9506-9511-4DBE-B7EA-5F050B683F63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9CD7517-97F5-4FC5-AA44-E126730FF4BA}" type="datetimeFigureOut">
              <a:rPr lang="cs-CZ" smtClean="0"/>
              <a:t>13.12.2013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91B9506-9511-4DBE-B7EA-5F050B683F6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9CD7517-97F5-4FC5-AA44-E126730FF4BA}" type="datetimeFigureOut">
              <a:rPr lang="cs-CZ" smtClean="0"/>
              <a:t>13.12.2013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91B9506-9511-4DBE-B7EA-5F050B683F6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9CD7517-97F5-4FC5-AA44-E126730FF4BA}" type="datetimeFigureOut">
              <a:rPr lang="cs-CZ" smtClean="0"/>
              <a:t>13.12.2013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91B9506-9511-4DBE-B7EA-5F050B683F6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69CD7517-97F5-4FC5-AA44-E126730FF4BA}" type="datetimeFigureOut">
              <a:rPr lang="cs-CZ" smtClean="0"/>
              <a:t>13.12.2013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91B9506-9511-4DBE-B7EA-5F050B683F6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9CD7517-97F5-4FC5-AA44-E126730FF4BA}" type="datetimeFigureOut">
              <a:rPr lang="cs-CZ" smtClean="0"/>
              <a:t>13.12.2013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91B9506-9511-4DBE-B7EA-5F050B683F6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9CD7517-97F5-4FC5-AA44-E126730FF4BA}" type="datetimeFigureOut">
              <a:rPr lang="cs-CZ" smtClean="0"/>
              <a:t>13.12.2013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91B9506-9511-4DBE-B7EA-5F050B683F63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9CD7517-97F5-4FC5-AA44-E126730FF4BA}" type="datetimeFigureOut">
              <a:rPr lang="cs-CZ" smtClean="0"/>
              <a:t>13.12.2013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91B9506-9511-4DBE-B7EA-5F050B683F6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69CD7517-97F5-4FC5-AA44-E126730FF4BA}" type="datetimeFigureOut">
              <a:rPr lang="cs-CZ" smtClean="0"/>
              <a:t>13.12.2013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E91B9506-9511-4DBE-B7EA-5F050B683F6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69CD7517-97F5-4FC5-AA44-E126730FF4BA}" type="datetimeFigureOut">
              <a:rPr lang="cs-CZ" smtClean="0"/>
              <a:t>13.12.2013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E91B9506-9511-4DBE-B7EA-5F050B683F63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opis: C:\Users\pc\Desktop\OPVK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1411" y="387548"/>
            <a:ext cx="6447200" cy="13132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84537119"/>
              </p:ext>
            </p:extLst>
          </p:nvPr>
        </p:nvGraphicFramePr>
        <p:xfrm>
          <a:off x="251520" y="2564904"/>
          <a:ext cx="7704856" cy="2865927"/>
        </p:xfrm>
        <a:graphic>
          <a:graphicData uri="http://schemas.openxmlformats.org/drawingml/2006/table">
            <a:tbl>
              <a:tblPr firstRow="1" firstCol="1" bandRow="1"/>
              <a:tblGrid>
                <a:gridCol w="1903217"/>
                <a:gridCol w="5801639"/>
              </a:tblGrid>
              <a:tr h="39250">
                <a:tc>
                  <a:txBody>
                    <a:bodyPr/>
                    <a:lstStyle>
                      <a:lvl1pPr marL="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9pPr>
                    </a:lstStyle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solidFill>
                            <a:schemeClr val="tx1"/>
                          </a:solidFill>
                          <a:effectLst/>
                        </a:rPr>
                        <a:t>Název </a:t>
                      </a:r>
                      <a:r>
                        <a:rPr lang="cs-CZ" sz="1800" dirty="0">
                          <a:solidFill>
                            <a:schemeClr val="tx1"/>
                          </a:solidFill>
                          <a:effectLst/>
                        </a:rPr>
                        <a:t>školy</a:t>
                      </a:r>
                      <a:r>
                        <a:rPr lang="en-US" sz="1800" dirty="0">
                          <a:solidFill>
                            <a:schemeClr val="tx1"/>
                          </a:solidFill>
                          <a:effectLst/>
                        </a:rPr>
                        <a:t>:</a:t>
                      </a:r>
                      <a:endParaRPr lang="cs-CZ" sz="1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381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/>
                    </a:solidFill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9pPr>
                    </a:lstStyle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1100" dirty="0" smtClean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 smtClean="0">
                          <a:solidFill>
                            <a:schemeClr val="tx1"/>
                          </a:solidFill>
                          <a:effectLst/>
                        </a:rPr>
                        <a:t>Základní škola Podbořany, Husova 276, okres Louny</a:t>
                      </a:r>
                      <a:endParaRPr lang="cs-CZ" sz="2000" b="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381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/>
                    </a:solidFill>
                  </a:tcPr>
                </a:tc>
              </a:tr>
              <a:tr h="572182">
                <a:tc>
                  <a:txBody>
                    <a:bodyPr/>
                    <a:lstStyle>
                      <a:lvl1pPr marL="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9pPr>
                    </a:lstStyle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solidFill>
                            <a:schemeClr val="tx1"/>
                          </a:solidFill>
                          <a:effectLst/>
                        </a:rPr>
                        <a:t>Autor:</a:t>
                      </a:r>
                      <a:endParaRPr lang="cs-CZ" sz="1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381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/>
                    </a:solidFill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r>
                        <a:rPr lang="cs-CZ" sz="1800" dirty="0" smtClean="0">
                          <a:solidFill>
                            <a:schemeClr val="tx1"/>
                          </a:solidFill>
                          <a:effectLst/>
                        </a:rPr>
                        <a:t>Mgr. Simona Nováková</a:t>
                      </a:r>
                      <a:endParaRPr lang="cs-CZ" sz="1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381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>
                        <a:tint val="40000"/>
                      </a:srgbClr>
                    </a:solidFill>
                  </a:tcPr>
                </a:tc>
              </a:tr>
              <a:tr h="500161">
                <a:tc>
                  <a:txBody>
                    <a:bodyPr/>
                    <a:lstStyle>
                      <a:lvl1pPr marL="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9pPr>
                    </a:lstStyle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solidFill>
                            <a:schemeClr val="tx1"/>
                          </a:solidFill>
                          <a:effectLst/>
                        </a:rPr>
                        <a:t>Název</a:t>
                      </a:r>
                      <a:r>
                        <a:rPr lang="en-US" sz="1800" dirty="0">
                          <a:solidFill>
                            <a:schemeClr val="tx1"/>
                          </a:solidFill>
                          <a:effectLst/>
                        </a:rPr>
                        <a:t>:</a:t>
                      </a:r>
                      <a:endParaRPr lang="cs-CZ" sz="1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/>
                    </a:solidFill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VY_32_INOVACE_350_NAŠE_VLAST</a:t>
                      </a:r>
                      <a:endParaRPr lang="cs-CZ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>
                        <a:tint val="20000"/>
                      </a:srgbClr>
                    </a:solidFill>
                  </a:tcPr>
                </a:tc>
              </a:tr>
              <a:tr h="629840">
                <a:tc>
                  <a:txBody>
                    <a:bodyPr/>
                    <a:lstStyle>
                      <a:lvl1pPr marL="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9pPr>
                    </a:lstStyle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solidFill>
                            <a:schemeClr val="tx1"/>
                          </a:solidFill>
                          <a:effectLst/>
                        </a:rPr>
                        <a:t>Téma</a:t>
                      </a:r>
                      <a:r>
                        <a:rPr lang="en-US" sz="1800" dirty="0">
                          <a:solidFill>
                            <a:schemeClr val="tx1"/>
                          </a:solidFill>
                          <a:effectLst/>
                        </a:rPr>
                        <a:t>:</a:t>
                      </a:r>
                      <a:endParaRPr lang="cs-CZ" sz="1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/>
                    </a:solidFill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Wingdings" pitchFamily="2" charset="2"/>
                        <a:buNone/>
                        <a:tabLst/>
                        <a:defRPr/>
                      </a:pPr>
                      <a:r>
                        <a:rPr lang="cs-CZ" sz="20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Sousední státy, kraje České republiky, prezident, státní symboly</a:t>
                      </a:r>
                    </a:p>
                  </a:txBody>
                  <a:tcPr marL="68580" marR="68580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>
                        <a:tint val="40000"/>
                      </a:srgbClr>
                    </a:solidFill>
                  </a:tcPr>
                </a:tc>
              </a:tr>
              <a:tr h="620438">
                <a:tc>
                  <a:txBody>
                    <a:bodyPr/>
                    <a:lstStyle>
                      <a:lvl1pPr marL="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9pPr>
                    </a:lstStyle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solidFill>
                            <a:schemeClr val="tx1"/>
                          </a:solidFill>
                          <a:effectLst/>
                        </a:rPr>
                        <a:t>Číslo </a:t>
                      </a:r>
                      <a:r>
                        <a:rPr lang="cs-CZ" sz="1800" dirty="0">
                          <a:solidFill>
                            <a:schemeClr val="tx1"/>
                          </a:solidFill>
                          <a:effectLst/>
                        </a:rPr>
                        <a:t>projektu</a:t>
                      </a:r>
                      <a:r>
                        <a:rPr lang="en-US" sz="1800" dirty="0">
                          <a:solidFill>
                            <a:schemeClr val="tx1"/>
                          </a:solidFill>
                          <a:effectLst/>
                        </a:rPr>
                        <a:t>:</a:t>
                      </a:r>
                      <a:endParaRPr lang="cs-CZ" sz="1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/>
                    </a:solidFill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1100" dirty="0" smtClean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CZ1.07/1.4.00/21.</a:t>
                      </a:r>
                      <a:r>
                        <a:rPr lang="cs-CZ" sz="18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800" b="1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2975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>
                        <a:tint val="20000"/>
                      </a:srgbClr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6845682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03922015"/>
              </p:ext>
            </p:extLst>
          </p:nvPr>
        </p:nvGraphicFramePr>
        <p:xfrm>
          <a:off x="467544" y="548680"/>
          <a:ext cx="7344816" cy="5616624"/>
        </p:xfrm>
        <a:graphic>
          <a:graphicData uri="http://schemas.openxmlformats.org/drawingml/2006/table">
            <a:tbl>
              <a:tblPr firstRow="1" firstCol="1" bandRow="1"/>
              <a:tblGrid>
                <a:gridCol w="1814281"/>
                <a:gridCol w="5530535"/>
              </a:tblGrid>
              <a:tr h="5616624">
                <a:tc>
                  <a:txBody>
                    <a:bodyPr/>
                    <a:lstStyle>
                      <a:lvl1pPr marL="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9pPr>
                    </a:lstStyle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dirty="0" smtClean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solidFill>
                            <a:schemeClr val="tx1"/>
                          </a:solidFill>
                          <a:effectLst/>
                        </a:rPr>
                        <a:t>Anotace</a:t>
                      </a:r>
                      <a:r>
                        <a:rPr lang="cs-CZ" sz="1800" dirty="0">
                          <a:solidFill>
                            <a:schemeClr val="tx1"/>
                          </a:solidFill>
                          <a:effectLst/>
                        </a:rPr>
                        <a:t>:</a:t>
                      </a:r>
                      <a:endParaRPr lang="cs-CZ" sz="1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381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/>
                    </a:solidFill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9pPr>
                    </a:lstStyle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baseline="0" dirty="0" smtClean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Prezentace je zaměřena na opakování naší vlasti 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v předmětu Člověk a jeho svět pro 3. ročník.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V listě 6 si žáci připomínají státy, s kterými naše republika sousedí.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V listě 7 ukazují polohu na čistou mapu sousedních čtyř států .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Ukáží se po odpovědi kliknutím myši.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V listě 8 si opakují kraje ČR, jejich polohu.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V listě 9 na prázdné mapě ukazují polohu jednotlivých krajů.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Každý kraj se ukáže po kliknutí myši.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V listě 10 jsou uvedena krajská města.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V listě 11 si opakují hlavní město, jméno prezidenta, vládu. 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Na závěr si opakují státní symboly. ( list 12, 13 )</a:t>
                      </a:r>
                    </a:p>
                  </a:txBody>
                  <a:tcPr marL="68580" marR="68580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381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5183020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51520" y="587671"/>
            <a:ext cx="7488832" cy="10064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b="1" dirty="0">
                <a:solidFill>
                  <a:prstClr val="black"/>
                </a:solidFill>
                <a:latin typeface="Calibri"/>
              </a:rPr>
              <a:t>Datum vytvoření </a:t>
            </a:r>
            <a:r>
              <a:rPr lang="cs-CZ" dirty="0">
                <a:solidFill>
                  <a:prstClr val="black"/>
                </a:solidFill>
                <a:latin typeface="Calibri"/>
              </a:rPr>
              <a:t>: 11.02.2012</a:t>
            </a:r>
          </a:p>
          <a:p>
            <a:pPr lvl="0">
              <a:lnSpc>
                <a:spcPct val="115000"/>
              </a:lnSpc>
            </a:pPr>
            <a:endParaRPr lang="cs-CZ" b="1" dirty="0">
              <a:solidFill>
                <a:prstClr val="black"/>
              </a:solidFill>
              <a:latin typeface="Calibri"/>
            </a:endParaRPr>
          </a:p>
          <a:p>
            <a:pPr lvl="0">
              <a:lnSpc>
                <a:spcPct val="115000"/>
              </a:lnSpc>
            </a:pPr>
            <a:r>
              <a:rPr lang="cs-CZ" b="1" dirty="0">
                <a:solidFill>
                  <a:prstClr val="black"/>
                </a:solidFill>
                <a:latin typeface="Calibri"/>
              </a:rPr>
              <a:t>Klíčová slova:</a:t>
            </a:r>
            <a:r>
              <a:rPr lang="cs-CZ" dirty="0">
                <a:solidFill>
                  <a:prstClr val="black"/>
                </a:solidFill>
                <a:latin typeface="Calibri"/>
              </a:rPr>
              <a:t> státní symboly, prezident, kraje, sousední státy</a:t>
            </a:r>
          </a:p>
        </p:txBody>
      </p:sp>
    </p:spTree>
    <p:extLst>
      <p:ext uri="{BB962C8B-B14F-4D97-AF65-F5344CB8AC3E}">
        <p14:creationId xmlns:p14="http://schemas.microsoft.com/office/powerpoint/2010/main" val="29442001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611560" y="4581128"/>
            <a:ext cx="8229600" cy="1143000"/>
          </a:xfrm>
        </p:spPr>
        <p:txBody>
          <a:bodyPr>
            <a:noAutofit/>
          </a:bodyPr>
          <a:lstStyle/>
          <a:p>
            <a:r>
              <a:rPr lang="cs-CZ" sz="8800" b="1" dirty="0" smtClean="0">
                <a:solidFill>
                  <a:srgbClr val="7030A0"/>
                </a:solidFill>
              </a:rPr>
              <a:t>Naše vlast</a:t>
            </a:r>
            <a:endParaRPr lang="cs-CZ" sz="8800" b="1" dirty="0">
              <a:solidFill>
                <a:srgbClr val="7030A0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836712"/>
            <a:ext cx="6336704" cy="33843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8209222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764704"/>
            <a:ext cx="7187352" cy="618630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Wingdings" pitchFamily="2" charset="2"/>
              <a:buChar char="ü"/>
            </a:pPr>
            <a:r>
              <a:rPr lang="cs-CZ" sz="4400" dirty="0" smtClean="0">
                <a:solidFill>
                  <a:srgbClr val="7030A0"/>
                </a:solidFill>
              </a:rPr>
              <a:t>Sousední státy</a:t>
            </a:r>
          </a:p>
          <a:p>
            <a:pPr marL="285750" indent="-285750">
              <a:buFont typeface="Wingdings" pitchFamily="2" charset="2"/>
              <a:buChar char="ü"/>
            </a:pPr>
            <a:endParaRPr lang="cs-CZ" sz="4400" dirty="0">
              <a:solidFill>
                <a:srgbClr val="7030A0"/>
              </a:solidFill>
            </a:endParaRPr>
          </a:p>
          <a:p>
            <a:pPr marL="285750" indent="-285750">
              <a:buFont typeface="Wingdings" pitchFamily="2" charset="2"/>
              <a:buChar char="ü"/>
            </a:pPr>
            <a:r>
              <a:rPr lang="cs-CZ" sz="4400" dirty="0" smtClean="0">
                <a:solidFill>
                  <a:srgbClr val="7030A0"/>
                </a:solidFill>
              </a:rPr>
              <a:t>Kraje </a:t>
            </a:r>
            <a:r>
              <a:rPr lang="cs-CZ" sz="4400" dirty="0">
                <a:solidFill>
                  <a:srgbClr val="7030A0"/>
                </a:solidFill>
              </a:rPr>
              <a:t>Č</a:t>
            </a:r>
            <a:r>
              <a:rPr lang="cs-CZ" sz="4400" dirty="0" smtClean="0">
                <a:solidFill>
                  <a:srgbClr val="7030A0"/>
                </a:solidFill>
              </a:rPr>
              <a:t>eské republiky</a:t>
            </a:r>
          </a:p>
          <a:p>
            <a:pPr marL="285750" indent="-285750">
              <a:buFont typeface="Wingdings" pitchFamily="2" charset="2"/>
              <a:buChar char="ü"/>
            </a:pPr>
            <a:endParaRPr lang="cs-CZ" sz="4400" dirty="0">
              <a:solidFill>
                <a:srgbClr val="7030A0"/>
              </a:solidFill>
            </a:endParaRPr>
          </a:p>
          <a:p>
            <a:pPr marL="285750" indent="-285750">
              <a:buFont typeface="Wingdings" pitchFamily="2" charset="2"/>
              <a:buChar char="ü"/>
            </a:pPr>
            <a:r>
              <a:rPr lang="cs-CZ" sz="4400" dirty="0" smtClean="0">
                <a:solidFill>
                  <a:srgbClr val="7030A0"/>
                </a:solidFill>
              </a:rPr>
              <a:t>Prezident České republiky</a:t>
            </a:r>
          </a:p>
          <a:p>
            <a:pPr marL="285750" indent="-285750">
              <a:buFont typeface="Wingdings" pitchFamily="2" charset="2"/>
              <a:buChar char="ü"/>
            </a:pPr>
            <a:endParaRPr lang="cs-CZ" sz="4400" dirty="0">
              <a:solidFill>
                <a:srgbClr val="7030A0"/>
              </a:solidFill>
            </a:endParaRPr>
          </a:p>
          <a:p>
            <a:pPr marL="285750" indent="-285750">
              <a:buFont typeface="Wingdings" pitchFamily="2" charset="2"/>
              <a:buChar char="ü"/>
            </a:pPr>
            <a:r>
              <a:rPr lang="cs-CZ" sz="4400" dirty="0" smtClean="0">
                <a:solidFill>
                  <a:srgbClr val="7030A0"/>
                </a:solidFill>
              </a:rPr>
              <a:t>Státní symboly</a:t>
            </a:r>
          </a:p>
          <a:p>
            <a:pPr marL="285750" indent="-285750">
              <a:buFont typeface="Wingdings" pitchFamily="2" charset="2"/>
              <a:buChar char="ü"/>
            </a:pPr>
            <a:endParaRPr lang="cs-CZ" sz="4400" dirty="0"/>
          </a:p>
          <a:p>
            <a:pPr marL="285750" indent="-285750">
              <a:buFont typeface="Wingdings" pitchFamily="2" charset="2"/>
              <a:buChar char="ü"/>
            </a:pP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25889276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692696"/>
            <a:ext cx="706796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7030A0"/>
                </a:solidFill>
              </a:rPr>
              <a:t>Česká republika </a:t>
            </a:r>
            <a:r>
              <a:rPr lang="cs-CZ" sz="4000" dirty="0" smtClean="0"/>
              <a:t>je naší vlastí.</a:t>
            </a:r>
            <a:endParaRPr lang="cs-CZ" sz="4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95536" y="1700808"/>
            <a:ext cx="526458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Sousedíme se čtyřmi státy :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11560" y="2564904"/>
            <a:ext cx="2969083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solidFill>
                  <a:srgbClr val="7030A0"/>
                </a:solidFill>
              </a:rPr>
              <a:t>Německem</a:t>
            </a:r>
            <a:endParaRPr lang="cs-CZ" sz="4400" dirty="0">
              <a:solidFill>
                <a:srgbClr val="7030A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11560" y="3334345"/>
            <a:ext cx="2316263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>
                <a:solidFill>
                  <a:srgbClr val="7030A0"/>
                </a:solidFill>
              </a:rPr>
              <a:t>Polskem</a:t>
            </a:r>
            <a:endParaRPr lang="cs-CZ" sz="4400" dirty="0">
              <a:solidFill>
                <a:srgbClr val="7030A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11560" y="4103786"/>
            <a:ext cx="3105337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solidFill>
                  <a:srgbClr val="7030A0"/>
                </a:solidFill>
              </a:rPr>
              <a:t>Slovenskem</a:t>
            </a:r>
            <a:endParaRPr lang="cs-CZ" sz="4400" dirty="0">
              <a:solidFill>
                <a:srgbClr val="7030A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11560" y="4833260"/>
            <a:ext cx="3075457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>
                <a:solidFill>
                  <a:srgbClr val="7030A0"/>
                </a:solidFill>
              </a:rPr>
              <a:t>Rakouskem</a:t>
            </a:r>
            <a:endParaRPr lang="cs-CZ" sz="4400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594527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62364" y="2046935"/>
            <a:ext cx="5904656" cy="30035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79512" y="300592"/>
            <a:ext cx="787036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7030A0"/>
                </a:solidFill>
              </a:rPr>
              <a:t>Ukaž na mapě státy, s kterými Česká republika hraničí:</a:t>
            </a:r>
            <a:endParaRPr lang="cs-CZ" sz="2400" dirty="0">
              <a:solidFill>
                <a:srgbClr val="7030A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331640" y="2206329"/>
            <a:ext cx="113204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Německo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4860032" y="2390995"/>
            <a:ext cx="82625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Polsko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6012160" y="4496444"/>
            <a:ext cx="11865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Slovensko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 flipH="1">
            <a:off x="3635896" y="4865776"/>
            <a:ext cx="14401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Rakousko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641870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7" grpId="0"/>
      <p:bldP spid="8" grpId="0"/>
      <p:bldP spid="9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853128"/>
            <a:ext cx="596830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7030A0"/>
                </a:solidFill>
              </a:rPr>
              <a:t>Česká republika je rozdělena do 14 krajů:</a:t>
            </a:r>
            <a:endParaRPr lang="cs-CZ" sz="2400" dirty="0">
              <a:solidFill>
                <a:srgbClr val="7030A0"/>
              </a:solidFill>
            </a:endParaRPr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628800"/>
            <a:ext cx="7620000" cy="4429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5935740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5806" y="1027765"/>
            <a:ext cx="7704855" cy="52565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611560" y="2664494"/>
            <a:ext cx="109036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Karlovarský</a:t>
            </a:r>
          </a:p>
          <a:p>
            <a:r>
              <a:rPr lang="cs-CZ" sz="1200" dirty="0" smtClean="0"/>
              <a:t>kraj</a:t>
            </a:r>
            <a:endParaRPr lang="cs-CZ" sz="1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85807" y="404664"/>
            <a:ext cx="785259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7030A0"/>
                </a:solidFill>
              </a:rPr>
              <a:t>Poznal bys, kde leží některý z krajů naší vlasti ?</a:t>
            </a:r>
            <a:endParaRPr lang="cs-CZ" sz="2800" dirty="0">
              <a:solidFill>
                <a:srgbClr val="7030A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581697" y="2054181"/>
            <a:ext cx="1039067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Ústecký kraj</a:t>
            </a:r>
            <a:endParaRPr lang="cs-CZ" sz="1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827584" y="3656057"/>
            <a:ext cx="1090363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Plzeňský kraj</a:t>
            </a:r>
            <a:endParaRPr lang="cs-CZ" sz="1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059831" y="1592516"/>
            <a:ext cx="84670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Liberecký</a:t>
            </a:r>
          </a:p>
          <a:p>
            <a:r>
              <a:rPr lang="cs-CZ" sz="1200" dirty="0" smtClean="0"/>
              <a:t>kraj</a:t>
            </a:r>
            <a:endParaRPr lang="cs-CZ" sz="1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366923" y="3359127"/>
            <a:ext cx="11521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Středočeský</a:t>
            </a:r>
          </a:p>
          <a:p>
            <a:r>
              <a:rPr lang="cs-CZ" sz="1200" dirty="0" smtClean="0"/>
              <a:t>kraj</a:t>
            </a:r>
            <a:endParaRPr lang="cs-CZ" sz="1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4038236" y="2174423"/>
            <a:ext cx="80502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Králové-</a:t>
            </a:r>
          </a:p>
          <a:p>
            <a:r>
              <a:rPr lang="cs-CZ" sz="1200" dirty="0"/>
              <a:t>h</a:t>
            </a:r>
            <a:r>
              <a:rPr lang="cs-CZ" sz="1200" dirty="0" smtClean="0"/>
              <a:t>radecký</a:t>
            </a:r>
          </a:p>
          <a:p>
            <a:r>
              <a:rPr lang="cs-CZ" sz="1200" dirty="0" smtClean="0"/>
              <a:t>kaj</a:t>
            </a:r>
            <a:endParaRPr lang="cs-CZ" sz="12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2366923" y="4710335"/>
            <a:ext cx="84350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Jihočeský</a:t>
            </a:r>
          </a:p>
          <a:p>
            <a:r>
              <a:rPr lang="cs-CZ" sz="1200" dirty="0" smtClean="0"/>
              <a:t>kraj</a:t>
            </a:r>
            <a:endParaRPr lang="cs-CZ" sz="12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906538" y="4293095"/>
            <a:ext cx="773673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Vysočina</a:t>
            </a:r>
            <a:endParaRPr lang="cs-CZ" sz="12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355407" y="3126159"/>
            <a:ext cx="97571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Pardubický </a:t>
            </a:r>
          </a:p>
          <a:p>
            <a:r>
              <a:rPr lang="cs-CZ" sz="1200" dirty="0" smtClean="0"/>
              <a:t>kraj</a:t>
            </a:r>
            <a:endParaRPr lang="cs-CZ" sz="12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811289" y="4974339"/>
            <a:ext cx="110959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Jihomoravský</a:t>
            </a:r>
          </a:p>
          <a:p>
            <a:r>
              <a:rPr lang="cs-CZ" sz="1200" dirty="0" smtClean="0"/>
              <a:t>kraj</a:t>
            </a:r>
            <a:endParaRPr lang="cs-CZ" sz="12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506406" y="3685852"/>
            <a:ext cx="94128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Olomoucký</a:t>
            </a:r>
          </a:p>
          <a:p>
            <a:r>
              <a:rPr lang="cs-CZ" sz="1200" dirty="0" smtClean="0"/>
              <a:t>kraj</a:t>
            </a:r>
            <a:endParaRPr lang="cs-CZ" sz="12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156176" y="3224187"/>
            <a:ext cx="129394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Moravskoslezský</a:t>
            </a:r>
          </a:p>
          <a:p>
            <a:r>
              <a:rPr lang="cs-CZ" sz="1200" dirty="0" smtClean="0"/>
              <a:t>kraj</a:t>
            </a:r>
            <a:endParaRPr lang="cs-CZ" sz="12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5977047" y="4664168"/>
            <a:ext cx="974947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Zlínský kraj</a:t>
            </a:r>
            <a:endParaRPr lang="cs-CZ" sz="12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2637398" y="2824407"/>
            <a:ext cx="566950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Praha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3504897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  <p:bldP spid="6" grpId="0"/>
      <p:bldP spid="7" grpId="0"/>
      <p:bldP spid="8" grpId="0"/>
      <p:bldP spid="9" grpId="0"/>
      <p:bldP spid="11" grpId="0"/>
      <p:bldP spid="12" grpId="0"/>
      <p:bldP spid="13" grpId="0"/>
      <p:bldP spid="14" grpId="0"/>
      <p:bldP spid="15" grpId="0"/>
      <p:bldP spid="16" grpId="0"/>
      <p:bldP spid="17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95536" y="404663"/>
            <a:ext cx="741682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Každý kraj má své krajské město, kde sídlí </a:t>
            </a:r>
            <a:r>
              <a:rPr lang="cs-CZ" sz="3600" dirty="0" smtClean="0">
                <a:solidFill>
                  <a:srgbClr val="7030A0"/>
                </a:solidFill>
              </a:rPr>
              <a:t>krajské úřady.</a:t>
            </a:r>
            <a:endParaRPr lang="cs-CZ" sz="3600" dirty="0">
              <a:solidFill>
                <a:srgbClr val="7030A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82406" y="1772816"/>
            <a:ext cx="6696744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cs-CZ" sz="2000" dirty="0" smtClean="0">
                <a:solidFill>
                  <a:srgbClr val="7030A0"/>
                </a:solidFill>
              </a:rPr>
              <a:t>Hlavní město Praha</a:t>
            </a:r>
          </a:p>
          <a:p>
            <a:pPr marL="342900" indent="-342900">
              <a:buAutoNum type="arabicPeriod"/>
            </a:pPr>
            <a:r>
              <a:rPr lang="cs-CZ" sz="2000" dirty="0" smtClean="0"/>
              <a:t>Středočeský kraj – </a:t>
            </a:r>
            <a:r>
              <a:rPr lang="cs-CZ" sz="2000" dirty="0" smtClean="0">
                <a:solidFill>
                  <a:srgbClr val="7030A0"/>
                </a:solidFill>
              </a:rPr>
              <a:t>Praha</a:t>
            </a:r>
          </a:p>
          <a:p>
            <a:pPr marL="342900" indent="-342900">
              <a:buAutoNum type="arabicPeriod"/>
            </a:pPr>
            <a:r>
              <a:rPr lang="cs-CZ" sz="2000" dirty="0" smtClean="0"/>
              <a:t>Jihočeský kraj – </a:t>
            </a:r>
            <a:r>
              <a:rPr lang="cs-CZ" sz="2000" dirty="0" smtClean="0">
                <a:solidFill>
                  <a:srgbClr val="7030A0"/>
                </a:solidFill>
              </a:rPr>
              <a:t>České Budějovice</a:t>
            </a:r>
          </a:p>
          <a:p>
            <a:pPr marL="342900" indent="-342900">
              <a:buAutoNum type="arabicPeriod"/>
            </a:pPr>
            <a:r>
              <a:rPr lang="cs-CZ" sz="2000" dirty="0" smtClean="0"/>
              <a:t>Plzeňský kraj – </a:t>
            </a:r>
            <a:r>
              <a:rPr lang="cs-CZ" sz="2000" dirty="0" smtClean="0">
                <a:solidFill>
                  <a:srgbClr val="7030A0"/>
                </a:solidFill>
              </a:rPr>
              <a:t>Plzeň</a:t>
            </a:r>
          </a:p>
          <a:p>
            <a:pPr marL="342900" indent="-342900">
              <a:buAutoNum type="arabicPeriod"/>
            </a:pPr>
            <a:r>
              <a:rPr lang="cs-CZ" sz="2000" dirty="0" smtClean="0"/>
              <a:t>Karlovarský kraj – </a:t>
            </a:r>
            <a:r>
              <a:rPr lang="cs-CZ" sz="2000" dirty="0" smtClean="0">
                <a:solidFill>
                  <a:srgbClr val="7030A0"/>
                </a:solidFill>
              </a:rPr>
              <a:t>Karlovy Vary</a:t>
            </a:r>
          </a:p>
          <a:p>
            <a:pPr marL="342900" indent="-342900">
              <a:buAutoNum type="arabicPeriod"/>
            </a:pPr>
            <a:r>
              <a:rPr lang="cs-CZ" sz="2000" dirty="0" smtClean="0"/>
              <a:t>Ústecký kraj – </a:t>
            </a:r>
            <a:r>
              <a:rPr lang="cs-CZ" sz="2000" dirty="0" smtClean="0">
                <a:solidFill>
                  <a:srgbClr val="7030A0"/>
                </a:solidFill>
              </a:rPr>
              <a:t>Ústí nad Labem</a:t>
            </a:r>
          </a:p>
          <a:p>
            <a:pPr marL="342900" indent="-342900">
              <a:buAutoNum type="arabicPeriod"/>
            </a:pPr>
            <a:r>
              <a:rPr lang="cs-CZ" sz="2000" dirty="0" smtClean="0"/>
              <a:t>Liberecký kraj – </a:t>
            </a:r>
            <a:r>
              <a:rPr lang="cs-CZ" sz="2000" dirty="0" smtClean="0">
                <a:solidFill>
                  <a:srgbClr val="7030A0"/>
                </a:solidFill>
              </a:rPr>
              <a:t>Liberec</a:t>
            </a:r>
          </a:p>
          <a:p>
            <a:pPr marL="342900" indent="-342900">
              <a:buAutoNum type="arabicPeriod"/>
            </a:pPr>
            <a:r>
              <a:rPr lang="cs-CZ" sz="2000" dirty="0" smtClean="0"/>
              <a:t>Královéhradecký kraj – </a:t>
            </a:r>
            <a:r>
              <a:rPr lang="cs-CZ" sz="2000" dirty="0" smtClean="0">
                <a:solidFill>
                  <a:srgbClr val="7030A0"/>
                </a:solidFill>
              </a:rPr>
              <a:t>Hradec Králové</a:t>
            </a:r>
          </a:p>
          <a:p>
            <a:pPr marL="342900" indent="-342900">
              <a:buAutoNum type="arabicPeriod"/>
            </a:pPr>
            <a:r>
              <a:rPr lang="cs-CZ" sz="2000" dirty="0" smtClean="0"/>
              <a:t>Pardubický kraj – </a:t>
            </a:r>
            <a:r>
              <a:rPr lang="cs-CZ" sz="2000" dirty="0" smtClean="0">
                <a:solidFill>
                  <a:srgbClr val="7030A0"/>
                </a:solidFill>
              </a:rPr>
              <a:t>Pardubice</a:t>
            </a:r>
          </a:p>
          <a:p>
            <a:pPr marL="342900" indent="-342900">
              <a:buAutoNum type="arabicPeriod"/>
            </a:pPr>
            <a:r>
              <a:rPr lang="cs-CZ" sz="2000" dirty="0" smtClean="0"/>
              <a:t>Kraj Vysočina – </a:t>
            </a:r>
            <a:r>
              <a:rPr lang="cs-CZ" sz="2000" dirty="0" smtClean="0">
                <a:solidFill>
                  <a:srgbClr val="7030A0"/>
                </a:solidFill>
              </a:rPr>
              <a:t>Jihlava</a:t>
            </a:r>
          </a:p>
          <a:p>
            <a:pPr marL="342900" indent="-342900">
              <a:buAutoNum type="arabicPeriod"/>
            </a:pPr>
            <a:r>
              <a:rPr lang="cs-CZ" sz="2000" dirty="0" smtClean="0"/>
              <a:t>Jihomoravský kraj – </a:t>
            </a:r>
            <a:r>
              <a:rPr lang="cs-CZ" sz="2000" dirty="0" smtClean="0">
                <a:solidFill>
                  <a:srgbClr val="7030A0"/>
                </a:solidFill>
              </a:rPr>
              <a:t>Brno</a:t>
            </a:r>
          </a:p>
          <a:p>
            <a:pPr marL="342900" indent="-342900">
              <a:buAutoNum type="arabicPeriod"/>
            </a:pPr>
            <a:r>
              <a:rPr lang="cs-CZ" sz="2000" dirty="0" smtClean="0"/>
              <a:t>Olomoucký kraj – </a:t>
            </a:r>
            <a:r>
              <a:rPr lang="cs-CZ" sz="2000" dirty="0" smtClean="0">
                <a:solidFill>
                  <a:srgbClr val="7030A0"/>
                </a:solidFill>
              </a:rPr>
              <a:t>Olomouc</a:t>
            </a:r>
          </a:p>
          <a:p>
            <a:pPr marL="342900" indent="-342900">
              <a:buAutoNum type="arabicPeriod"/>
            </a:pPr>
            <a:r>
              <a:rPr lang="cs-CZ" sz="2000" dirty="0" smtClean="0"/>
              <a:t>Moravskoslezský kraj – </a:t>
            </a:r>
            <a:r>
              <a:rPr lang="cs-CZ" sz="2000" dirty="0" smtClean="0">
                <a:solidFill>
                  <a:srgbClr val="7030A0"/>
                </a:solidFill>
              </a:rPr>
              <a:t>Ostrava</a:t>
            </a:r>
          </a:p>
          <a:p>
            <a:pPr marL="342900" indent="-342900">
              <a:buAutoNum type="arabicPeriod"/>
            </a:pPr>
            <a:r>
              <a:rPr lang="cs-CZ" sz="2000" dirty="0" smtClean="0"/>
              <a:t>Zlínský kraj - </a:t>
            </a:r>
            <a:r>
              <a:rPr lang="cs-CZ" sz="2000" dirty="0" smtClean="0">
                <a:solidFill>
                  <a:srgbClr val="7030A0"/>
                </a:solidFill>
              </a:rPr>
              <a:t>Zlín</a:t>
            </a:r>
            <a:endParaRPr lang="cs-CZ" sz="2000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194651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260648"/>
            <a:ext cx="727280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Hlavním městem České republiky je </a:t>
            </a:r>
            <a:r>
              <a:rPr lang="cs-CZ" sz="3200" dirty="0" smtClean="0">
                <a:solidFill>
                  <a:srgbClr val="7030A0"/>
                </a:solidFill>
              </a:rPr>
              <a:t>PRAHA.</a:t>
            </a:r>
            <a:endParaRPr lang="cs-CZ" sz="3200" dirty="0">
              <a:solidFill>
                <a:srgbClr val="7030A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1520" y="1732165"/>
            <a:ext cx="5328592" cy="6771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 Praze sídlí </a:t>
            </a:r>
            <a:r>
              <a:rPr lang="cs-CZ" dirty="0" smtClean="0">
                <a:solidFill>
                  <a:srgbClr val="7030A0"/>
                </a:solidFill>
              </a:rPr>
              <a:t>prezident republiky  : </a:t>
            </a:r>
            <a:r>
              <a:rPr lang="cs-CZ" sz="2000" b="1" dirty="0" smtClean="0"/>
              <a:t>Miloš Zeman</a:t>
            </a:r>
            <a:endParaRPr lang="cs-CZ" sz="2000" b="1" dirty="0" smtClean="0"/>
          </a:p>
          <a:p>
            <a:r>
              <a:rPr lang="cs-CZ" dirty="0" smtClean="0"/>
              <a:t>a </a:t>
            </a:r>
            <a:r>
              <a:rPr lang="cs-CZ" b="1" dirty="0" smtClean="0"/>
              <a:t>vláda.</a:t>
            </a:r>
            <a:endParaRPr lang="cs-CZ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251520" y="2585807"/>
            <a:ext cx="5235729" cy="73866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7030A0"/>
                </a:solidFill>
              </a:rPr>
              <a:t> Prezident jmenuje a odvolává vládu</a:t>
            </a:r>
          </a:p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59494" y="3166828"/>
            <a:ext cx="42348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7030A0"/>
                </a:solidFill>
              </a:rPr>
              <a:t> Prezident podepisuje zákony</a:t>
            </a:r>
            <a:endParaRPr lang="cs-CZ" sz="2400" dirty="0">
              <a:solidFill>
                <a:srgbClr val="7030A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03759" y="3861048"/>
            <a:ext cx="648117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7030A0"/>
                </a:solidFill>
              </a:rPr>
              <a:t>Prezident jedná s představiteli různých zemí</a:t>
            </a:r>
            <a:endParaRPr lang="cs-CZ" sz="2400" dirty="0">
              <a:solidFill>
                <a:srgbClr val="7030A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59494" y="4941168"/>
            <a:ext cx="686631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V čele vlády stojí </a:t>
            </a:r>
            <a:r>
              <a:rPr lang="cs-CZ" sz="2400" b="1" dirty="0" smtClean="0">
                <a:solidFill>
                  <a:srgbClr val="7030A0"/>
                </a:solidFill>
              </a:rPr>
              <a:t>předseda vlády .</a:t>
            </a:r>
          </a:p>
          <a:p>
            <a:r>
              <a:rPr lang="cs-CZ" sz="2400" dirty="0" smtClean="0"/>
              <a:t>Vláda se skládá </a:t>
            </a:r>
            <a:r>
              <a:rPr lang="cs-CZ" sz="2400" b="1" dirty="0" smtClean="0">
                <a:solidFill>
                  <a:srgbClr val="7030A0"/>
                </a:solidFill>
              </a:rPr>
              <a:t>z několika ministrů.</a:t>
            </a:r>
            <a:endParaRPr lang="cs-CZ" sz="2400" b="1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840133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70811" y="207010"/>
            <a:ext cx="601639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7030A0"/>
                </a:solidFill>
              </a:rPr>
              <a:t>Každý stát má své symboly :</a:t>
            </a:r>
            <a:endParaRPr lang="cs-CZ" sz="3600" dirty="0">
              <a:solidFill>
                <a:srgbClr val="7030A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78430" y="3068959"/>
            <a:ext cx="398425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 </a:t>
            </a:r>
            <a:r>
              <a:rPr lang="cs-CZ" sz="4400" b="1" dirty="0">
                <a:solidFill>
                  <a:srgbClr val="7030A0"/>
                </a:solidFill>
              </a:rPr>
              <a:t>s</a:t>
            </a:r>
            <a:r>
              <a:rPr lang="cs-CZ" sz="4400" b="1" dirty="0" smtClean="0">
                <a:solidFill>
                  <a:srgbClr val="7030A0"/>
                </a:solidFill>
              </a:rPr>
              <a:t>tátní znak</a:t>
            </a:r>
            <a:endParaRPr lang="cs-CZ" sz="4400" b="1" dirty="0">
              <a:solidFill>
                <a:srgbClr val="7030A0"/>
              </a:solidFill>
            </a:endParaRP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936" y="1362260"/>
            <a:ext cx="3600623" cy="47297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3018443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836712"/>
            <a:ext cx="446449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>
                <a:solidFill>
                  <a:srgbClr val="7030A0"/>
                </a:solidFill>
              </a:rPr>
              <a:t>s</a:t>
            </a:r>
            <a:r>
              <a:rPr lang="cs-CZ" sz="4400" b="1" dirty="0" smtClean="0">
                <a:solidFill>
                  <a:srgbClr val="7030A0"/>
                </a:solidFill>
              </a:rPr>
              <a:t>tátní vlajku</a:t>
            </a:r>
            <a:endParaRPr lang="cs-CZ" sz="4400" b="1" dirty="0">
              <a:solidFill>
                <a:srgbClr val="7030A0"/>
              </a:solidFill>
            </a:endParaRPr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1988840"/>
            <a:ext cx="3657600" cy="2438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23528" y="4869160"/>
            <a:ext cx="6840760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solidFill>
                  <a:srgbClr val="7030A0"/>
                </a:solidFill>
              </a:rPr>
              <a:t>státní hymnu : </a:t>
            </a:r>
          </a:p>
          <a:p>
            <a:r>
              <a:rPr lang="cs-CZ" sz="4400" b="1" smtClean="0">
                <a:solidFill>
                  <a:srgbClr val="7030A0"/>
                </a:solidFill>
              </a:rPr>
              <a:t>Kde domov </a:t>
            </a:r>
            <a:r>
              <a:rPr lang="cs-CZ" sz="4400" b="1" dirty="0" smtClean="0">
                <a:solidFill>
                  <a:srgbClr val="7030A0"/>
                </a:solidFill>
              </a:rPr>
              <a:t>můj</a:t>
            </a:r>
            <a:endParaRPr lang="cs-CZ" sz="4400" b="1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065056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08425" y="2377884"/>
            <a:ext cx="7776864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effectLst/>
              </a:rPr>
              <a:t>DERIVATIVE WORK </a:t>
            </a:r>
            <a:r>
              <a:rPr lang="az-Cyrl-AZ" dirty="0" smtClean="0">
                <a:effectLst/>
              </a:rPr>
              <a:t>ВИКТОР_В. </a:t>
            </a:r>
            <a:r>
              <a:rPr lang="cs-CZ" dirty="0" err="1" smtClean="0">
                <a:effectLst/>
              </a:rPr>
              <a:t>Soubor:Relief</a:t>
            </a:r>
            <a:r>
              <a:rPr lang="cs-CZ" dirty="0" smtClean="0">
                <a:effectLst/>
              </a:rPr>
              <a:t> Map </a:t>
            </a:r>
            <a:r>
              <a:rPr lang="cs-CZ" dirty="0" err="1" smtClean="0">
                <a:effectLst/>
              </a:rPr>
              <a:t>of</a:t>
            </a:r>
            <a:r>
              <a:rPr lang="cs-CZ" dirty="0" smtClean="0">
                <a:effectLst/>
              </a:rPr>
              <a:t> Czech Republic.png. In: </a:t>
            </a:r>
            <a:r>
              <a:rPr lang="cs-CZ" i="1" dirty="0" err="1" smtClean="0">
                <a:effectLst/>
              </a:rPr>
              <a:t>Wikipedia</a:t>
            </a:r>
            <a:r>
              <a:rPr lang="cs-CZ" dirty="0" smtClean="0">
                <a:effectLst/>
              </a:rPr>
              <a:t>: </a:t>
            </a:r>
            <a:r>
              <a:rPr lang="cs-CZ" i="1" dirty="0" err="1" smtClean="0">
                <a:effectLst/>
              </a:rPr>
              <a:t>the</a:t>
            </a:r>
            <a:r>
              <a:rPr lang="cs-CZ" i="1" dirty="0" smtClean="0">
                <a:effectLst/>
              </a:rPr>
              <a:t> free </a:t>
            </a:r>
            <a:r>
              <a:rPr lang="cs-CZ" i="1" dirty="0" err="1" smtClean="0">
                <a:effectLst/>
              </a:rPr>
              <a:t>encyclopedia</a:t>
            </a:r>
            <a:r>
              <a:rPr lang="cs-CZ" dirty="0" smtClean="0">
                <a:effectLst/>
              </a:rPr>
              <a:t> [online]. San Francisco (CA): </a:t>
            </a:r>
            <a:r>
              <a:rPr lang="cs-CZ" dirty="0" err="1" smtClean="0">
                <a:effectLst/>
              </a:rPr>
              <a:t>Wikimedia</a:t>
            </a:r>
            <a:r>
              <a:rPr lang="cs-CZ" dirty="0" smtClean="0">
                <a:effectLst/>
              </a:rPr>
              <a:t> </a:t>
            </a:r>
            <a:r>
              <a:rPr lang="cs-CZ" dirty="0" err="1" smtClean="0">
                <a:effectLst/>
              </a:rPr>
              <a:t>Foundation</a:t>
            </a:r>
            <a:r>
              <a:rPr lang="cs-CZ" dirty="0" smtClean="0">
                <a:effectLst/>
              </a:rPr>
              <a:t>, 28. 8. 2010, 11:53 [cit. 2012-02-11]. Dostupné z: http://cs.wikipedia.org/wiki/Soubor:Relief_Map_of_Czech_Republic.png </a:t>
            </a:r>
            <a:endParaRPr lang="cs-CZ" dirty="0">
              <a:effectLst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16437" y="4077072"/>
            <a:ext cx="7560840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effectLst/>
              </a:rPr>
              <a:t>HUSTOLES. Soubor:2004 Praha.png. In: </a:t>
            </a:r>
            <a:r>
              <a:rPr lang="cs-CZ" i="1" dirty="0" err="1" smtClean="0">
                <a:effectLst/>
              </a:rPr>
              <a:t>Wikipedia</a:t>
            </a:r>
            <a:r>
              <a:rPr lang="cs-CZ" dirty="0" smtClean="0">
                <a:effectLst/>
              </a:rPr>
              <a:t>: </a:t>
            </a:r>
            <a:r>
              <a:rPr lang="cs-CZ" i="1" dirty="0" err="1" smtClean="0">
                <a:effectLst/>
              </a:rPr>
              <a:t>the</a:t>
            </a:r>
            <a:r>
              <a:rPr lang="cs-CZ" i="1" dirty="0" smtClean="0">
                <a:effectLst/>
              </a:rPr>
              <a:t> free </a:t>
            </a:r>
            <a:r>
              <a:rPr lang="cs-CZ" i="1" dirty="0" err="1" smtClean="0">
                <a:effectLst/>
              </a:rPr>
              <a:t>encyclopedia</a:t>
            </a:r>
            <a:r>
              <a:rPr lang="cs-CZ" dirty="0" smtClean="0">
                <a:effectLst/>
              </a:rPr>
              <a:t> [online]. San Francisco (CA): </a:t>
            </a:r>
            <a:r>
              <a:rPr lang="cs-CZ" dirty="0" err="1" smtClean="0">
                <a:effectLst/>
              </a:rPr>
              <a:t>Wikimedia</a:t>
            </a:r>
            <a:r>
              <a:rPr lang="cs-CZ" dirty="0" smtClean="0">
                <a:effectLst/>
              </a:rPr>
              <a:t> </a:t>
            </a:r>
            <a:r>
              <a:rPr lang="cs-CZ" dirty="0" err="1" smtClean="0">
                <a:effectLst/>
              </a:rPr>
              <a:t>Foundation</a:t>
            </a:r>
            <a:r>
              <a:rPr lang="cs-CZ" dirty="0" smtClean="0">
                <a:effectLst/>
              </a:rPr>
              <a:t>, 24. 8. 2011, 16:38 [cit. 2012-02-11]. Dostupné z: http://cs.wikipedia.org/wiki/Soubor:2004_Praha.png </a:t>
            </a:r>
            <a:endParaRPr lang="cs-CZ" dirty="0">
              <a:effectLst/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251520" y="332656"/>
            <a:ext cx="5166320" cy="126188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>
              <a:defRPr/>
            </a:pPr>
            <a:r>
              <a:rPr lang="cs-CZ" sz="2800" b="1" kern="0" dirty="0">
                <a:solidFill>
                  <a:prstClr val="black"/>
                </a:solidFill>
              </a:rPr>
              <a:t>Použité zdroje :</a:t>
            </a:r>
          </a:p>
          <a:p>
            <a:pPr lvl="0">
              <a:defRPr/>
            </a:pPr>
            <a:endParaRPr lang="cs-CZ" sz="2400" kern="0" dirty="0" smtClean="0">
              <a:solidFill>
                <a:prstClr val="black"/>
              </a:solidFill>
            </a:endParaRPr>
          </a:p>
          <a:p>
            <a:pPr lvl="0">
              <a:defRPr/>
            </a:pPr>
            <a:r>
              <a:rPr lang="cs-CZ" sz="2400" kern="0" dirty="0" smtClean="0">
                <a:solidFill>
                  <a:prstClr val="black"/>
                </a:solidFill>
              </a:rPr>
              <a:t>Program </a:t>
            </a:r>
            <a:r>
              <a:rPr lang="cs-CZ" sz="2400" kern="0" dirty="0">
                <a:solidFill>
                  <a:prstClr val="black"/>
                </a:solidFill>
              </a:rPr>
              <a:t>Microsoft Office 2010</a:t>
            </a:r>
          </a:p>
        </p:txBody>
      </p:sp>
    </p:spTree>
    <p:extLst>
      <p:ext uri="{BB962C8B-B14F-4D97-AF65-F5344CB8AC3E}">
        <p14:creationId xmlns:p14="http://schemas.microsoft.com/office/powerpoint/2010/main" val="11929040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51520" y="548680"/>
            <a:ext cx="7344816" cy="203132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effectLst/>
              </a:rPr>
              <a:t>JIŘÍ LOUDA (CONVERSION TO SVG BY TLUSŤA). </a:t>
            </a:r>
            <a:r>
              <a:rPr lang="cs-CZ" dirty="0" err="1" smtClean="0">
                <a:effectLst/>
              </a:rPr>
              <a:t>Soubor:Coat</a:t>
            </a:r>
            <a:r>
              <a:rPr lang="cs-CZ" dirty="0" smtClean="0">
                <a:effectLst/>
              </a:rPr>
              <a:t> </a:t>
            </a:r>
            <a:r>
              <a:rPr lang="cs-CZ" dirty="0" err="1" smtClean="0">
                <a:effectLst/>
              </a:rPr>
              <a:t>of</a:t>
            </a:r>
            <a:r>
              <a:rPr lang="cs-CZ" dirty="0" smtClean="0">
                <a:effectLst/>
              </a:rPr>
              <a:t> </a:t>
            </a:r>
            <a:r>
              <a:rPr lang="cs-CZ" dirty="0" err="1" smtClean="0">
                <a:effectLst/>
              </a:rPr>
              <a:t>arms</a:t>
            </a:r>
            <a:r>
              <a:rPr lang="cs-CZ" dirty="0" smtClean="0">
                <a:effectLst/>
              </a:rPr>
              <a:t> </a:t>
            </a:r>
            <a:r>
              <a:rPr lang="cs-CZ" dirty="0" err="1" smtClean="0">
                <a:effectLst/>
              </a:rPr>
              <a:t>of</a:t>
            </a:r>
            <a:r>
              <a:rPr lang="cs-CZ" dirty="0" smtClean="0">
                <a:effectLst/>
              </a:rPr>
              <a:t> </a:t>
            </a:r>
            <a:r>
              <a:rPr lang="cs-CZ" dirty="0" err="1" smtClean="0">
                <a:effectLst/>
              </a:rPr>
              <a:t>the</a:t>
            </a:r>
            <a:r>
              <a:rPr lang="cs-CZ" dirty="0" smtClean="0">
                <a:effectLst/>
              </a:rPr>
              <a:t> Czech </a:t>
            </a:r>
            <a:r>
              <a:rPr lang="cs-CZ" dirty="0" err="1" smtClean="0">
                <a:effectLst/>
              </a:rPr>
              <a:t>Republic.svg</a:t>
            </a:r>
            <a:r>
              <a:rPr lang="cs-CZ" dirty="0" smtClean="0">
                <a:effectLst/>
              </a:rPr>
              <a:t>. In: </a:t>
            </a:r>
            <a:r>
              <a:rPr lang="cs-CZ" i="1" dirty="0" err="1" smtClean="0">
                <a:effectLst/>
              </a:rPr>
              <a:t>Wikipedia</a:t>
            </a:r>
            <a:r>
              <a:rPr lang="cs-CZ" dirty="0" smtClean="0">
                <a:effectLst/>
              </a:rPr>
              <a:t>: </a:t>
            </a:r>
            <a:r>
              <a:rPr lang="cs-CZ" i="1" dirty="0" err="1" smtClean="0">
                <a:effectLst/>
              </a:rPr>
              <a:t>the</a:t>
            </a:r>
            <a:r>
              <a:rPr lang="cs-CZ" i="1" dirty="0" smtClean="0">
                <a:effectLst/>
              </a:rPr>
              <a:t> free </a:t>
            </a:r>
            <a:r>
              <a:rPr lang="cs-CZ" i="1" dirty="0" err="1" smtClean="0">
                <a:effectLst/>
              </a:rPr>
              <a:t>encyclopedia</a:t>
            </a:r>
            <a:r>
              <a:rPr lang="cs-CZ" dirty="0" smtClean="0">
                <a:effectLst/>
              </a:rPr>
              <a:t> [online]. San Francisco (CA): </a:t>
            </a:r>
            <a:r>
              <a:rPr lang="cs-CZ" dirty="0" err="1" smtClean="0">
                <a:effectLst/>
              </a:rPr>
              <a:t>Wikimedia</a:t>
            </a:r>
            <a:r>
              <a:rPr lang="cs-CZ" dirty="0" smtClean="0">
                <a:effectLst/>
              </a:rPr>
              <a:t> </a:t>
            </a:r>
            <a:r>
              <a:rPr lang="cs-CZ" dirty="0" err="1" smtClean="0">
                <a:effectLst/>
              </a:rPr>
              <a:t>Foundation</a:t>
            </a:r>
            <a:r>
              <a:rPr lang="cs-CZ" dirty="0" smtClean="0">
                <a:effectLst/>
              </a:rPr>
              <a:t>, 19. 3. 2006, 23:55 22. 3. 2006, 18:47, 26. 10. 2009, 18:43 [cit. 2012-02-11]. Dostupné z: http://cs.wikipedia.org/wiki/Soubor:Coat_of_arms_of_the_Czech_Republic.svg </a:t>
            </a:r>
            <a:endParaRPr lang="cs-CZ" dirty="0">
              <a:effectLst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835696" y="3407457"/>
            <a:ext cx="4572000" cy="369332"/>
          </a:xfrm>
          <a:prstGeom prst="rect">
            <a:avLst/>
          </a:prstGeom>
        </p:spPr>
        <p:txBody>
          <a:bodyPr>
            <a:spAutoFit/>
          </a:bodyPr>
          <a:lstStyle/>
          <a:p>
            <a:pPr lvl="0"/>
            <a:endParaRPr lang="pt-BR" dirty="0">
              <a:solidFill>
                <a:prstClr val="black"/>
              </a:solidFill>
              <a:latin typeface="Franklin Gothic Book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323528" y="2714960"/>
            <a:ext cx="7488832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dirty="0">
                <a:solidFill>
                  <a:prstClr val="black"/>
                </a:solidFill>
              </a:rPr>
              <a:t>ULAMM. </a:t>
            </a:r>
            <a:r>
              <a:rPr lang="cs-CZ" dirty="0" err="1">
                <a:solidFill>
                  <a:prstClr val="black"/>
                </a:solidFill>
              </a:rPr>
              <a:t>Soubor:CZ</a:t>
            </a:r>
            <a:r>
              <a:rPr lang="cs-CZ" dirty="0">
                <a:solidFill>
                  <a:prstClr val="black"/>
                </a:solidFill>
              </a:rPr>
              <a:t> Cechy Morava kraje.gif. In: </a:t>
            </a:r>
            <a:r>
              <a:rPr lang="cs-CZ" i="1" dirty="0" err="1">
                <a:solidFill>
                  <a:prstClr val="black"/>
                </a:solidFill>
              </a:rPr>
              <a:t>Wikipedia</a:t>
            </a:r>
            <a:r>
              <a:rPr lang="cs-CZ" dirty="0">
                <a:solidFill>
                  <a:prstClr val="black"/>
                </a:solidFill>
              </a:rPr>
              <a:t>: </a:t>
            </a:r>
            <a:r>
              <a:rPr lang="cs-CZ" i="1" dirty="0" err="1">
                <a:solidFill>
                  <a:prstClr val="black"/>
                </a:solidFill>
              </a:rPr>
              <a:t>the</a:t>
            </a:r>
            <a:r>
              <a:rPr lang="cs-CZ" i="1" dirty="0">
                <a:solidFill>
                  <a:prstClr val="black"/>
                </a:solidFill>
              </a:rPr>
              <a:t> free </a:t>
            </a:r>
            <a:r>
              <a:rPr lang="cs-CZ" i="1" dirty="0" err="1">
                <a:solidFill>
                  <a:prstClr val="black"/>
                </a:solidFill>
              </a:rPr>
              <a:t>encyclopedia</a:t>
            </a:r>
            <a:r>
              <a:rPr lang="cs-CZ" dirty="0">
                <a:solidFill>
                  <a:prstClr val="black"/>
                </a:solidFill>
              </a:rPr>
              <a:t> [online]. San Francisco (CA): </a:t>
            </a:r>
            <a:r>
              <a:rPr lang="cs-CZ" dirty="0" err="1">
                <a:solidFill>
                  <a:prstClr val="black"/>
                </a:solidFill>
              </a:rPr>
              <a:t>Wikimedia</a:t>
            </a:r>
            <a:r>
              <a:rPr lang="cs-CZ" dirty="0">
                <a:solidFill>
                  <a:prstClr val="black"/>
                </a:solidFill>
              </a:rPr>
              <a:t> </a:t>
            </a:r>
            <a:r>
              <a:rPr lang="cs-CZ" dirty="0" err="1">
                <a:solidFill>
                  <a:prstClr val="black"/>
                </a:solidFill>
              </a:rPr>
              <a:t>Foundation</a:t>
            </a:r>
            <a:r>
              <a:rPr lang="cs-CZ" dirty="0">
                <a:solidFill>
                  <a:prstClr val="black"/>
                </a:solidFill>
              </a:rPr>
              <a:t>, 6. 9. 2007, 09:46, 6. 9. 2007, 11:18 [cit. 2012-02-11]. Dostupné z: http://cs.wikipedia.org/wiki/Soubor:CZ_Cechy_Morava_kraje.gif </a:t>
            </a:r>
          </a:p>
        </p:txBody>
      </p:sp>
    </p:spTree>
    <p:extLst>
      <p:ext uri="{BB962C8B-B14F-4D97-AF65-F5344CB8AC3E}">
        <p14:creationId xmlns:p14="http://schemas.microsoft.com/office/powerpoint/2010/main" val="36111646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235</TotalTime>
  <Words>595</Words>
  <Application>Microsoft Office PowerPoint</Application>
  <PresentationFormat>Předvádění na obrazovce (4:3)</PresentationFormat>
  <Paragraphs>109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Bohatý</vt:lpstr>
      <vt:lpstr>Prezentace aplikace PowerPoint</vt:lpstr>
      <vt:lpstr>Prezentace aplikace PowerPoint</vt:lpstr>
      <vt:lpstr>Prezentace aplikace PowerPoint</vt:lpstr>
      <vt:lpstr>Naše vlast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Naše vlast</dc:title>
  <dc:creator>Simča</dc:creator>
  <cp:lastModifiedBy>Zdeněk</cp:lastModifiedBy>
  <cp:revision>22</cp:revision>
  <dcterms:created xsi:type="dcterms:W3CDTF">2012-02-11T03:59:15Z</dcterms:created>
  <dcterms:modified xsi:type="dcterms:W3CDTF">2013-12-13T04:12:12Z</dcterms:modified>
</cp:coreProperties>
</file>