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6" r:id="rId2"/>
    <p:sldId id="267" r:id="rId3"/>
    <p:sldId id="268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930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ál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6731872-91BC-4BEA-AD94-0DBABD526EAE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177B72-422C-4239-9CB0-5EE47AB51E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5610F-511D-4939-AC56-C142406F125E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4D5EB4-54CA-4A23-A427-3EA74759B7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ál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85007AE-7769-42B3-A111-8D5D6BA41251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A73F084-50A6-497D-9142-8F5556E7E5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BEEE68-857A-4205-8A11-39FDC92E230D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0F770-C285-455B-82C0-65DA20A809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CEA8B9-8840-4EF2-93C8-5F3C016A13EC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884061F-CF18-4C1B-880A-DB86E39469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21257-74A7-4984-B1DD-5B448DDD0363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81080-88B9-4229-BC71-10541F0B5B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03DD168-5605-4A91-8468-105C89A6486D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2FAD027-72DC-4A67-8921-EB1276392B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E77A836-4BB1-4792-900D-9FF298FB4809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B5F5D6B-782F-49BA-9B0C-90DB09EAA2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051486B-8FB9-48D4-B4FC-6EBBB3D42C7C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FD47646-C5D6-4063-BC51-E9F721C0EE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AAF4B8-1C70-4A1B-A4A3-CED91F4BA16F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8B16B-6636-4176-BB82-112AB86712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E02C7-DC33-4CCB-9CC8-0C2ABBB6D551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29B85-3EC8-43E5-914F-DB6F804555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ál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07FC9BB0-446C-43B5-9A7D-A5018AE8C080}" type="datetimeFigureOut">
              <a:rPr lang="cs-CZ"/>
              <a:pPr>
                <a:defRPr/>
              </a:pPr>
              <a:t>14.12.2013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656AED92-3D43-4DD6-B98E-03A559C934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9" r:id="rId3"/>
    <p:sldLayoutId id="2147483706" r:id="rId4"/>
    <p:sldLayoutId id="2147483710" r:id="rId5"/>
    <p:sldLayoutId id="2147483705" r:id="rId6"/>
    <p:sldLayoutId id="2147483711" r:id="rId7"/>
    <p:sldLayoutId id="2147483712" r:id="rId8"/>
    <p:sldLayoutId id="2147483713" r:id="rId9"/>
    <p:sldLayoutId id="2147483704" r:id="rId10"/>
    <p:sldLayoutId id="214748370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 pitchFamily="34" charset="-18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1" descr="Popis: C:\Users\pc\Desktop\OPV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354013"/>
            <a:ext cx="5257800" cy="113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6375" y="2205038"/>
          <a:ext cx="6867525" cy="3736975"/>
        </p:xfrm>
        <a:graphic>
          <a:graphicData uri="http://schemas.openxmlformats.org/drawingml/2006/table">
            <a:tbl>
              <a:tblPr firstRow="1" firstCol="1" bandRow="1"/>
              <a:tblGrid>
                <a:gridCol w="1554654"/>
                <a:gridCol w="5313651"/>
              </a:tblGrid>
              <a:tr h="74749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Název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školy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effectLst/>
                        </a:rPr>
                        <a:t>Základní škola Podbořany, Husova 276, okres Louny</a:t>
                      </a:r>
                      <a:endParaRPr lang="cs-CZ" sz="2000" b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381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Mgr. Simona Nováková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381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747499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Název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VY_32_INOVACE_343_ ORIENTACE_V_ČASE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  <a:tr h="538183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Téma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období, měsíce, dny a měřidla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40000"/>
                      </a:srgbClr>
                    </a:solidFill>
                  </a:tcPr>
                </a:tc>
              </a:tr>
              <a:tr h="810540">
                <a:tc>
                  <a:txBody>
                    <a:bodyPr/>
                    <a:lstStyle>
                      <a:lvl1pPr marL="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b="1" kern="1200">
                          <a:solidFill>
                            <a:schemeClr val="lt1"/>
                          </a:solidFill>
                          <a:latin typeface="Calibri"/>
                        </a:defRPr>
                      </a:lvl9pPr>
                    </a:lstStyle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/>
                        </a:rPr>
                        <a:t>Číslo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effectLst/>
                        </a:rPr>
                        <a:t>projektu</a:t>
                      </a:r>
                      <a:r>
                        <a:rPr lang="en-US" sz="1800" dirty="0">
                          <a:solidFill>
                            <a:schemeClr val="tx1"/>
                          </a:solidFill>
                          <a:effectLst/>
                        </a:rPr>
                        <a:t>:</a:t>
                      </a:r>
                      <a:endParaRPr lang="cs-CZ" sz="1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dk1"/>
                          </a:solidFill>
                          <a:latin typeface="Calibri"/>
                        </a:defRPr>
                      </a:lvl9pPr>
                    </a:lstStyle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CZ1.07/1.4.00/21.</a:t>
                      </a:r>
                      <a:r>
                        <a:rPr lang="cs-CZ" sz="18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2975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mpd="sng">
                      <a:solidFill>
                        <a:sysClr val="window" lastClr="FFFFFF"/>
                      </a:solidFill>
                    </a:lnL>
                    <a:lnR w="12700" cmpd="sng">
                      <a:solidFill>
                        <a:sysClr val="window" lastClr="FFFFFF"/>
                      </a:solidFill>
                    </a:lnR>
                    <a:lnT w="12700" cmpd="sng">
                      <a:solidFill>
                        <a:sysClr val="window" lastClr="FFFFFF"/>
                      </a:solidFill>
                    </a:lnT>
                    <a:lnB w="12700" cmpd="sng">
                      <a:solidFill>
                        <a:sysClr val="window" lastClr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tint val="2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46" name="Group 10"/>
          <p:cNvGraphicFramePr>
            <a:graphicFrameLocks noGrp="1"/>
          </p:cNvGraphicFramePr>
          <p:nvPr/>
        </p:nvGraphicFramePr>
        <p:xfrm>
          <a:off x="1187450" y="692150"/>
          <a:ext cx="7705725" cy="3159125"/>
        </p:xfrm>
        <a:graphic>
          <a:graphicData uri="http://schemas.openxmlformats.org/drawingml/2006/table">
            <a:tbl>
              <a:tblPr/>
              <a:tblGrid>
                <a:gridCol w="1584325"/>
                <a:gridCol w="6121400"/>
              </a:tblGrid>
              <a:tr h="172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Anotace:</a:t>
                      </a: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Prezentace je zaměřena na opakování a procvičování času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 předmětu Člověk a jeho svět pro 3. ročník.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Žáci poznávají roční období pomocí obrázků. Pro kontrolu jim slouží skryté odpovědi, které se po správném zodpovězení ukáží ( list č. 6,  7 a 8 )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Děti si ověřují znalosti jednotlivých dnů a měsíců, charakterizují jednotlivá  měřidla dle fantazie i obrázků.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1"/>
          <p:cNvSpPr>
            <a:spLocks noChangeArrowheads="1"/>
          </p:cNvSpPr>
          <p:nvPr/>
        </p:nvSpPr>
        <p:spPr bwMode="auto">
          <a:xfrm>
            <a:off x="1187450" y="620713"/>
            <a:ext cx="53101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Datum vytvoření 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: 01.01.2012</a:t>
            </a:r>
          </a:p>
          <a:p>
            <a:endParaRPr lang="cs-CZ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Klíčová slova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:  čas, měsíc, týden, den, měřidla,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600" b="1" dirty="0" smtClean="0">
                <a:solidFill>
                  <a:srgbClr val="00B050"/>
                </a:solidFill>
                <a:latin typeface="Bauhaus 93" pitchFamily="82" charset="0"/>
              </a:rPr>
              <a:t/>
            </a:r>
            <a:br>
              <a:rPr lang="cs-CZ" sz="6600" b="1" dirty="0" smtClean="0">
                <a:solidFill>
                  <a:srgbClr val="00B050"/>
                </a:solidFill>
                <a:latin typeface="Bauhaus 93" pitchFamily="82" charset="0"/>
              </a:rPr>
            </a:br>
            <a:r>
              <a:rPr lang="cs-CZ" sz="6600" b="1" dirty="0" smtClean="0">
                <a:solidFill>
                  <a:schemeClr val="accent5">
                    <a:lumMod val="50000"/>
                  </a:schemeClr>
                </a:solidFill>
                <a:latin typeface="Bauhaus 93" pitchFamily="82" charset="0"/>
              </a:rPr>
              <a:t>ORIENTACE  V   ČASE</a:t>
            </a:r>
            <a:endParaRPr lang="cs-CZ" sz="6600" b="1" dirty="0">
              <a:solidFill>
                <a:schemeClr val="accent5">
                  <a:lumMod val="50000"/>
                </a:schemeClr>
              </a:solidFill>
              <a:latin typeface="Bauhaus 93" pitchFamily="82" charset="0"/>
            </a:endParaRPr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43200" y="2127250"/>
            <a:ext cx="4492625" cy="3605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979613" y="765175"/>
            <a:ext cx="4679950" cy="31702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742950" lvl="1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4000" dirty="0">
                <a:solidFill>
                  <a:schemeClr val="accent5">
                    <a:lumMod val="50000"/>
                  </a:schemeClr>
                </a:solidFill>
                <a:latin typeface="Bauhaus 93" pitchFamily="82" charset="0"/>
                <a:cs typeface="+mn-cs"/>
              </a:rPr>
              <a:t>roční období</a:t>
            </a:r>
          </a:p>
          <a:p>
            <a:pPr marL="742950" lvl="1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4000" dirty="0">
                <a:solidFill>
                  <a:schemeClr val="accent5">
                    <a:lumMod val="50000"/>
                  </a:schemeClr>
                </a:solidFill>
                <a:latin typeface="Bauhaus 93" pitchFamily="82" charset="0"/>
                <a:cs typeface="+mn-cs"/>
              </a:rPr>
              <a:t>m</a:t>
            </a:r>
            <a:r>
              <a:rPr lang="cs-CZ" sz="4000" dirty="0">
                <a:solidFill>
                  <a:schemeClr val="accent5">
                    <a:lumMod val="50000"/>
                  </a:schemeClr>
                </a:solidFill>
                <a:latin typeface="Bauhaus 93" pitchFamily="82" charset="0"/>
                <a:cs typeface="+mn-cs"/>
              </a:rPr>
              <a:t>ěsíce</a:t>
            </a:r>
          </a:p>
          <a:p>
            <a:pPr marL="742950" lvl="1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4000" dirty="0">
                <a:solidFill>
                  <a:schemeClr val="accent5">
                    <a:lumMod val="50000"/>
                  </a:schemeClr>
                </a:solidFill>
                <a:latin typeface="Bauhaus 93" pitchFamily="82" charset="0"/>
                <a:cs typeface="+mn-cs"/>
              </a:rPr>
              <a:t>dny</a:t>
            </a:r>
          </a:p>
          <a:p>
            <a:pPr marL="742950" lvl="1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4000" dirty="0">
                <a:solidFill>
                  <a:schemeClr val="accent5">
                    <a:lumMod val="50000"/>
                  </a:schemeClr>
                </a:solidFill>
                <a:latin typeface="Bauhaus 93" pitchFamily="82" charset="0"/>
                <a:cs typeface="+mn-cs"/>
              </a:rPr>
              <a:t>měřidla</a:t>
            </a:r>
          </a:p>
          <a:p>
            <a:pPr marL="742950" lvl="1" indent="-28575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endParaRPr lang="cs-CZ" sz="4000" dirty="0">
              <a:solidFill>
                <a:schemeClr val="accent5">
                  <a:lumMod val="50000"/>
                </a:schemeClr>
              </a:solidFill>
              <a:latin typeface="Bauhaus 93" pitchFamily="82" charset="0"/>
              <a:cs typeface="+mn-cs"/>
            </a:endParaRPr>
          </a:p>
        </p:txBody>
      </p:sp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5963" y="2349500"/>
            <a:ext cx="2601912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55863" y="3573463"/>
            <a:ext cx="2389187" cy="222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913" y="908050"/>
            <a:ext cx="6502400" cy="7080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5">
                    <a:lumMod val="50000"/>
                  </a:schemeClr>
                </a:solidFill>
                <a:latin typeface="Bauhaus 93" pitchFamily="82" charset="0"/>
                <a:cs typeface="+mn-cs"/>
              </a:rPr>
              <a:t>Poznávej  roční  období  </a:t>
            </a:r>
            <a:r>
              <a:rPr lang="cs-CZ" sz="4000" b="1" dirty="0">
                <a:solidFill>
                  <a:schemeClr val="accent5">
                    <a:lumMod val="50000"/>
                  </a:schemeClr>
                </a:solidFill>
                <a:latin typeface="Bauhaus 93" pitchFamily="82" charset="0"/>
                <a:cs typeface="+mn-cs"/>
                <a:sym typeface="Wingdings" pitchFamily="2" charset="2"/>
              </a:rPr>
              <a:t> :</a:t>
            </a:r>
            <a:endParaRPr lang="cs-CZ" sz="4000" b="1" dirty="0">
              <a:solidFill>
                <a:schemeClr val="accent5">
                  <a:lumMod val="50000"/>
                </a:schemeClr>
              </a:solidFill>
              <a:latin typeface="Bauhaus 93" pitchFamily="82" charset="0"/>
              <a:cs typeface="+mn-cs"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1773238"/>
            <a:ext cx="2495550" cy="230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05625" y="1616075"/>
            <a:ext cx="1855788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0200" y="2909888"/>
            <a:ext cx="2382838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547813" y="5013325"/>
            <a:ext cx="2224087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JARO</a:t>
            </a:r>
            <a:endParaRPr lang="cs-CZ" sz="6000" b="1" dirty="0">
              <a:solidFill>
                <a:schemeClr val="accent5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765175"/>
            <a:ext cx="3024188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8625" y="476250"/>
            <a:ext cx="3057525" cy="305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98625" y="3141663"/>
            <a:ext cx="2801938" cy="249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5724525" y="4868863"/>
            <a:ext cx="2322513" cy="1016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LÉTO</a:t>
            </a:r>
            <a:endParaRPr lang="cs-CZ" sz="6000" b="1" dirty="0">
              <a:solidFill>
                <a:schemeClr val="accent5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333375"/>
            <a:ext cx="2159000" cy="259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1331913" y="3789363"/>
            <a:ext cx="3663950" cy="830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PODZIM</a:t>
            </a:r>
            <a:endParaRPr lang="cs-CZ" sz="4800" b="1" dirty="0">
              <a:solidFill>
                <a:schemeClr val="accent5">
                  <a:lumMod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35600" y="620713"/>
            <a:ext cx="2736850" cy="3694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651500" y="4941888"/>
            <a:ext cx="2620963" cy="10144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ZIMA</a:t>
            </a:r>
            <a:endParaRPr lang="cs-CZ" sz="6000" b="1" dirty="0">
              <a:solidFill>
                <a:schemeClr val="accent5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713" y="1125538"/>
            <a:ext cx="5260975" cy="83026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Vyjmenuj měsíce:</a:t>
            </a:r>
            <a:endParaRPr lang="cs-CZ" sz="4800" b="1" dirty="0">
              <a:solidFill>
                <a:schemeClr val="accent5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763713" y="2349500"/>
            <a:ext cx="1331912" cy="409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Gill Sans MT" pitchFamily="34" charset="-18"/>
              </a:rPr>
              <a:t>Leden</a:t>
            </a:r>
          </a:p>
          <a:p>
            <a:r>
              <a:rPr lang="cs-CZ" sz="2000" b="1">
                <a:latin typeface="Gill Sans MT" pitchFamily="34" charset="-18"/>
              </a:rPr>
              <a:t>Únor</a:t>
            </a:r>
          </a:p>
          <a:p>
            <a:r>
              <a:rPr lang="cs-CZ" sz="2000" b="1">
                <a:latin typeface="Gill Sans MT" pitchFamily="34" charset="-18"/>
              </a:rPr>
              <a:t>Březen</a:t>
            </a:r>
          </a:p>
          <a:p>
            <a:r>
              <a:rPr lang="cs-CZ" sz="2000" b="1">
                <a:latin typeface="Gill Sans MT" pitchFamily="34" charset="-18"/>
              </a:rPr>
              <a:t>Duben</a:t>
            </a:r>
          </a:p>
          <a:p>
            <a:r>
              <a:rPr lang="cs-CZ" sz="2000" b="1">
                <a:latin typeface="Gill Sans MT" pitchFamily="34" charset="-18"/>
              </a:rPr>
              <a:t>Květen</a:t>
            </a:r>
          </a:p>
          <a:p>
            <a:r>
              <a:rPr lang="cs-CZ" sz="2000" b="1">
                <a:latin typeface="Gill Sans MT" pitchFamily="34" charset="-18"/>
              </a:rPr>
              <a:t>Červen</a:t>
            </a:r>
          </a:p>
          <a:p>
            <a:r>
              <a:rPr lang="cs-CZ" sz="2000" b="1">
                <a:latin typeface="Gill Sans MT" pitchFamily="34" charset="-18"/>
              </a:rPr>
              <a:t>Červenec</a:t>
            </a:r>
          </a:p>
          <a:p>
            <a:r>
              <a:rPr lang="cs-CZ" sz="2000" b="1">
                <a:latin typeface="Gill Sans MT" pitchFamily="34" charset="-18"/>
              </a:rPr>
              <a:t>Srpen </a:t>
            </a:r>
          </a:p>
          <a:p>
            <a:r>
              <a:rPr lang="cs-CZ" sz="2000" b="1">
                <a:latin typeface="Gill Sans MT" pitchFamily="34" charset="-18"/>
              </a:rPr>
              <a:t>Září</a:t>
            </a:r>
          </a:p>
          <a:p>
            <a:r>
              <a:rPr lang="cs-CZ" sz="2000" b="1">
                <a:latin typeface="Gill Sans MT" pitchFamily="34" charset="-18"/>
              </a:rPr>
              <a:t>Říjen</a:t>
            </a:r>
          </a:p>
          <a:p>
            <a:r>
              <a:rPr lang="cs-CZ" sz="2000" b="1">
                <a:latin typeface="Gill Sans MT" pitchFamily="34" charset="-18"/>
              </a:rPr>
              <a:t>Listopad</a:t>
            </a:r>
          </a:p>
          <a:p>
            <a:r>
              <a:rPr lang="cs-CZ" sz="2000" b="1">
                <a:latin typeface="Gill Sans MT" pitchFamily="34" charset="-18"/>
              </a:rPr>
              <a:t>Prosinec</a:t>
            </a:r>
          </a:p>
          <a:p>
            <a:endParaRPr lang="cs-CZ" sz="2000" b="1">
              <a:latin typeface="Gill Sans MT" pitchFamily="34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813" y="1052513"/>
            <a:ext cx="6438900" cy="9239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solidFill>
                  <a:schemeClr val="accent5">
                    <a:lumMod val="75000"/>
                  </a:schemeClr>
                </a:solidFill>
                <a:latin typeface="+mn-lt"/>
                <a:cs typeface="+mn-cs"/>
              </a:rPr>
              <a:t>Seřaď dny v týdnu :</a:t>
            </a:r>
            <a:endParaRPr lang="cs-CZ" sz="5400" b="1" dirty="0">
              <a:solidFill>
                <a:schemeClr val="accent5">
                  <a:lumMod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547813" y="2852738"/>
            <a:ext cx="17145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Gill Sans MT" pitchFamily="34" charset="-18"/>
              </a:rPr>
              <a:t>Sobota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635375" y="3789363"/>
            <a:ext cx="20256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Gill Sans MT" pitchFamily="34" charset="-18"/>
              </a:rPr>
              <a:t>Úterý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124075" y="4797425"/>
            <a:ext cx="16271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Gill Sans MT" pitchFamily="34" charset="-18"/>
              </a:rPr>
              <a:t>Středa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588125" y="5165725"/>
            <a:ext cx="173355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Gill Sans MT" pitchFamily="34" charset="-18"/>
              </a:rPr>
              <a:t>Neděle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924300" y="3222625"/>
            <a:ext cx="52228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Gill Sans MT" pitchFamily="34" charset="-18"/>
              </a:rPr>
              <a:t>                   Pondělí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924300" y="5535613"/>
            <a:ext cx="18764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Gill Sans MT" pitchFamily="34" charset="-18"/>
              </a:rPr>
              <a:t>Čtvrtek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572000" y="2852738"/>
            <a:ext cx="23034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Gill Sans MT" pitchFamily="34" charset="-18"/>
              </a:rPr>
              <a:t>Pátek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8888" y="549275"/>
            <a:ext cx="7880350" cy="2362200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chemeClr val="tx2">
                    <a:satMod val="130000"/>
                  </a:schemeClr>
                </a:solidFill>
              </a:rPr>
              <a:t>Měřidla času:</a:t>
            </a:r>
            <a:br>
              <a:rPr lang="cs-CZ" sz="6000" b="1" dirty="0" smtClean="0">
                <a:solidFill>
                  <a:schemeClr val="tx2">
                    <a:satMod val="130000"/>
                  </a:schemeClr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Jaká znáš měřidla ? 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Čím měříme čas? 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2781300"/>
            <a:ext cx="2519362" cy="2160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9113" y="2760663"/>
            <a:ext cx="2338387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97500" y="1968500"/>
            <a:ext cx="2520950" cy="209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484438" y="4725988"/>
            <a:ext cx="1744662" cy="172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16463" y="4581525"/>
            <a:ext cx="3657600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1"/>
          <p:cNvSpPr txBox="1">
            <a:spLocks noChangeArrowheads="1"/>
          </p:cNvSpPr>
          <p:nvPr/>
        </p:nvSpPr>
        <p:spPr bwMode="auto">
          <a:xfrm>
            <a:off x="1042988" y="188913"/>
            <a:ext cx="90852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400">
              <a:solidFill>
                <a:srgbClr val="0070C0"/>
              </a:solidFill>
              <a:latin typeface="Verdana" pitchFamily="34" charset="0"/>
            </a:endParaRPr>
          </a:p>
          <a:p>
            <a:endParaRPr lang="cs-CZ" sz="1400">
              <a:solidFill>
                <a:srgbClr val="0070C0"/>
              </a:solidFill>
              <a:latin typeface="Verdana" pitchFamily="34" charset="0"/>
            </a:endParaRPr>
          </a:p>
        </p:txBody>
      </p:sp>
      <p:sp>
        <p:nvSpPr>
          <p:cNvPr id="24578" name="Obdélník 3"/>
          <p:cNvSpPr>
            <a:spLocks noChangeArrowheads="1"/>
          </p:cNvSpPr>
          <p:nvPr/>
        </p:nvSpPr>
        <p:spPr bwMode="auto">
          <a:xfrm>
            <a:off x="1331913" y="465138"/>
            <a:ext cx="4572000" cy="893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Trebuchet MS" pitchFamily="34" charset="0"/>
              </a:rPr>
              <a:t>Použité zdroje :</a:t>
            </a:r>
          </a:p>
          <a:p>
            <a:r>
              <a:rPr lang="cs-CZ" sz="2400">
                <a:solidFill>
                  <a:srgbClr val="000000"/>
                </a:solidFill>
                <a:latin typeface="Trebuchet MS" pitchFamily="34" charset="0"/>
              </a:rPr>
              <a:t>Program Microsoft Office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238</TotalTime>
  <Words>148</Words>
  <Application>Microsoft Office PowerPoint</Application>
  <PresentationFormat>On-screen Show (4:3)</PresentationFormat>
  <Paragraphs>56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12</vt:i4>
      </vt:variant>
    </vt:vector>
  </HeadingPairs>
  <TitlesOfParts>
    <vt:vector size="28" baseType="lpstr">
      <vt:lpstr>Gill Sans MT</vt:lpstr>
      <vt:lpstr>Arial</vt:lpstr>
      <vt:lpstr>Wingdings 2</vt:lpstr>
      <vt:lpstr>Verdana</vt:lpstr>
      <vt:lpstr>Calibri</vt:lpstr>
      <vt:lpstr>Times New Roman</vt:lpstr>
      <vt:lpstr>Bauhaus 93</vt:lpstr>
      <vt:lpstr>Wingdings</vt:lpstr>
      <vt:lpstr>Trebuchet MS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Snímek 1</vt:lpstr>
      <vt:lpstr>Snímek 2</vt:lpstr>
      <vt:lpstr>Snímek 3</vt:lpstr>
      <vt:lpstr> ORIENTACE  V   ČASE</vt:lpstr>
      <vt:lpstr>Snímek 5</vt:lpstr>
      <vt:lpstr>Snímek 6</vt:lpstr>
      <vt:lpstr>Snímek 7</vt:lpstr>
      <vt:lpstr>Snímek 8</vt:lpstr>
      <vt:lpstr>Snímek 9</vt:lpstr>
      <vt:lpstr>Snímek 10</vt:lpstr>
      <vt:lpstr>Měřidla času: Jaká znáš měřidla ?  Čím měříme čas? 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ORIENTACE  V   ČASE</dc:title>
  <dc:creator>Simča</dc:creator>
  <cp:lastModifiedBy>DUM</cp:lastModifiedBy>
  <cp:revision>25</cp:revision>
  <dcterms:created xsi:type="dcterms:W3CDTF">2012-01-07T06:31:39Z</dcterms:created>
  <dcterms:modified xsi:type="dcterms:W3CDTF">2013-12-14T16:54:09Z</dcterms:modified>
</cp:coreProperties>
</file>