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0DAEF15-82C0-4599-8629-1B05D045066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7A4077-5DA9-45C5-A559-0B1B9E5EF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2112B73-0F38-4055-9459-2516309D693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0826A-F82C-4D23-84B0-16BA0A0423C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47045-B842-4C0F-8CFE-6C86EF58C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1A934-5132-49F8-B240-C987C4EFAE9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D1C53-C5AC-4C92-86B5-68790FFF9B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5E43D-E62F-40F0-9DFB-1AB2720951C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05F0B-F9A3-4EFC-9946-3D54C3334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B788B-83AA-467D-8FDC-86094BBF1D2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2A3A2-9C3A-4F67-9DD8-3082F3B4A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F1D0C-C00A-446F-A1BA-39CC83BA48F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7F62A-A4BD-4A20-A96A-080A11A81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E44D4-0B8A-4C6C-958F-0EB6EBB6371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2CDBC-60A7-43CC-ADBA-5C973A56A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08921-3C6B-42AF-99FB-1266C9095E5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0B995-0731-4337-8A50-4389EC8FC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8374B-0595-41AC-B53D-F27BDE6F81B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6BD65-56DF-4766-A75A-A9F8673D50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EDB4A-1CEF-4378-88B6-D2053CEC5A2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D0B63-7792-4E2D-8437-C9815CB1B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F47E4-38CA-4EA7-BB4E-9266F18CBC8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77064-C46D-4E9E-881F-9643663385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648AA-33C0-415C-824C-01156341552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D92D4-DD6F-4542-B54F-CF7E8F503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93C5925-6F1B-4176-8BC6-D2461DCE88A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3E20A24-D31C-44C4-B332-B398F7967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QIpHeQ6NKx1l8ysZ6N1gEYNsMrv-xd8YeEendPpaP9HAEPB4NB" TargetMode="External"/><Relationship Id="rId13" Type="http://schemas.openxmlformats.org/officeDocument/2006/relationships/hyperlink" Target="http://www.biolib.cz/IMG/GAL/BIG/76704.jpg" TargetMode="External"/><Relationship Id="rId3" Type="http://schemas.openxmlformats.org/officeDocument/2006/relationships/hyperlink" Target="http://upload.wikimedia.org/wikipedia/commons/thumb/1/11/Giant_clam_or_Tridacna_gigas.jpg/225px-Giant_clam_or_Tridacna_gigas.jpg" TargetMode="External"/><Relationship Id="rId7" Type="http://schemas.openxmlformats.org/officeDocument/2006/relationships/hyperlink" Target="http://upload.wikimedia.org/wikipedia/commons/thumb/4/45/CornishMussels.JPG/270px-CornishMussels.JPG" TargetMode="External"/><Relationship Id="rId12" Type="http://schemas.openxmlformats.org/officeDocument/2006/relationships/hyperlink" Target="http://t0.gstatic.com/images?q=tbn:ANd9GcRpJTr0OUN-3ikqIYBNMeQVG4I2weBh6QIWXS-y6E7Zqz5Pdab9" TargetMode="External"/><Relationship Id="rId2" Type="http://schemas.openxmlformats.org/officeDocument/2006/relationships/hyperlink" Target="http://upload.wikimedia.org/wikipedia/commons/thumb/7/79/Conus-geographicus.jpg/270px-Conus-geographic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4/Snail_black_on_grass2.jpg/270px-Snail_black_on_grass2.jpg" TargetMode="External"/><Relationship Id="rId11" Type="http://schemas.openxmlformats.org/officeDocument/2006/relationships/hyperlink" Target="http://upload.wikimedia.org/wikipedia/commons/thumb/c/cb/Georgia_Aquarium_-_Cuttlefish_Jan_2006.jpg/800px-Georgia_Aquarium_-_Cuttlefish_Jan_2006.jpg" TargetMode="External"/><Relationship Id="rId5" Type="http://schemas.openxmlformats.org/officeDocument/2006/relationships/hyperlink" Target="http://upload.wikimedia.org/wikipedia/commons/thumb/9/95/Bolinus_brandaris_01.jpg/200px-Bolinus_brandaris_01.jpg" TargetMode="External"/><Relationship Id="rId10" Type="http://schemas.openxmlformats.org/officeDocument/2006/relationships/hyperlink" Target="http://t2.gstatic.com/images?q=tbn:ANd9GcTFB04UlfF8GrAluzIc9w9urPPRtZSb_t-eImcTpOoy7RwxgMQg" TargetMode="External"/><Relationship Id="rId4" Type="http://schemas.openxmlformats.org/officeDocument/2006/relationships/hyperlink" Target="http://upload.wikimedia.org/wikipedia/commons/thumb/9/9f/Octopus_vulgaris_2.jpg/320px-Octopus_vulgaris_2.jpg" TargetMode="External"/><Relationship Id="rId9" Type="http://schemas.openxmlformats.org/officeDocument/2006/relationships/hyperlink" Target="http://t0.gstatic.com/images?q=tbn:ANd9GcRYszep2nzqprCbk1Xyle9UG0opWCrZxrMGEC1pidqu4iZj_xUtQ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98600" y="1247775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57250" y="3429000"/>
          <a:ext cx="7572375" cy="2071690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Horniková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VY_32_INOVACE_121_Měkkýši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Živá příroda 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285750"/>
            <a:ext cx="7772400" cy="1470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MĚKKÝŠI</a:t>
            </a:r>
            <a:endParaRPr lang="cs-CZ" sz="8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14375" y="1857375"/>
            <a:ext cx="7929563" cy="2786063"/>
          </a:xfrm>
        </p:spPr>
        <p:txBody>
          <a:bodyPr/>
          <a:lstStyle/>
          <a:p>
            <a:pPr eaLnBrk="1" hangingPunct="1"/>
            <a:r>
              <a:rPr lang="cs-CZ" sz="5400" b="1" i="1" smtClean="0">
                <a:solidFill>
                  <a:srgbClr val="00B050"/>
                </a:solidFill>
                <a:latin typeface="Arial" charset="0"/>
                <a:cs typeface="Arial" charset="0"/>
              </a:rPr>
              <a:t>PLŽI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14750" y="2714625"/>
            <a:ext cx="1871663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MLŽI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643188" y="3714750"/>
            <a:ext cx="4711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 i="1">
                <a:solidFill>
                  <a:srgbClr val="00B050"/>
                </a:solidFill>
                <a:cs typeface="Arial" charset="0"/>
              </a:rPr>
              <a:t>HLAVONOŽCI</a:t>
            </a:r>
            <a:endParaRPr lang="cs-CZ" sz="5400">
              <a:solidFill>
                <a:srgbClr val="00B050"/>
              </a:solidFill>
              <a:cs typeface="Arial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4313" y="4786313"/>
            <a:ext cx="87010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Žáci se seznámí s dělením měkkýšů na </a:t>
            </a:r>
            <a:r>
              <a:rPr lang="cs-CZ" sz="3200" b="1">
                <a:solidFill>
                  <a:srgbClr val="002060"/>
                </a:solidFill>
              </a:rPr>
              <a:t>plže,</a:t>
            </a:r>
            <a:r>
              <a:rPr lang="cs-CZ" sz="3200"/>
              <a:t> </a:t>
            </a:r>
          </a:p>
          <a:p>
            <a:r>
              <a:rPr lang="cs-CZ" sz="3200" b="1">
                <a:solidFill>
                  <a:srgbClr val="002060"/>
                </a:solidFill>
              </a:rPr>
              <a:t>mlže</a:t>
            </a:r>
            <a:r>
              <a:rPr lang="cs-CZ" sz="3200"/>
              <a:t> a </a:t>
            </a:r>
            <a:r>
              <a:rPr lang="cs-CZ" sz="3200" b="1">
                <a:solidFill>
                  <a:srgbClr val="002060"/>
                </a:solidFill>
              </a:rPr>
              <a:t>hlavonožce</a:t>
            </a:r>
            <a:r>
              <a:rPr lang="cs-CZ" sz="3200"/>
              <a:t>. O každé skupině se dozví</a:t>
            </a:r>
          </a:p>
          <a:p>
            <a:r>
              <a:rPr lang="cs-CZ" sz="3200"/>
              <a:t>základní informace</a:t>
            </a:r>
            <a:r>
              <a:rPr lang="cs-CZ" sz="24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50"/>
            <a:ext cx="9144000" cy="1143000"/>
          </a:xfrm>
        </p:spPr>
        <p:txBody>
          <a:bodyPr/>
          <a:lstStyle/>
          <a:p>
            <a:pPr eaLnBrk="1" hangingPunct="1"/>
            <a:r>
              <a:rPr lang="cs-CZ" sz="6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ZÁKLADNÍ INFORMACE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měkkýši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žijí na </a:t>
            </a:r>
            <a:r>
              <a:rPr lang="cs-CZ" sz="4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suchu </a:t>
            </a:r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i ve </a:t>
            </a:r>
            <a:r>
              <a:rPr lang="cs-CZ" sz="4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vodě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tělo mají </a:t>
            </a:r>
            <a:r>
              <a:rPr lang="cs-CZ" sz="4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měkké</a:t>
            </a:r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4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houbovité 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ochranou u většiny měkkýšů je </a:t>
            </a:r>
            <a:r>
              <a:rPr lang="cs-CZ" sz="4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vápenitá skořápka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podle skořápky je dělíme na </a:t>
            </a:r>
            <a:r>
              <a:rPr lang="cs-CZ" sz="44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tři skupiny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PLŽI</a:t>
            </a: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mají </a:t>
            </a:r>
            <a:r>
              <a:rPr lang="cs-CZ" sz="35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JEDNU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 spirálovitě zatočenou skořápku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jmenuje se </a:t>
            </a:r>
            <a:r>
              <a:rPr lang="cs-CZ" sz="35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ULITA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u některých druhů není vyvinuta</a:t>
            </a:r>
            <a:endParaRPr lang="cs-CZ" sz="35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MLŽI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ají</a:t>
            </a:r>
            <a:r>
              <a:rPr lang="cs-CZ" sz="35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5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DVĚ</a:t>
            </a:r>
            <a:r>
              <a:rPr lang="cs-CZ" sz="35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skořápky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jmenují se </a:t>
            </a:r>
            <a:r>
              <a:rPr lang="cs-CZ" sz="35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LASTURY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pohromadě je drží zámek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HLAVONOŽCI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800" dirty="0" smtClean="0">
                <a:latin typeface="Arial" pitchFamily="34" charset="0"/>
                <a:cs typeface="Arial" pitchFamily="34" charset="0"/>
              </a:rPr>
              <a:t>někteří mají dlouhá chapadla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800" dirty="0" smtClean="0">
                <a:latin typeface="Arial" pitchFamily="34" charset="0"/>
                <a:cs typeface="Arial" pitchFamily="34" charset="0"/>
              </a:rPr>
              <a:t>ětšinou žijí v mořích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0" y="0"/>
            <a:ext cx="9144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>
                <a:cs typeface="Arial" charset="0"/>
              </a:rPr>
              <a:t>Zakroužkuj </a:t>
            </a:r>
            <a:r>
              <a:rPr lang="cs-CZ">
                <a:solidFill>
                  <a:srgbClr val="FF0000"/>
                </a:solidFill>
                <a:cs typeface="Arial" charset="0"/>
              </a:rPr>
              <a:t>červeně </a:t>
            </a:r>
            <a:r>
              <a:rPr lang="cs-CZ">
                <a:cs typeface="Arial" charset="0"/>
              </a:rPr>
              <a:t>plže.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cs typeface="Arial" charset="0"/>
              </a:rPr>
              <a:t>Zakroužkuj </a:t>
            </a:r>
            <a:r>
              <a:rPr lang="cs-CZ">
                <a:solidFill>
                  <a:srgbClr val="0070C0"/>
                </a:solidFill>
                <a:cs typeface="Arial" charset="0"/>
              </a:rPr>
              <a:t>modře </a:t>
            </a:r>
            <a:r>
              <a:rPr lang="cs-CZ">
                <a:cs typeface="Arial" charset="0"/>
              </a:rPr>
              <a:t>mlže.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cs typeface="Arial" charset="0"/>
              </a:rPr>
              <a:t>Zakroužkuj </a:t>
            </a:r>
            <a:r>
              <a:rPr lang="cs-CZ">
                <a:solidFill>
                  <a:srgbClr val="00B050"/>
                </a:solidFill>
                <a:cs typeface="Arial" charset="0"/>
              </a:rPr>
              <a:t>zeleně</a:t>
            </a:r>
            <a:r>
              <a:rPr lang="cs-CZ">
                <a:cs typeface="Arial" charset="0"/>
              </a:rPr>
              <a:t> hlavonožce.</a:t>
            </a:r>
          </a:p>
        </p:txBody>
      </p:sp>
      <p:pic>
        <p:nvPicPr>
          <p:cNvPr id="614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57188" y="1285875"/>
            <a:ext cx="2571750" cy="1924050"/>
          </a:xfrm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13" y="500063"/>
            <a:ext cx="21431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13" y="642938"/>
            <a:ext cx="304800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625" y="4214813"/>
            <a:ext cx="19050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85813" y="3214688"/>
            <a:ext cx="1570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Homolice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571875" y="3357563"/>
            <a:ext cx="2339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Zéva obrovská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902325" y="2857500"/>
            <a:ext cx="3241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Chobotnice pobřežní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0" y="5572125"/>
            <a:ext cx="28559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Ostranka jaderská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571875" y="5929313"/>
            <a:ext cx="1571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Srdcovka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000875" y="5572125"/>
            <a:ext cx="1004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Sépie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63" y="4000500"/>
            <a:ext cx="245745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43250" y="4071938"/>
            <a:ext cx="24384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67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50"/>
            <a:ext cx="8229600" cy="5072063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Jaké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tělo</a:t>
            </a:r>
            <a:r>
              <a:rPr lang="cs-CZ" sz="4000" smtClean="0">
                <a:latin typeface="Arial" charset="0"/>
                <a:cs typeface="Arial" charset="0"/>
              </a:rPr>
              <a:t> mají měkkýši?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Čím je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chráněno</a:t>
            </a:r>
            <a:r>
              <a:rPr lang="cs-CZ" sz="4000" smtClean="0">
                <a:solidFill>
                  <a:srgbClr val="FFC000"/>
                </a:solidFill>
                <a:latin typeface="Arial" charset="0"/>
                <a:cs typeface="Arial" charset="0"/>
              </a:rPr>
              <a:t> </a:t>
            </a:r>
            <a:r>
              <a:rPr lang="cs-CZ" sz="4000" smtClean="0">
                <a:latin typeface="Arial" charset="0"/>
                <a:cs typeface="Arial" charset="0"/>
              </a:rPr>
              <a:t>tělo měkkýšů?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 se nazývá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schránka plžů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 se nazývá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schránka mlžů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Kde žije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 nejvíce </a:t>
            </a:r>
            <a:r>
              <a:rPr lang="cs-CZ" sz="4000" smtClean="0">
                <a:latin typeface="Arial" charset="0"/>
                <a:cs typeface="Arial" charset="0"/>
              </a:rPr>
              <a:t>různých</a:t>
            </a:r>
          </a:p>
          <a:p>
            <a:pPr eaLnBrk="1" hangingPunct="1">
              <a:buFont typeface="Arial" charset="0"/>
              <a:buNone/>
            </a:pPr>
            <a:r>
              <a:rPr lang="cs-CZ" sz="4000" smtClean="0">
                <a:latin typeface="Arial" charset="0"/>
                <a:cs typeface="Arial" charset="0"/>
              </a:rPr>
              <a:t>    měkkýšů?</a:t>
            </a:r>
          </a:p>
          <a:p>
            <a:pPr eaLnBrk="1" hangingPunct="1">
              <a:buFont typeface="Arial" charset="0"/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4313" y="0"/>
            <a:ext cx="8729662" cy="1143000"/>
          </a:xfrm>
        </p:spPr>
        <p:txBody>
          <a:bodyPr/>
          <a:lstStyle/>
          <a:p>
            <a:pPr eaLnBrk="1" hangingPunct="1"/>
            <a:r>
              <a:rPr lang="cs-CZ" sz="54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Doplň výraz plž nebo mlž</a:t>
            </a:r>
          </a:p>
        </p:txBody>
      </p:sp>
      <p:pic>
        <p:nvPicPr>
          <p:cNvPr id="819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1428750"/>
            <a:ext cx="2571750" cy="1933575"/>
          </a:xfrm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1500188"/>
            <a:ext cx="2571750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1643063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3" y="4214813"/>
            <a:ext cx="2257425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6500" y="428625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357563" y="44291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6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21493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2"/>
              </a:rPr>
              <a:t>http://upload.wikimedia.org/wikipedia/commons/thumb/7/79/Conus-geographicus.jpg/270px-Conus </a:t>
            </a:r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2"/>
              </a:rPr>
              <a:t>geographicus.jpg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3"/>
              </a:rPr>
              <a:t>http://upload.wikimedia.org/wikipedia/commons/thumb/1/11/Giant_clam_or_Tridacna_gigas.jpg/225px-</a:t>
            </a:r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3"/>
              </a:rPr>
              <a:t>Giant_clam_or_Tridacna_gigas.jpg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4"/>
              </a:rPr>
              <a:t>http://upload.wikimedia.org/wikipedia/commons/thumb/9/9f/Octopus_vulgaris_2.jpg/320px-</a:t>
            </a:r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4"/>
              </a:rPr>
              <a:t>Octopus_vulgaris_2.jpg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5"/>
              </a:rPr>
              <a:t>http://upload.wikimedia.org/wikipedia/commons/thumb/9/95/Bolinus_brandaris_01.jpg/200px-</a:t>
            </a:r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5"/>
              </a:rPr>
              <a:t>Bolinus_brandaris_01.jpg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6"/>
              </a:rPr>
              <a:t>http://upload.wikimedia.org/wikipedia/commons/thumb/e/e4/Snail_black_on_grass2.jpg/270px-</a:t>
            </a:r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6"/>
              </a:rPr>
              <a:t>Snail_black_on_grass2.jpg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7"/>
              </a:rPr>
              <a:t>http://upload.wikimedia.org/wikipedia/commons/thumb/4/45/CornishMussels.JPG/270px-</a:t>
            </a:r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7"/>
              </a:rPr>
              <a:t>CornishMussels.JPG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8"/>
              </a:rPr>
              <a:t>http://t2.gstatic.com/images?q=tbn:ANd9GcQIpHeQ6NKx1l8ysZ6N1gEYNsMrv-xd8YeEendPpaP9HAEPB4NB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9"/>
              </a:rPr>
              <a:t>http://t0.gstatic.com/images?q=tbn:ANd9GcRYszep2nzqprCbk1Xyle9UG0opWCrZxrMGEC1pidqu4iZj_xUtQg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10"/>
              </a:rPr>
              <a:t>http://t2.gstatic.com/images?q=tbn:ANd9GcTFB04UlfF8GrAluzIc9w9urPPRtZSb_t-eImcTpOoy7RwxgMQg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11"/>
              </a:rPr>
              <a:t>http://upload.wikimedia.org/wikipedia/commons/thumb/c/cb/Georgia_Aquarium_-_Cuttlefish_Jan_2006.jpg/800px-Georgia_Aquarium_-_Cuttlefish_Jan_2006.jpg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12"/>
              </a:rPr>
              <a:t>http://t0.gstatic.com/images?q=tbn:ANd9GcRpJTr0OUN-3ikqIYBNMeQVG4I2weBh6QIWXS-y6E7Zqz5Pdab9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r>
              <a:rPr lang="cs-CZ" sz="1400" smtClean="0">
                <a:hlinkClick r:id="rId13"/>
              </a:rPr>
              <a:t>http://www.biolib.cz/IMG/GAL/BIG/76704.jpg</a:t>
            </a:r>
            <a:endParaRPr lang="cs-CZ" sz="1400" smtClean="0"/>
          </a:p>
          <a:p>
            <a:pPr eaLnBrk="1" hangingPunct="1">
              <a:buFont typeface="Arial" charset="0"/>
              <a:buNone/>
            </a:pPr>
            <a:endParaRPr lang="cs-CZ" sz="1400" smtClean="0"/>
          </a:p>
          <a:p>
            <a:pPr eaLnBrk="1" hangingPunct="1">
              <a:buFont typeface="Arial" charset="0"/>
              <a:buNone/>
            </a:pPr>
            <a:endParaRPr lang="cs-CZ" sz="1400" smtClean="0"/>
          </a:p>
          <a:p>
            <a:pPr eaLnBrk="1" hangingPunct="1">
              <a:buFont typeface="Arial" charset="0"/>
              <a:buNone/>
            </a:pPr>
            <a:endParaRPr lang="cs-CZ" sz="1400" smtClean="0"/>
          </a:p>
          <a:p>
            <a:pPr eaLnBrk="1" hangingPunct="1">
              <a:buFont typeface="Arial" charset="0"/>
              <a:buNone/>
            </a:pPr>
            <a:endParaRPr lang="cs-CZ" sz="1400" smtClean="0"/>
          </a:p>
          <a:p>
            <a:pPr eaLnBrk="1" hangingPunct="1">
              <a:buFont typeface="Arial" charset="0"/>
              <a:buNone/>
            </a:pPr>
            <a:endParaRPr lang="cs-CZ" sz="1400" smtClean="0"/>
          </a:p>
          <a:p>
            <a:pPr eaLnBrk="1" hangingPunct="1">
              <a:buFont typeface="Arial" charset="0"/>
              <a:buNone/>
            </a:pPr>
            <a:endParaRPr lang="cs-CZ" sz="1400" smtClean="0"/>
          </a:p>
          <a:p>
            <a:pPr eaLnBrk="1" hangingPunct="1">
              <a:buFont typeface="Arial" charset="0"/>
              <a:buNone/>
            </a:pPr>
            <a:endParaRPr lang="cs-CZ" sz="1400" smtClean="0"/>
          </a:p>
          <a:p>
            <a:pPr eaLnBrk="1" hangingPunct="1">
              <a:buFont typeface="Arial" charset="0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921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921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233</Words>
  <Application>Microsoft Office PowerPoint</Application>
  <PresentationFormat>Předvádění na obrazovce (4:3)</PresentationFormat>
  <Paragraphs>71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Calibri</vt:lpstr>
      <vt:lpstr>Times New Roman</vt:lpstr>
      <vt:lpstr>Wingdings</vt:lpstr>
      <vt:lpstr>Motiv sady Office</vt:lpstr>
      <vt:lpstr>Snímek 1</vt:lpstr>
      <vt:lpstr>MĚKKÝŠI</vt:lpstr>
      <vt:lpstr>ZÁKLADNÍ INFORMACE</vt:lpstr>
      <vt:lpstr>Snímek 4</vt:lpstr>
      <vt:lpstr>Snímek 5</vt:lpstr>
      <vt:lpstr>Otázky </vt:lpstr>
      <vt:lpstr>Doplň výraz plž nebo mlž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winxp</cp:lastModifiedBy>
  <cp:revision>52</cp:revision>
  <dcterms:created xsi:type="dcterms:W3CDTF">2011-09-10T08:04:54Z</dcterms:created>
  <dcterms:modified xsi:type="dcterms:W3CDTF">2012-03-15T05:10:47Z</dcterms:modified>
</cp:coreProperties>
</file>