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6" r:id="rId3"/>
    <p:sldId id="267" r:id="rId4"/>
    <p:sldId id="256" r:id="rId5"/>
    <p:sldId id="263" r:id="rId6"/>
    <p:sldId id="258" r:id="rId7"/>
    <p:sldId id="259" r:id="rId8"/>
    <p:sldId id="260" r:id="rId9"/>
    <p:sldId id="261" r:id="rId10"/>
    <p:sldId id="262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B6A07-D2BB-4625-8509-6F6AEC2A3AF8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AA419-CBB9-4430-B1EF-A75529543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6B6CA-7D14-4B3B-8CB5-848A80BF46BB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6F321-1D3E-4A8E-9275-E2F0E42CE2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4EC3B-BF40-4D53-A4DA-0961B94D0FF2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98A80-8C13-4B15-A6E4-CEFB9D29D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A4FC-E7E1-4AC4-BE7E-5844B66C0BB0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27162-E428-40DE-B59C-AA577EBA8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DE37A-5E3F-4FDA-B4B6-817222AE396E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9E2AF-5BF1-4C93-89B0-0E67C64FB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63C13-0C1E-4DF9-91FA-F9EB14584DBA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B17FF-CBFB-48D9-86BF-4F502C21A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12747-FCA4-4FCF-8660-627B10B8F08F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43004-48B7-43B4-BA47-3D3C28008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DD417-757B-4FA2-8B01-CE45E1A7D38B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F523F-1ACB-4AEE-8F3A-B77A24EEE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ED165-2275-4A17-A219-54398D08B250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E6352-1419-438A-B0F1-9CC933D0F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77BA3-749A-47A6-9939-1C077B706D6E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0C9FD-DE4E-425B-96A1-444192669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F2236-0318-48C6-A7C6-C16FE71818AC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72F25-A23E-481C-9414-C4B408F01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BAD213-C291-44B7-A791-FEE599146138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51B274-8EAD-4FDE-84F3-D4FEBBDA8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3088" y="387350"/>
            <a:ext cx="6446837" cy="131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8163" y="2205038"/>
          <a:ext cx="8137525" cy="35909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9939"/>
                <a:gridCol w="6126965"/>
              </a:tblGrid>
              <a:tr h="7474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474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474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VY_32_INOVACE_344_ PRÁCE_A_VOLNÝ_ČAS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81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Druhy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povolání , řemesla, duševní a fyzická práce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105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850" y="692150"/>
          <a:ext cx="7200900" cy="4102100"/>
        </p:xfrm>
        <a:graphic>
          <a:graphicData uri="http://schemas.openxmlformats.org/drawingml/2006/table">
            <a:tbl>
              <a:tblPr firstRow="1" firstCol="1" bandRow="1"/>
              <a:tblGrid>
                <a:gridCol w="1309236"/>
                <a:gridCol w="5891564"/>
              </a:tblGrid>
              <a:tr h="33452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Prezentace je zaměřená na výklad látky v předmětu Člověk a jeho svět pro 3.ročník.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Děti se seznamují s druhy povolání. Pojmenovávají jednotlivé profese, dávná řemesla a jejich náplň.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Odpovědi jsou schované, ukáží se po zodpovězení otázky. ( list 6, 7 a 8 )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Seznamují se s prací fyzickou i duševní. Děti  si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v průběhu celé prezentace  ověřují zábavnou formou  nabyté vědomosti pomocí otázek  a skrytých odpovědí.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827088" y="549275"/>
            <a:ext cx="66913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Datum vytvoření : 01.01.2012</a:t>
            </a:r>
          </a:p>
          <a:p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Klíčová slova : řemeslo, povolání, práce fyzická, práce duševní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2060848"/>
            <a:ext cx="8054281" cy="345432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6000" dirty="0" smtClean="0">
                <a:solidFill>
                  <a:srgbClr val="FF0000"/>
                </a:solidFill>
                <a:latin typeface="Algerian" pitchFamily="82" charset="0"/>
              </a:rPr>
              <a:t>Práce a volný čas</a:t>
            </a:r>
            <a:endParaRPr lang="cs-CZ" sz="6000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85825" y="3357563"/>
            <a:ext cx="3470275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39750" y="908050"/>
            <a:ext cx="7200900" cy="551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400">
                <a:solidFill>
                  <a:srgbClr val="FF0000"/>
                </a:solidFill>
                <a:latin typeface="Trebuchet MS" pitchFamily="34" charset="0"/>
              </a:rPr>
              <a:t>Druhy povolání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>
              <a:latin typeface="Trebuchet MS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>
                <a:solidFill>
                  <a:srgbClr val="FF0000"/>
                </a:solidFill>
                <a:latin typeface="Trebuchet MS" pitchFamily="34" charset="0"/>
              </a:rPr>
              <a:t>Řemesla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>
              <a:solidFill>
                <a:srgbClr val="FF0000"/>
              </a:solidFill>
              <a:latin typeface="Trebuchet MS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>
                <a:solidFill>
                  <a:srgbClr val="FF0000"/>
                </a:solidFill>
                <a:latin typeface="Trebuchet MS" pitchFamily="34" charset="0"/>
              </a:rPr>
              <a:t>Práce duševní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>
              <a:solidFill>
                <a:srgbClr val="FF0000"/>
              </a:solidFill>
              <a:latin typeface="Trebuchet MS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>
                <a:solidFill>
                  <a:srgbClr val="FF0000"/>
                </a:solidFill>
                <a:latin typeface="Trebuchet MS" pitchFamily="34" charset="0"/>
              </a:rPr>
              <a:t>Práce fyzická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2"/>
          <p:cNvSpPr txBox="1">
            <a:spLocks noChangeArrowheads="1"/>
          </p:cNvSpPr>
          <p:nvPr/>
        </p:nvSpPr>
        <p:spPr bwMode="auto">
          <a:xfrm>
            <a:off x="684213" y="476250"/>
            <a:ext cx="58150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Dospělí lidé chodí do práce, věnují se svému povolání.</a:t>
            </a:r>
          </a:p>
          <a:p>
            <a:r>
              <a:rPr lang="cs-CZ">
                <a:latin typeface="Trebuchet MS" pitchFamily="34" charset="0"/>
              </a:rPr>
              <a:t>Za vykonanou práci dostávají mzdu nebo-li plat.</a:t>
            </a:r>
          </a:p>
          <a:p>
            <a:endParaRPr lang="cs-CZ" b="1">
              <a:solidFill>
                <a:srgbClr val="FF0000"/>
              </a:solidFill>
              <a:latin typeface="Trebuchet MS" pitchFamily="34" charset="0"/>
            </a:endParaRPr>
          </a:p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Jaké znáš druhy povolání?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1773238"/>
            <a:ext cx="1055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pekař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00113" y="2141538"/>
            <a:ext cx="1727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prodavač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3" y="2511425"/>
            <a:ext cx="151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řezník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851275" y="1773238"/>
            <a:ext cx="13319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truhlář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51275" y="2141538"/>
            <a:ext cx="1382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pilot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1275" y="2511425"/>
            <a:ext cx="1673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kuchař</a:t>
            </a:r>
          </a:p>
        </p:txBody>
      </p:sp>
      <p:sp>
        <p:nvSpPr>
          <p:cNvPr id="18440" name="TextovéPole 11"/>
          <p:cNvSpPr txBox="1">
            <a:spLocks noChangeArrowheads="1"/>
          </p:cNvSpPr>
          <p:nvPr/>
        </p:nvSpPr>
        <p:spPr bwMode="auto">
          <a:xfrm>
            <a:off x="900113" y="3213100"/>
            <a:ext cx="3844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Co je náplní práce těchto profesí?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900113" y="3582988"/>
            <a:ext cx="9826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Pekař</a:t>
            </a:r>
            <a:r>
              <a:rPr lang="cs-CZ">
                <a:latin typeface="Trebuchet MS" pitchFamily="34" charset="0"/>
              </a:rPr>
              <a:t>: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655763" y="3582988"/>
            <a:ext cx="5359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pracuje v pekárně, kde pomáhá s výrobou pečiva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900113" y="3951288"/>
            <a:ext cx="1470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Prodavač :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051050" y="3951288"/>
            <a:ext cx="690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prodavač  prodává  zboží, může obsluhovat zákazníka za pultem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900113" y="4321175"/>
            <a:ext cx="1141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Řezník: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882775" y="4321175"/>
            <a:ext cx="81470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úkolem  řezníka je  porážet, porcovat, upravovat, </a:t>
            </a:r>
          </a:p>
          <a:p>
            <a:r>
              <a:rPr lang="cs-CZ">
                <a:latin typeface="Trebuchet MS" pitchFamily="34" charset="0"/>
              </a:rPr>
              <a:t>popř. prodávat maso a masné výrobky.</a:t>
            </a:r>
          </a:p>
          <a:p>
            <a:endParaRPr lang="cs-CZ" sz="1200">
              <a:latin typeface="Trebuchet MS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00113" y="4868863"/>
            <a:ext cx="1922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Truhlář: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860550" y="4868863"/>
            <a:ext cx="61674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vyrábí a opravuje nábytek </a:t>
            </a:r>
            <a:r>
              <a:rPr lang="cs-CZ">
                <a:solidFill>
                  <a:srgbClr val="000000"/>
                </a:solidFill>
                <a:latin typeface="Trebuchet MS" pitchFamily="34" charset="0"/>
              </a:rPr>
              <a:t>zhotovený převážně ze dřeva.</a:t>
            </a:r>
          </a:p>
          <a:p>
            <a:endParaRPr lang="cs-CZ" sz="1400">
              <a:latin typeface="Trebuchet MS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900113" y="5238750"/>
            <a:ext cx="1055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Pilot: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1655763" y="5238750"/>
            <a:ext cx="3421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Řídí</a:t>
            </a:r>
            <a:r>
              <a:rPr lang="cs-CZ"/>
              <a:t>,</a:t>
            </a:r>
            <a:r>
              <a:rPr lang="cs-CZ">
                <a:latin typeface="Trebuchet MS" pitchFamily="34" charset="0"/>
              </a:rPr>
              <a:t> neboli  pilotuje  letadlo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900113" y="5607050"/>
            <a:ext cx="1108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Kuchař: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860550" y="5607050"/>
            <a:ext cx="3463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připravuje a upravuje pokrmy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2"/>
          <p:cNvSpPr txBox="1">
            <a:spLocks noChangeArrowheads="1"/>
          </p:cNvSpPr>
          <p:nvPr/>
        </p:nvSpPr>
        <p:spPr bwMode="auto">
          <a:xfrm>
            <a:off x="539750" y="549275"/>
            <a:ext cx="51022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Znáš nějaká řemesla, která byla dříve?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125538"/>
            <a:ext cx="13192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Lazebník :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35150" y="1125538"/>
            <a:ext cx="1897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holič, kadeřník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1628775"/>
            <a:ext cx="1365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Dráteník: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1628775"/>
            <a:ext cx="6337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zabýval se řemeslem drátenictvím. Z drátu vyráběl  např.</a:t>
            </a:r>
          </a:p>
          <a:p>
            <a:r>
              <a:rPr lang="cs-CZ">
                <a:latin typeface="Trebuchet MS" pitchFamily="34" charset="0"/>
              </a:rPr>
              <a:t>předměty denní potřeby.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5338" y="2565400"/>
            <a:ext cx="3195637" cy="386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7088" y="908050"/>
            <a:ext cx="1055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Zlatník: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63713" y="908050"/>
            <a:ext cx="7056437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navrhoval, zhotovoval, opravoval, posuzoval  šperky, klenoty, ozdobné předměty.</a:t>
            </a:r>
          </a:p>
          <a:p>
            <a:endParaRPr lang="cs-CZ" sz="1100">
              <a:latin typeface="Trebuchet MS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1365250"/>
            <a:ext cx="1944687" cy="196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42988" y="3644900"/>
            <a:ext cx="912812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Štolba: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55800" y="3644900"/>
            <a:ext cx="3000375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Správce konírny, podkoní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16538" y="3294063"/>
            <a:ext cx="2266950" cy="333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684213" y="981075"/>
            <a:ext cx="4978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Práci můžeme rozdělit na </a:t>
            </a:r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duševní a fyzickou.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684213" y="1628775"/>
            <a:ext cx="70104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Práce duševní </a:t>
            </a:r>
            <a:r>
              <a:rPr lang="cs-CZ">
                <a:latin typeface="Trebuchet MS" pitchFamily="34" charset="0"/>
              </a:rPr>
              <a:t>: člověk  převážně přijímá, zpracovává a uchovává</a:t>
            </a:r>
          </a:p>
          <a:p>
            <a:r>
              <a:rPr lang="cs-CZ">
                <a:latin typeface="Trebuchet MS" pitchFamily="34" charset="0"/>
              </a:rPr>
              <a:t>inormace, s kterými nadále pracuje. Je úzce spjata s prací </a:t>
            </a:r>
          </a:p>
          <a:p>
            <a:r>
              <a:rPr lang="cs-CZ">
                <a:latin typeface="Trebuchet MS" pitchFamily="34" charset="0"/>
              </a:rPr>
              <a:t>fyzickou.</a:t>
            </a:r>
          </a:p>
          <a:p>
            <a:endParaRPr lang="cs-CZ">
              <a:latin typeface="Trebuchet MS" pitchFamily="34" charset="0"/>
            </a:endParaRPr>
          </a:p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Práce fyzická</a:t>
            </a:r>
            <a:r>
              <a:rPr lang="cs-CZ">
                <a:latin typeface="Trebuchet MS" pitchFamily="34" charset="0"/>
              </a:rPr>
              <a:t>: je práce pohybově i svalově náročná 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684213" y="3933825"/>
            <a:ext cx="63357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Říkej, zda uvedené povolání řadíme do práce fyzické!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4724400"/>
            <a:ext cx="2478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Úředník v kanceláři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94100" y="4724400"/>
            <a:ext cx="769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ne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16013" y="5094288"/>
            <a:ext cx="2057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potapěč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55875" y="5094288"/>
            <a:ext cx="933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ano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116013" y="5464175"/>
            <a:ext cx="11255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básník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354263" y="5464175"/>
            <a:ext cx="6556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00138" y="738188"/>
            <a:ext cx="11461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zedník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339975" y="765175"/>
            <a:ext cx="7731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ano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00138" y="1133475"/>
            <a:ext cx="1657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spisovatel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25738" y="1133475"/>
            <a:ext cx="485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ne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00138" y="1503363"/>
            <a:ext cx="201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kominík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627313" y="1503363"/>
            <a:ext cx="703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ano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00138" y="1873250"/>
            <a:ext cx="1868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kuchař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627313" y="1873250"/>
            <a:ext cx="952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ano</a:t>
            </a:r>
          </a:p>
        </p:txBody>
      </p:sp>
      <p:sp>
        <p:nvSpPr>
          <p:cNvPr id="22537" name="TextovéPole 11"/>
          <p:cNvSpPr txBox="1">
            <a:spLocks noChangeArrowheads="1"/>
          </p:cNvSpPr>
          <p:nvPr/>
        </p:nvSpPr>
        <p:spPr bwMode="auto">
          <a:xfrm>
            <a:off x="755650" y="3141663"/>
            <a:ext cx="69738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Po práci by měl každý odpočívat, relaxovat nebo se věnovat svým</a:t>
            </a:r>
          </a:p>
          <a:p>
            <a:r>
              <a:rPr lang="cs-CZ">
                <a:latin typeface="Trebuchet MS" pitchFamily="34" charset="0"/>
              </a:rPr>
              <a:t>zájmům a koníčkům.</a:t>
            </a:r>
          </a:p>
          <a:p>
            <a:endParaRPr lang="cs-CZ">
              <a:latin typeface="Trebuchet MS" pitchFamily="34" charset="0"/>
            </a:endParaRPr>
          </a:p>
          <a:p>
            <a:r>
              <a:rPr lang="cs-CZ" b="1">
                <a:solidFill>
                  <a:srgbClr val="FF0000"/>
                </a:solidFill>
                <a:latin typeface="Trebuchet MS" pitchFamily="34" charset="0"/>
              </a:rPr>
              <a:t>Které zájmy a koníčky znáš?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100138" y="4581525"/>
            <a:ext cx="253206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plavání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čtení knihy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hraní na počítačí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zájmové kroužky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rybaření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>
                <a:latin typeface="Trebuchet MS" pitchFamily="34" charset="0"/>
              </a:rPr>
              <a:t>vycházky do přírody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2"/>
          <p:cNvSpPr txBox="1">
            <a:spLocks noChangeArrowheads="1"/>
          </p:cNvSpPr>
          <p:nvPr/>
        </p:nvSpPr>
        <p:spPr bwMode="auto">
          <a:xfrm>
            <a:off x="115888" y="549275"/>
            <a:ext cx="8785225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Trebuchet MS" pitchFamily="34" charset="0"/>
              </a:rPr>
              <a:t>Použité zdroje :</a:t>
            </a:r>
          </a:p>
          <a:p>
            <a:r>
              <a:rPr lang="cs-CZ" sz="2400">
                <a:solidFill>
                  <a:srgbClr val="000000"/>
                </a:solidFill>
                <a:latin typeface="Trebuchet MS" pitchFamily="34" charset="0"/>
              </a:rPr>
              <a:t>Program Microsoft Office 2010</a:t>
            </a:r>
          </a:p>
          <a:p>
            <a:endParaRPr lang="cs-CZ" sz="1600" b="1">
              <a:solidFill>
                <a:srgbClr val="000000"/>
              </a:solidFill>
              <a:latin typeface="Verdana" pitchFamily="34" charset="0"/>
            </a:endParaRPr>
          </a:p>
          <a:p>
            <a:endParaRPr lang="cs-CZ" sz="1600">
              <a:solidFill>
                <a:srgbClr val="0070C0"/>
              </a:solidFill>
              <a:latin typeface="Verdana" pitchFamily="34" charset="0"/>
            </a:endParaRPr>
          </a:p>
          <a:p>
            <a:r>
              <a:rPr lang="cs-CZ" sz="1600">
                <a:latin typeface="Verdana" pitchFamily="34" charset="0"/>
              </a:rPr>
              <a:t>PHOTO BY IGNACY KRIEGER (1817-1889). Soubor:Tinker by Krieger.jpg. In: Wikipedia: the free encyclopedia [online]. San Francisco (CA): Wikimedia Foundation, 31. 3. 2009, 17:12 [cit. 2012-01-11]. Dostupné z: http://cs.wikipedia.org/wiki/Soubor:Tinker_by_Krieger.jpg </a:t>
            </a:r>
          </a:p>
          <a:p>
            <a:endParaRPr lang="cs-CZ" sz="1600">
              <a:latin typeface="Verdana" pitchFamily="34" charset="0"/>
            </a:endParaRPr>
          </a:p>
          <a:p>
            <a:endParaRPr lang="cs-CZ" sz="1600">
              <a:solidFill>
                <a:srgbClr val="000000"/>
              </a:solidFill>
              <a:latin typeface="Verdana" pitchFamily="34" charset="0"/>
            </a:endParaRPr>
          </a:p>
          <a:p>
            <a:endParaRPr lang="cs-CZ" sz="1600" b="1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229</TotalTime>
  <Words>351</Words>
  <Application>Microsoft Office PowerPoint</Application>
  <PresentationFormat>On-screen Show (4:3)</PresentationFormat>
  <Paragraphs>110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2" baseType="lpstr">
      <vt:lpstr>Trebuchet MS</vt:lpstr>
      <vt:lpstr>Arial</vt:lpstr>
      <vt:lpstr>Georgia</vt:lpstr>
      <vt:lpstr>Calibri</vt:lpstr>
      <vt:lpstr>Times New Roman</vt:lpstr>
      <vt:lpstr>Wingdings</vt:lpstr>
      <vt:lpstr>Verdana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a volný čas</dc:title>
  <dc:creator>Simča</dc:creator>
  <cp:lastModifiedBy>DUM</cp:lastModifiedBy>
  <cp:revision>34</cp:revision>
  <dcterms:created xsi:type="dcterms:W3CDTF">2012-01-08T14:17:17Z</dcterms:created>
  <dcterms:modified xsi:type="dcterms:W3CDTF">2013-12-14T16:57:40Z</dcterms:modified>
</cp:coreProperties>
</file>