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theme/themeOverride1.xml" ContentType="application/vnd.openxmlformats-officedocument.themeOverride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70" r:id="rId6"/>
    <p:sldId id="260" r:id="rId7"/>
    <p:sldId id="261" r:id="rId8"/>
    <p:sldId id="269" r:id="rId9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6" d="100"/>
          <a:sy n="76" d="100"/>
        </p:scale>
        <p:origin x="-366" y="-12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5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F8D0B24-E05B-4E90-842A-3A79B1C59A53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BEA66-09B8-4EE3-88D1-4025538748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B9C911-50C3-41DF-8235-A9FF949DE7B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825"/>
            <a:ext cx="758825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F797286-F705-4700-AE50-57FBE431E63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římá spojovací čára 3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F7EA2E-AF77-4D95-84FF-D2BBCED41C02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E316CCC-3F58-4C67-9AB6-F834EA809FD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F0BB79-AD80-494B-B53D-321D079D63E9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CD7BCF-15CE-4CBF-B2BC-82F396651B1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8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FDEA20-D6EA-4151-BAC8-69C9303C3C48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9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0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765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3E40863-B944-4FAF-BAB4-7ED95A25DC3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F1A211-950C-4EB9-9B28-3A5E61A387A5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4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98CEA2-B69A-4442-965C-E638ADCAECE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05DBAF-E5B0-4329-A264-770BECFC5447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3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4E48A-3EFF-47AC-B8F4-4085EAEECE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Přímá spojovací čára 4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A91D4E-4BC1-40C0-83B0-7555ED4B8AEE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7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BD4BBF-5835-47A4-924D-56C85C6B510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>
            <a:normAutofit/>
          </a:bodyPr>
          <a:lstStyle>
            <a:lvl1pPr marL="0"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/>
          <a:lstStyle>
            <a:lvl1pPr algn="l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D0CAEB-AD38-44D4-883F-C4EE60E774FA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0D30770-AA35-4882-AC62-B78A04D345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0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D962C6-EA3F-4E09-B145-686E631F8B8B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2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364501-CB12-480E-9425-99F002E720F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FED7E0-5181-4AC0-8CAC-EC5D3CC6CF5F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67DC12E-4137-4E93-8250-FB238116BF9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029" name="Zástupný symbol pro text 7"/>
          <p:cNvSpPr>
            <a:spLocks noGrp="1"/>
          </p:cNvSpPr>
          <p:nvPr>
            <p:ph type="body" idx="1"/>
          </p:nvPr>
        </p:nvSpPr>
        <p:spPr bwMode="auto">
          <a:xfrm>
            <a:off x="304800" y="1554163"/>
            <a:ext cx="8686800" cy="4525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73FB21F-DC05-4856-A9AF-CF4C51993F1C}" type="datetimeFigureOut">
              <a:rPr lang="cs-CZ"/>
              <a:pPr>
                <a:defRPr/>
              </a:pPr>
              <a:t>19.3.2012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accent1">
                    <a:shade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344BAEB-95FC-420D-89CB-C9DA185A6D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/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73" r:id="rId2"/>
    <p:sldLayoutId id="2147483674" r:id="rId3"/>
    <p:sldLayoutId id="2147483671" r:id="rId4"/>
    <p:sldLayoutId id="2147483675" r:id="rId5"/>
    <p:sldLayoutId id="2147483670" r:id="rId6"/>
    <p:sldLayoutId id="2147483676" r:id="rId7"/>
    <p:sldLayoutId id="2147483677" r:id="rId8"/>
    <p:sldLayoutId id="2147483678" r:id="rId9"/>
    <p:sldLayoutId id="2147483669" r:id="rId10"/>
    <p:sldLayoutId id="2147483679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600" kern="1200" cap="all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600">
          <a:solidFill>
            <a:schemeClr val="tx2"/>
          </a:solidFill>
          <a:latin typeface="Franklin Gothic Medium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"/>
        <a:defRPr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"/>
        <a:defRPr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"/>
        <a:defRPr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 2" pitchFamily="18" charset="2"/>
        <a:buChar char=""/>
        <a:defRPr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60000"/>
        <a:buFont typeface="Wingdings 2" pitchFamily="18" charset="2"/>
        <a:buChar char=""/>
        <a:defRPr sz="20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t0.gstatic.com/images?q=tbn:ANd9GcRMmn198bwzFb1n_6IWAwhpNOQoPDR5sHCh7CRm1yJLWKSBiQsV" TargetMode="External"/><Relationship Id="rId3" Type="http://schemas.openxmlformats.org/officeDocument/2006/relationships/hyperlink" Target="http://upload.wikimedia.org/wikipedia/commons/thumb/0/0b/Redwiggler1.jpg/270px-Redwiggler1.jpg" TargetMode="External"/><Relationship Id="rId7" Type="http://schemas.openxmlformats.org/officeDocument/2006/relationships/hyperlink" Target="http://t2.gstatic.com/images?q=tbn:ANd9GcRfFyezYwdCtCfyIpJ-oubNU3MsGP0reNKhNXQGzl9ZTMm8B5J9cA" TargetMode="External"/><Relationship Id="rId2" Type="http://schemas.openxmlformats.org/officeDocument/2006/relationships/hyperlink" Target="http://upload.wikimedia.org/wikipedia/commons/thumb/3/30/Regenwurm1.jpg/258px-Regenwurm1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3.gstatic.com/images?q=tbn:ANd9GcTwLoOd-nK77yV96-vZn-fsOkOzBSlwECfZ9D2P2I9w_g0PUyTP" TargetMode="External"/><Relationship Id="rId5" Type="http://schemas.openxmlformats.org/officeDocument/2006/relationships/hyperlink" Target="http://t1.gstatic.com/images?q=tbn:ANd9GcSluVpoQx04ISQ7scEUrYLUNpW30Y0re3Jy50dprocGV9yowi_1LA" TargetMode="External"/><Relationship Id="rId4" Type="http://schemas.openxmlformats.org/officeDocument/2006/relationships/hyperlink" Target="http://t1.gstatic.com/images?q=tbn:ANd9GcSluVpoQx04" TargetMode="External"/><Relationship Id="rId9" Type="http://schemas.openxmlformats.org/officeDocument/2006/relationships/hyperlink" Target="http://t1.gstatic.com/images?q=tbn:ANd9GcQOSjhfVeVSdfOkqJlLK0yzBsbc2A2DElfE5za527vNgaShviYBaQ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63" y="714375"/>
            <a:ext cx="6096000" cy="14938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4" name="Tabulka 3"/>
          <p:cNvGraphicFramePr>
            <a:graphicFrameLocks noGrp="1"/>
          </p:cNvGraphicFramePr>
          <p:nvPr/>
        </p:nvGraphicFramePr>
        <p:xfrm>
          <a:off x="928688" y="2714625"/>
          <a:ext cx="7572375" cy="2071688"/>
        </p:xfrm>
        <a:graphic>
          <a:graphicData uri="http://schemas.openxmlformats.org/drawingml/2006/table">
            <a:tbl>
              <a:tblPr/>
              <a:tblGrid>
                <a:gridCol w="7572375"/>
              </a:tblGrid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 ŠKOLY: Speciální základní škola, Chlumec nad Cidlinou, Smetanova 123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AUTOR: Mgr. Václava Horniková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NÁZEV: VY_32_INOVACE_124_Kroužkovci - žížala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TÉMA: Živá příroda 2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143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ČÍSLO PROJEKTU: CZ.1.07/1.4.00/21.2598</a:t>
                      </a:r>
                    </a:p>
                  </a:txBody>
                  <a:tcPr marL="68580" marR="68580" marT="0" marB="0"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214290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8000" b="1" dirty="0" smtClean="0">
                <a:solidFill>
                  <a:schemeClr val="accent2">
                    <a:lumMod val="75000"/>
                  </a:schemeClr>
                </a:solidFill>
                <a:latin typeface="Arial" pitchFamily="34" charset="0"/>
                <a:cs typeface="Arial" pitchFamily="34" charset="0"/>
              </a:rPr>
              <a:t>KROUŽKOVCI</a:t>
            </a:r>
            <a:endParaRPr lang="cs-CZ" sz="8000" b="1" dirty="0">
              <a:solidFill>
                <a:schemeClr val="accent2">
                  <a:lumMod val="7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14313" y="1643063"/>
            <a:ext cx="8686800" cy="4525962"/>
          </a:xfrm>
        </p:spPr>
        <p:txBody>
          <a:bodyPr/>
          <a:lstStyle/>
          <a:p>
            <a:pPr algn="ctr" eaLnBrk="1" hangingPunct="1">
              <a:buFont typeface="Wingdings 2" pitchFamily="18" charset="2"/>
              <a:buNone/>
            </a:pPr>
            <a:r>
              <a:rPr lang="cs-CZ" sz="5400" b="1" i="1" smtClean="0">
                <a:solidFill>
                  <a:srgbClr val="C00000"/>
                </a:solidFill>
                <a:latin typeface="Arial" charset="0"/>
                <a:cs typeface="Arial" charset="0"/>
              </a:rPr>
              <a:t>ŽÍŽALA OBECNÁ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28625" y="3071813"/>
            <a:ext cx="851693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/>
              <a:t>V tomto materiálu se žáci seznámí se zástupcem kroužkovců</a:t>
            </a:r>
          </a:p>
          <a:p>
            <a:r>
              <a:rPr lang="cs-CZ" sz="2400" b="1" i="1">
                <a:solidFill>
                  <a:srgbClr val="7030A0"/>
                </a:solidFill>
              </a:rPr>
              <a:t>žížalou obecnou</a:t>
            </a:r>
            <a:r>
              <a:rPr lang="cs-CZ" sz="2400"/>
              <a:t>. Dozví se, kde žížala žije, čím se živí, </a:t>
            </a:r>
          </a:p>
          <a:p>
            <a:r>
              <a:rPr lang="cs-CZ" sz="2400"/>
              <a:t>zda je užitečná a další zajímavosti.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9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2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5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14290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ŽÍŽALA OBECNÁ</a:t>
            </a:r>
            <a:endParaRPr lang="cs-CZ" sz="6000" b="1" dirty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>
            <a:spLocks noChangeArrowheads="1"/>
          </p:cNvSpPr>
          <p:nvPr/>
        </p:nvSpPr>
        <p:spPr bwMode="auto">
          <a:xfrm>
            <a:off x="2214563" y="1643063"/>
            <a:ext cx="1246187" cy="461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opasek</a:t>
            </a:r>
          </a:p>
        </p:txBody>
      </p:sp>
      <p:sp>
        <p:nvSpPr>
          <p:cNvPr id="18" name="TextovéPole 17"/>
          <p:cNvSpPr txBox="1">
            <a:spLocks noChangeArrowheads="1"/>
          </p:cNvSpPr>
          <p:nvPr/>
        </p:nvSpPr>
        <p:spPr bwMode="auto">
          <a:xfrm>
            <a:off x="6500813" y="1714500"/>
            <a:ext cx="1773237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ústní otvor</a:t>
            </a:r>
          </a:p>
        </p:txBody>
      </p:sp>
      <p:sp>
        <p:nvSpPr>
          <p:cNvPr id="21" name="TextovéPole 20"/>
          <p:cNvSpPr txBox="1">
            <a:spLocks noChangeArrowheads="1"/>
          </p:cNvSpPr>
          <p:nvPr/>
        </p:nvSpPr>
        <p:spPr bwMode="auto">
          <a:xfrm>
            <a:off x="0" y="3571875"/>
            <a:ext cx="17589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články těla</a:t>
            </a:r>
          </a:p>
        </p:txBody>
      </p:sp>
      <p:sp>
        <p:nvSpPr>
          <p:cNvPr id="24" name="TextovéPole 23"/>
          <p:cNvSpPr txBox="1">
            <a:spLocks noChangeArrowheads="1"/>
          </p:cNvSpPr>
          <p:nvPr/>
        </p:nvSpPr>
        <p:spPr bwMode="auto">
          <a:xfrm>
            <a:off x="7358063" y="4286250"/>
            <a:ext cx="1619250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400" b="1">
                <a:solidFill>
                  <a:srgbClr val="C00000"/>
                </a:solidFill>
                <a:cs typeface="Arial" charset="0"/>
              </a:rPr>
              <a:t>řitní otvor</a:t>
            </a:r>
          </a:p>
        </p:txBody>
      </p:sp>
      <p:pic>
        <p:nvPicPr>
          <p:cNvPr id="12300" name="Picture 1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57375" y="2582863"/>
            <a:ext cx="4929188" cy="3132137"/>
          </a:xfrm>
        </p:spPr>
      </p:pic>
      <p:cxnSp>
        <p:nvCxnSpPr>
          <p:cNvPr id="19" name="Přímá spojovací šipka 18"/>
          <p:cNvCxnSpPr>
            <a:stCxn id="15" idx="2"/>
          </p:cNvCxnSpPr>
          <p:nvPr/>
        </p:nvCxnSpPr>
        <p:spPr>
          <a:xfrm rot="16200000" flipH="1">
            <a:off x="2399506" y="2542382"/>
            <a:ext cx="1109663" cy="2349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šipka 24"/>
          <p:cNvCxnSpPr/>
          <p:nvPr/>
        </p:nvCxnSpPr>
        <p:spPr>
          <a:xfrm rot="10800000" flipV="1">
            <a:off x="4714875" y="2143125"/>
            <a:ext cx="2143125" cy="114300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šipka 26"/>
          <p:cNvCxnSpPr/>
          <p:nvPr/>
        </p:nvCxnSpPr>
        <p:spPr>
          <a:xfrm rot="10800000" flipV="1">
            <a:off x="6215063" y="4643438"/>
            <a:ext cx="1071562" cy="642937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ovací šipka 28"/>
          <p:cNvCxnSpPr>
            <a:stCxn id="21" idx="3"/>
          </p:cNvCxnSpPr>
          <p:nvPr/>
        </p:nvCxnSpPr>
        <p:spPr>
          <a:xfrm>
            <a:off x="1758950" y="3802063"/>
            <a:ext cx="598488" cy="41275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3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/>
      <p:bldP spid="18" grpId="0"/>
      <p:bldP spid="21" grpId="0"/>
      <p:bldP spid="2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85728"/>
            <a:ext cx="8686800" cy="838200"/>
          </a:xfrm>
        </p:spPr>
        <p:txBody>
          <a:bodyPr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C00000"/>
                </a:solidFill>
                <a:latin typeface="Arial" pitchFamily="34" charset="0"/>
                <a:cs typeface="Arial" pitchFamily="34" charset="0"/>
              </a:rPr>
              <a:t>INFORMACE - žížala</a:t>
            </a:r>
            <a:endParaRPr lang="cs-CZ" sz="6000" b="1" dirty="0">
              <a:solidFill>
                <a:srgbClr val="C0000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42875" y="1357313"/>
            <a:ext cx="8686800" cy="5286375"/>
          </a:xfrm>
        </p:spPr>
        <p:txBody>
          <a:bodyPr/>
          <a:lstStyle/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žije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v půdě</a:t>
            </a:r>
            <a:r>
              <a:rPr lang="cs-CZ" sz="4000" smtClean="0">
                <a:latin typeface="Arial" charset="0"/>
                <a:cs typeface="Arial" charset="0"/>
              </a:rPr>
              <a:t>, na polích a zahradách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živí se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zbytky rostlin</a:t>
            </a:r>
            <a:r>
              <a:rPr lang="cs-CZ" sz="4000" smtClean="0">
                <a:latin typeface="Arial" charset="0"/>
                <a:cs typeface="Arial" charset="0"/>
              </a:rPr>
              <a:t> s půdou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provzdušňuje půdu,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vytváří humus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je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obojetník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rozmnožuje se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vajíčky</a:t>
            </a:r>
          </a:p>
          <a:p>
            <a:pPr eaLnBrk="1" hangingPunct="1">
              <a:buFont typeface="Wingdings" pitchFamily="2" charset="2"/>
              <a:buChar char="Ø"/>
            </a:pPr>
            <a:r>
              <a:rPr lang="cs-CZ" sz="4000" smtClean="0">
                <a:latin typeface="Arial" charset="0"/>
                <a:cs typeface="Arial" charset="0"/>
              </a:rPr>
              <a:t>pohybuje se pomocí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svalů </a:t>
            </a:r>
          </a:p>
          <a:p>
            <a:pPr eaLnBrk="1" hangingPunct="1">
              <a:buFont typeface="Wingdings 2" pitchFamily="18" charset="2"/>
              <a:buNone/>
            </a:pP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  </a:t>
            </a:r>
            <a:r>
              <a:rPr lang="cs-CZ" sz="4000" smtClean="0">
                <a:latin typeface="Arial" charset="0"/>
                <a:cs typeface="Arial" charset="0"/>
              </a:rPr>
              <a:t>a </a:t>
            </a:r>
            <a:r>
              <a:rPr lang="cs-CZ" sz="4000" b="1" smtClean="0">
                <a:solidFill>
                  <a:srgbClr val="0070C0"/>
                </a:solidFill>
                <a:latin typeface="Arial" charset="0"/>
                <a:cs typeface="Arial" charset="0"/>
              </a:rPr>
              <a:t>hlenovitého povrchu </a:t>
            </a:r>
            <a:r>
              <a:rPr lang="cs-CZ" sz="4000" smtClean="0">
                <a:latin typeface="Arial" charset="0"/>
                <a:cs typeface="Arial" charset="0"/>
              </a:rPr>
              <a:t>těla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4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28688" y="1571625"/>
            <a:ext cx="2505075" cy="181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929188" y="1643063"/>
            <a:ext cx="2847975" cy="160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0" name="Picture 4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000125" y="4143375"/>
            <a:ext cx="2381250" cy="1924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701" name="Picture 5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072063" y="4357688"/>
            <a:ext cx="2733675" cy="167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2143125" y="428625"/>
            <a:ext cx="4083050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solidFill>
                  <a:srgbClr val="00B050"/>
                </a:solidFill>
              </a:rPr>
              <a:t>Různé druhy žížal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96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96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970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97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42910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00B050"/>
                </a:solidFill>
                <a:latin typeface="Arial" pitchFamily="34" charset="0"/>
                <a:cs typeface="Arial" pitchFamily="34" charset="0"/>
              </a:rPr>
              <a:t>OTÁZKY - žížala</a:t>
            </a:r>
            <a:endParaRPr lang="cs-CZ" sz="6000" b="1" dirty="0">
              <a:solidFill>
                <a:srgbClr val="00B05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buFont typeface="Wingdings" pitchFamily="2" charset="2"/>
              <a:buChar char="v"/>
            </a:pPr>
            <a:r>
              <a:rPr lang="cs-CZ" sz="4800" smtClean="0">
                <a:latin typeface="Arial" charset="0"/>
                <a:cs typeface="Arial" charset="0"/>
              </a:rPr>
              <a:t> Kde </a:t>
            </a:r>
            <a:r>
              <a:rPr lang="cs-CZ" sz="48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žije</a:t>
            </a:r>
            <a:r>
              <a:rPr lang="cs-CZ" sz="4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800" smtClean="0">
                <a:latin typeface="Arial" charset="0"/>
                <a:cs typeface="Arial" charset="0"/>
              </a:rPr>
              <a:t> Čím se </a:t>
            </a:r>
            <a:r>
              <a:rPr lang="cs-CZ" sz="48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živí</a:t>
            </a:r>
            <a:r>
              <a:rPr lang="cs-CZ" sz="4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800" smtClean="0">
                <a:latin typeface="Arial" charset="0"/>
                <a:cs typeface="Arial" charset="0"/>
              </a:rPr>
              <a:t> Jak se </a:t>
            </a:r>
            <a:r>
              <a:rPr lang="cs-CZ" sz="48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pohybuje</a:t>
            </a:r>
            <a:r>
              <a:rPr lang="cs-CZ" sz="4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800" smtClean="0">
                <a:latin typeface="Arial" charset="0"/>
                <a:cs typeface="Arial" charset="0"/>
              </a:rPr>
              <a:t> Jak se </a:t>
            </a:r>
            <a:r>
              <a:rPr lang="cs-CZ" sz="48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rozmnožuje</a:t>
            </a:r>
            <a:r>
              <a:rPr lang="cs-CZ" sz="4800" smtClean="0">
                <a:latin typeface="Arial" charset="0"/>
                <a:cs typeface="Arial" charset="0"/>
              </a:rPr>
              <a:t>?</a:t>
            </a:r>
          </a:p>
          <a:p>
            <a:pPr eaLnBrk="1" hangingPunct="1">
              <a:buFont typeface="Wingdings" pitchFamily="2" charset="2"/>
              <a:buChar char="v"/>
            </a:pPr>
            <a:r>
              <a:rPr lang="cs-CZ" sz="4800" smtClean="0">
                <a:latin typeface="Arial" charset="0"/>
                <a:cs typeface="Arial" charset="0"/>
              </a:rPr>
              <a:t> Má v přírodě </a:t>
            </a:r>
            <a:r>
              <a:rPr lang="cs-CZ" sz="4800" b="1" smtClean="0">
                <a:solidFill>
                  <a:srgbClr val="FFC000"/>
                </a:solidFill>
                <a:latin typeface="Arial" charset="0"/>
                <a:cs typeface="Arial" charset="0"/>
              </a:rPr>
              <a:t>význam</a:t>
            </a:r>
            <a:r>
              <a:rPr lang="cs-CZ" sz="4800" smtClean="0">
                <a:latin typeface="Arial" charset="0"/>
                <a:cs typeface="Arial" charset="0"/>
              </a:rPr>
              <a:t>?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14282" y="214290"/>
            <a:ext cx="8686800" cy="838200"/>
          </a:xfrm>
        </p:spPr>
        <p:txBody>
          <a:bodyPr>
            <a:no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cs-CZ" sz="6000" b="1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DOPLŇ ŠIPKY</a:t>
            </a:r>
            <a:endParaRPr lang="cs-CZ" sz="6000" b="1" dirty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5364" name="Picture 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714375" y="3071813"/>
            <a:ext cx="3571875" cy="2489200"/>
          </a:xfrm>
        </p:spPr>
      </p:pic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357188" y="1500188"/>
            <a:ext cx="8291512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 b="1">
                <a:solidFill>
                  <a:srgbClr val="C00000"/>
                </a:solidFill>
              </a:rPr>
              <a:t>články těla     řitní otvor     opasek     ústní otvor</a:t>
            </a:r>
          </a:p>
        </p:txBody>
      </p:sp>
      <p:pic>
        <p:nvPicPr>
          <p:cNvPr id="15365" name="Picture 5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00688" y="3571875"/>
            <a:ext cx="2600325" cy="176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3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85720" y="142852"/>
            <a:ext cx="8686800" cy="838200"/>
          </a:xfrm>
        </p:spPr>
        <p:txBody>
          <a:bodyPr>
            <a:noAutofit/>
          </a:bodyPr>
          <a:lstStyle/>
          <a:p>
            <a:pPr>
              <a:defRPr/>
            </a:pPr>
            <a:r>
              <a:rPr lang="cs-CZ" sz="6000" b="1" dirty="0" smtClean="0">
                <a:solidFill>
                  <a:srgbClr val="0070C0"/>
                </a:solidFill>
                <a:latin typeface="Arial" pitchFamily="34" charset="0"/>
                <a:cs typeface="Arial" pitchFamily="34" charset="0"/>
              </a:rPr>
              <a:t>Použité zdroje</a:t>
            </a:r>
            <a:endParaRPr lang="cs-CZ" sz="6000" b="1" dirty="0">
              <a:solidFill>
                <a:srgbClr val="0070C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2"/>
              </a:rPr>
              <a:t>http://upload.wikimedia.org/wikipedia/commons/thumb/3/30/Regenwurm1.jpg/258px-Regenwurm1.jpg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3"/>
              </a:rPr>
              <a:t>http://upload.wikimedia.org/wikipedia/commons/thumb/0/0b/Redwiggler1.jpg/270px-Redwiggler1.jpg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4"/>
              </a:rPr>
              <a:t>http://t1.gstatic.com/images?q=tbn:ANd9GcSluVpoQx04</a:t>
            </a:r>
            <a:r>
              <a:rPr lang="cs-CZ" sz="1400" smtClean="0">
                <a:solidFill>
                  <a:srgbClr val="C00000"/>
                </a:solidFill>
                <a:hlinkClick r:id="rId5"/>
              </a:rPr>
              <a:t>ISQ7scEUrYLUNpW30Y0re3Jy50dprocGV9yowi_1LA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6"/>
              </a:rPr>
              <a:t>http://t3.gstatic.com/images?q=tbn:ANd9GcTwLoOd-nK77yV96-vZn-fsOkOzBSlwECfZ9D2P2I9w_g0PUyTP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7"/>
              </a:rPr>
              <a:t>http://t2.gstatic.com/images?q=tbn:ANd9GcRfFyezYwdCtCfyIpJ-oubNU3MsGP0reNKhNXQGzl9ZTMm8B5J9cA</a:t>
            </a:r>
            <a:r>
              <a:rPr lang="cs-CZ" sz="1400" smtClean="0">
                <a:solidFill>
                  <a:srgbClr val="C00000"/>
                </a:solidFill>
              </a:rPr>
              <a:t> </a:t>
            </a:r>
          </a:p>
          <a:p>
            <a:pPr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8"/>
              </a:rPr>
              <a:t>http://t0.gstatic.com/images?q=tbn:ANd9GcRMmn198bwzFb1n_6IWAwhpNOQoPDR5sHCh7CRm1yJLWKSBiQsV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</a:rPr>
              <a:t>Vw</a:t>
            </a:r>
          </a:p>
          <a:p>
            <a:pPr>
              <a:buFont typeface="Wingdings 2" pitchFamily="18" charset="2"/>
              <a:buNone/>
            </a:pPr>
            <a:r>
              <a:rPr lang="cs-CZ" sz="1400" smtClean="0">
                <a:solidFill>
                  <a:srgbClr val="C00000"/>
                </a:solidFill>
                <a:hlinkClick r:id="rId9"/>
              </a:rPr>
              <a:t>http://t1.gstatic.com/images?q=tbn:ANd9GcQOSjhfVeVSdfOkqJlLK0yzBsbc2A2DElfE5za527vNgaShviYBaQ</a:t>
            </a: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 2" pitchFamily="18" charset="2"/>
              <a:buNone/>
            </a:pP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 2" pitchFamily="18" charset="2"/>
              <a:buNone/>
            </a:pPr>
            <a:endParaRPr lang="cs-CZ" sz="1400" smtClean="0">
              <a:solidFill>
                <a:srgbClr val="C00000"/>
              </a:solidFill>
            </a:endParaRPr>
          </a:p>
          <a:p>
            <a:pPr>
              <a:buFont typeface="Wingdings 2" pitchFamily="18" charset="2"/>
              <a:buNone/>
            </a:pPr>
            <a:endParaRPr lang="cs-CZ" sz="140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74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174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174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1" dur="500"/>
                                        <p:tgtEl>
                                          <p:spTgt spid="174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4" dur="500"/>
                                        <p:tgtEl>
                                          <p:spTgt spid="174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7" dur="500"/>
                                        <p:tgtEl>
                                          <p:spTgt spid="1741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0" dur="500"/>
                                        <p:tgtEl>
                                          <p:spTgt spid="1741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33" dur="500"/>
                                        <p:tgtEl>
                                          <p:spTgt spid="1741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Cesta">
    <a:dk1>
      <a:sysClr val="windowText" lastClr="000000"/>
    </a:dk1>
    <a:lt1>
      <a:sysClr val="window" lastClr="FFFFFF"/>
    </a:lt1>
    <a:dk2>
      <a:srgbClr val="4E3B30"/>
    </a:dk2>
    <a:lt2>
      <a:srgbClr val="FBEEC9"/>
    </a:lt2>
    <a:accent1>
      <a:srgbClr val="F0A22E"/>
    </a:accent1>
    <a:accent2>
      <a:srgbClr val="A5644E"/>
    </a:accent2>
    <a:accent3>
      <a:srgbClr val="B58B80"/>
    </a:accent3>
    <a:accent4>
      <a:srgbClr val="C3986D"/>
    </a:accent4>
    <a:accent5>
      <a:srgbClr val="A19574"/>
    </a:accent5>
    <a:accent6>
      <a:srgbClr val="C17529"/>
    </a:accent6>
    <a:hlink>
      <a:srgbClr val="AD1F1F"/>
    </a:hlink>
    <a:folHlink>
      <a:srgbClr val="FFC42F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196</TotalTime>
  <Words>128</Words>
  <Application>Microsoft Office PowerPoint</Application>
  <PresentationFormat>On-screen Show (4:3)</PresentationFormat>
  <Paragraphs>36</Paragraphs>
  <Slides>8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7</vt:i4>
      </vt:variant>
      <vt:variant>
        <vt:lpstr>Šablona návrhu</vt:lpstr>
      </vt:variant>
      <vt:variant>
        <vt:i4>9</vt:i4>
      </vt:variant>
      <vt:variant>
        <vt:lpstr>Nadpisy snímků</vt:lpstr>
      </vt:variant>
      <vt:variant>
        <vt:i4>8</vt:i4>
      </vt:variant>
    </vt:vector>
  </HeadingPairs>
  <TitlesOfParts>
    <vt:vector size="24" baseType="lpstr">
      <vt:lpstr>Arial</vt:lpstr>
      <vt:lpstr>Franklin Gothic Medium</vt:lpstr>
      <vt:lpstr>Franklin Gothic Book</vt:lpstr>
      <vt:lpstr>Wingdings 2</vt:lpstr>
      <vt:lpstr>Calibri</vt:lpstr>
      <vt:lpstr>Times New Roman</vt:lpstr>
      <vt:lpstr>Wingdings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winxp</dc:creator>
  <cp:lastModifiedBy>vitek09</cp:lastModifiedBy>
  <cp:revision>41</cp:revision>
  <dcterms:created xsi:type="dcterms:W3CDTF">2011-09-11T09:41:11Z</dcterms:created>
  <dcterms:modified xsi:type="dcterms:W3CDTF">2012-03-19T09:44:36Z</dcterms:modified>
</cp:coreProperties>
</file>