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05C1039-A09A-40B4-9F01-034CF6C90A2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36B942C-3FFC-4DB3-9FF0-979BF7CE5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010BB7-E17B-41CA-9421-C362521FE2A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4C5B0-F8DF-49B0-A1B8-E43DF1C3644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2581EF-4CDC-491E-9D41-208801224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B0B34-6A53-442E-8201-BA5E1FA8D4F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71C36-80A4-4971-9CBA-76AA9156C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E19F3-3838-4B3C-B098-FA20078D443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29EC1-15AD-4E0C-851A-6AEC4E4D7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21F1F-7BD5-474D-987F-8F4C88849C5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4570F-029B-462D-A516-0D07DBAE1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3DFBA-15CC-4ACC-A694-5E62642AA66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F18408-21BD-488E-BF4C-9543ADA610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EDA46-FA08-472E-977B-F885BDC05F5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3125B-0727-4E7F-8721-4EAD22D969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F8EBA-7978-49AE-B56B-7E4A566D063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28B59-13D2-4BAD-A605-FBA5F173C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EBBFA-CC7A-43C3-ACE5-BE0347250381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85871-6FB2-4E47-8E5F-940C28390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511B9-A3F7-4D79-BAF2-3F161A0E351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BB5A2-22B0-4C76-B2EE-EBEED7ED0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AB718-D28E-4766-B4F0-53FD97F8693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C2662-B07B-4228-8C6A-D071F6E09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2F1A0-13D1-406A-A2DA-A3D129DFBE6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499A0-3B89-41D9-8A99-38AE3D169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C2CE49-003A-47A3-BC50-21383FA3F41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6F44CB-9035-47C5-9EB5-A486E01D4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Qpn8mXfVt0mVCwX_27sOWV4c3O3KwJDLy_PrX619oeMza-fPoW2w" TargetMode="External"/><Relationship Id="rId2" Type="http://schemas.openxmlformats.org/officeDocument/2006/relationships/hyperlink" Target="http://t3.gstatic.com/images?q=tbn:ANd9GcSAE7Mj-5H9sV6gvEmJL4Q00q2NLVFwmRX-2girLytyMWLNrUbEP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2.gstatic.com/images?q=tbn:ANd9GcSYp0AsoPPAsNWA6yHEUJDxKyiUS1qSmhcWZw2FlWFyJlzISPjM" TargetMode="External"/><Relationship Id="rId5" Type="http://schemas.openxmlformats.org/officeDocument/2006/relationships/hyperlink" Target="http://www.biolib.cz/IMG/GAL/10870.jpg" TargetMode="External"/><Relationship Id="rId4" Type="http://schemas.openxmlformats.org/officeDocument/2006/relationships/hyperlink" Target="http://upload.wikimedia.org/wikipedia/commons/thumb/a/a2/Sv%C3%B8mmende_blodigle.JPG/258px-Sv%C3%B8mmende_blodig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85813" y="2786063"/>
          <a:ext cx="7572375" cy="2071687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VY_32_INOVACE_125_Další kroužkovci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KROUŽKOVCI</a:t>
            </a:r>
            <a:endParaRPr lang="cs-CZ" sz="8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C00000"/>
                </a:solidFill>
                <a:latin typeface="Arial" charset="0"/>
                <a:cs typeface="Arial" charset="0"/>
              </a:rPr>
              <a:t>NITĚNKA VĚTŠÍ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C00000"/>
                </a:solidFill>
                <a:latin typeface="Arial" charset="0"/>
                <a:cs typeface="Arial" charset="0"/>
              </a:rPr>
              <a:t>PIJAVKA LÉKAŘSKÁ</a:t>
            </a:r>
          </a:p>
          <a:p>
            <a:pPr eaLnBrk="1" hangingPunct="1"/>
            <a:endParaRPr lang="cs-CZ" smtClean="0">
              <a:latin typeface="Arial" charset="0"/>
              <a:cs typeface="Arial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14438" y="4286250"/>
            <a:ext cx="7126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Žáci se seznámí s dalšími zástupci </a:t>
            </a:r>
            <a:r>
              <a:rPr lang="cs-CZ" sz="2400" b="1">
                <a:solidFill>
                  <a:srgbClr val="7030A0"/>
                </a:solidFill>
              </a:rPr>
              <a:t>kroužkovců</a:t>
            </a:r>
            <a:r>
              <a:rPr lang="cs-CZ" sz="2400" b="1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Kolonie </a:t>
            </a:r>
            <a:r>
              <a:rPr lang="cs-CZ" sz="60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nitĚnek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14438" y="2071688"/>
            <a:ext cx="2419350" cy="1885950"/>
          </a:xfrm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13" y="4500563"/>
            <a:ext cx="28003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/>
          <a:srcRect b="6329"/>
          <a:stretch>
            <a:fillRect/>
          </a:stretch>
        </p:blipFill>
        <p:spPr bwMode="auto">
          <a:xfrm>
            <a:off x="5357813" y="2143125"/>
            <a:ext cx="26352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Nitěnka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839200" cy="5160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žije ve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stojatých</a:t>
            </a:r>
            <a:r>
              <a:rPr lang="cs-CZ" sz="3600" smtClean="0">
                <a:latin typeface="Arial" charset="0"/>
                <a:cs typeface="Arial" charset="0"/>
              </a:rPr>
              <a:t> vodách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je podobná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žížale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je dlouhá asi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3 cm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žije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 koloniích </a:t>
            </a:r>
            <a:r>
              <a:rPr lang="cs-CZ" sz="3600" smtClean="0">
                <a:latin typeface="Arial" charset="0"/>
                <a:cs typeface="Arial" charset="0"/>
              </a:rPr>
              <a:t>v bahně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živí se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zbytky živočichů </a:t>
            </a:r>
            <a:r>
              <a:rPr lang="cs-CZ" sz="3600" smtClean="0">
                <a:solidFill>
                  <a:schemeClr val="tx1"/>
                </a:solidFill>
                <a:latin typeface="Arial" charset="0"/>
                <a:cs typeface="Arial" charset="0"/>
              </a:rPr>
              <a:t>a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rostlin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čistí vodu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je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potravou</a:t>
            </a:r>
            <a:r>
              <a:rPr lang="cs-CZ" sz="3600" smtClean="0">
                <a:latin typeface="Arial" charset="0"/>
                <a:cs typeface="Arial" charset="0"/>
              </a:rPr>
              <a:t> ryb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mtClean="0"/>
          </a:p>
          <a:p>
            <a:pPr eaLnBrk="1" hangingPunct="1">
              <a:buFont typeface="Wingdings" pitchFamily="2" charset="2"/>
              <a:buChar char="Ø"/>
            </a:pPr>
            <a:endParaRPr lang="cs-CZ" smtClean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2571750"/>
            <a:ext cx="23622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Kde nitěnka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žije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Jak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vypadá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Čím se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živí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Je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užitečná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PIJAVKA LÉKAŘSKÁ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28688" y="5214938"/>
            <a:ext cx="2459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přední přísavka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929313" y="5286375"/>
            <a:ext cx="2305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zadní přísavka</a:t>
            </a:r>
          </a:p>
        </p:txBody>
      </p:sp>
      <p:pic>
        <p:nvPicPr>
          <p:cNvPr id="15366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357438" y="1785938"/>
            <a:ext cx="4162425" cy="3006725"/>
          </a:xfrm>
        </p:spPr>
      </p:pic>
      <p:cxnSp>
        <p:nvCxnSpPr>
          <p:cNvPr id="9" name="Přímá spojovací šipka 8"/>
          <p:cNvCxnSpPr/>
          <p:nvPr/>
        </p:nvCxnSpPr>
        <p:spPr>
          <a:xfrm rot="5400000" flipH="1" flipV="1">
            <a:off x="1143000" y="3214688"/>
            <a:ext cx="2643187" cy="1214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V="1">
            <a:off x="5464969" y="4250531"/>
            <a:ext cx="1714500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pijavka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429250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je </a:t>
            </a: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vodní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živočich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je velká asi </a:t>
            </a: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10 cm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plave </a:t>
            </a: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vlnitými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pohyby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má dvě </a:t>
            </a: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přísavky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živí </a:t>
            </a:r>
            <a:r>
              <a:rPr lang="cs-CZ" sz="400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4000" b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krví </a:t>
            </a:r>
            <a:r>
              <a:rPr lang="cs-CZ" sz="4000" smtClean="0">
                <a:latin typeface="Arial" pitchFamily="34" charset="0"/>
                <a:cs typeface="Arial" pitchFamily="34" charset="0"/>
              </a:rPr>
              <a:t>ryb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a živočichů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je vnější </a:t>
            </a: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cizopasník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je </a:t>
            </a: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obojetník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rozmnožuje se </a:t>
            </a: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vajíčky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Kde pijavka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žije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Čím se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živí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 se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pohybuje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 se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rozmnožuje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Je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cizopasník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400" smtClean="0">
                <a:hlinkClick r:id="rId2"/>
              </a:rPr>
              <a:t>http://t3.gstatic.com/images?q=tbn:ANd9GcSAE7Mj-5H9sV6gvEmJL4Q00q2NLVFwmRX-2girLytyMWLNrUbEPw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3"/>
              </a:rPr>
              <a:t>http://t0.gstatic.com/images?q=tbn:ANd9GcQpn8mXfVt0mVCwX_27sOWV4c3O3KwJDLy_PrX619oeMza-fPoW2w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4"/>
              </a:rPr>
              <a:t>http://upload.wikimedia.org/wikipedia/commons/thumb/a/a2/Sv%C3%B8mmende_blodigle.JPG/258px-</a:t>
            </a:r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4"/>
              </a:rPr>
              <a:t>Sv%C3%B8mmende_blodigle.JPG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5"/>
              </a:rPr>
              <a:t>http://www.biolib.cz/IMG/GAL/10870.jpg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6"/>
              </a:rPr>
              <a:t>http://t2.gstatic.com/images?q=tbn:ANd9GcSYp0AsoPPAsNWA6yHEUJDxKyiUS1qSmhcWZw2FlWFyJlzISPjM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85</TotalTime>
  <Words>131</Words>
  <Application>Microsoft Office PowerPoint</Application>
  <PresentationFormat>On-screen Show (4:3)</PresentationFormat>
  <Paragraphs>43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25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23</cp:revision>
  <dcterms:created xsi:type="dcterms:W3CDTF">2011-09-11T13:41:46Z</dcterms:created>
  <dcterms:modified xsi:type="dcterms:W3CDTF">2012-03-19T09:45:32Z</dcterms:modified>
</cp:coreProperties>
</file>