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5" r:id="rId11"/>
    <p:sldId id="270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91C24-D86E-4303-BE34-95F4E99E9DA0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7E707-D537-46E9-901C-96B88773F5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A4898-7AA3-4FF8-8849-19A5D4200859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03356-B246-4878-B499-AB29D0AC06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B23F8-4C1D-4369-9A43-91E8F447048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D7D82-73B8-4DAD-BB5E-1F7ED307CE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E57A-1D6E-4201-95F1-E1EC3843D80E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62321-D3C6-4440-81FB-E4012502C7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87027-C61C-48B1-8249-D966FF90D8A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C2B0C-E164-4F2A-AE3A-9CE5FC17C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82D5D-0268-4D15-B7C8-3786D91B60C4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A805D-E9E9-4F04-97F5-0944290500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61DB8-67E9-48B2-8C8D-9715334F81C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1761F-93F3-4ACF-B6A4-A805B1EE7E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73F21-C526-4747-A1DF-618AFEB2BFC1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CB28C-443E-406B-8C26-3592128491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A9FB9-E8E3-4775-AD87-AF50D7349614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311E5-7AAB-4AD2-9CD6-B01783D440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D3574-BE99-4143-BCC7-186387C9C5AC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745EE-E79F-4C1F-97F9-9664EF962D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436E7-B8D7-4EC3-B97A-8BA4DC83A0D3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14577-E402-419A-95A1-FEE0853221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750912-5F07-470B-B0A8-A5B199C717A6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31D956-2E1D-413F-8798-5101836B4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uh.cz/edu/bi/biologie_bezobratli/foto08/foto_014.jpg" TargetMode="External"/><Relationship Id="rId3" Type="http://schemas.openxmlformats.org/officeDocument/2006/relationships/hyperlink" Target="http://upload.wikimedia.org/wikipedia/commons/thumb/a/a0/Agryroneta_aquatica_Weibchen_cropped.jpg/20" TargetMode="External"/><Relationship Id="rId7" Type="http://schemas.openxmlformats.org/officeDocument/2006/relationships/hyperlink" Target="http://upload.wikimedia.org/wikipedia/commons/thumb/0/0a/Tarantula_IMG_9229g.JPG/258px-Tarantula_IMG_9229g.JPG" TargetMode="External"/><Relationship Id="rId2" Type="http://schemas.openxmlformats.org/officeDocument/2006/relationships/hyperlink" Target="http://upload.wikimedia.org/wikipedia/commons/thumb/3/36/Katnik_domowy_Tegenaria_domestica2.jpg/25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b/House_cricket_cvrcek_domaci.jpg/220px-" TargetMode="External"/><Relationship Id="rId5" Type="http://schemas.openxmlformats.org/officeDocument/2006/relationships/hyperlink" Target="http://upload.wikimedia.org/wikipedia/commons/thumb/c/cd/Black_Widow_11-06.jpg/258px-" TargetMode="External"/><Relationship Id="rId10" Type="http://schemas.openxmlformats.org/officeDocument/2006/relationships/hyperlink" Target="http://upload.wikimedia.org/wikipedia/commons/thumb/a/a9/Salticus.scenicus.6916.jpg/258px-Salticus.scenicus.6916.jpg" TargetMode="External"/><Relationship Id="rId4" Type="http://schemas.openxmlformats.org/officeDocument/2006/relationships/hyperlink" Target="http://upload.wikimedia.org/wikipedia/commons/thumb/f/ff/Solifugae_2005_Mongolia_Gobi_Desert.JPG/258" TargetMode="External"/><Relationship Id="rId9" Type="http://schemas.openxmlformats.org/officeDocument/2006/relationships/hyperlink" Target="http://upload.wikimedia.org/wikipedia/commons/thumb/f/f1/Araneus_diadematus_(aka).jpg/225px-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785813" y="2786063"/>
          <a:ext cx="7572375" cy="2071687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 VY_32_INOVACE_126_Členovci - pavouci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8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ČLENOVCI</a:t>
            </a:r>
            <a:endParaRPr lang="cs-CZ" sz="8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cs-CZ" sz="6000" b="1" i="1" smtClean="0">
                <a:solidFill>
                  <a:srgbClr val="7030A0"/>
                </a:solidFill>
                <a:latin typeface="Arial" charset="0"/>
                <a:cs typeface="Arial" charset="0"/>
              </a:rPr>
              <a:t>PAVOUCI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85750" y="3143250"/>
            <a:ext cx="91249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Žáci se v tomto materiálu dozví </a:t>
            </a:r>
          </a:p>
          <a:p>
            <a:r>
              <a:rPr lang="cs-CZ" sz="3600" b="1"/>
              <a:t>o výskytu pavouků, osvojí si členění jejich těla, seznámí se s různými druhy pavouků a poznají i zajímavosti </a:t>
            </a:r>
          </a:p>
          <a:p>
            <a:r>
              <a:rPr lang="cs-CZ" sz="3600" b="1"/>
              <a:t>o pavoucích.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91440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InFORMACE</a:t>
            </a:r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- ČLENOVCI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01808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jsou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nejrozsáhlejší</a:t>
            </a:r>
            <a:r>
              <a:rPr lang="cs-CZ" sz="3600" smtClean="0">
                <a:latin typeface="Arial" charset="0"/>
                <a:cs typeface="Arial" charset="0"/>
              </a:rPr>
              <a:t> skupinou živočichů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vyskytují se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ve všech </a:t>
            </a:r>
            <a:r>
              <a:rPr lang="cs-CZ" sz="3600" smtClean="0">
                <a:latin typeface="Arial" charset="0"/>
                <a:cs typeface="Arial" charset="0"/>
              </a:rPr>
              <a:t>přírodních prostředích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tělo je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členěno</a:t>
            </a:r>
            <a:r>
              <a:rPr lang="cs-CZ" sz="3600" smtClean="0">
                <a:latin typeface="Arial" charset="0"/>
                <a:cs typeface="Arial" charset="0"/>
              </a:rPr>
              <a:t> na tělní články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mají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článkované</a:t>
            </a:r>
            <a:r>
              <a:rPr lang="cs-CZ" sz="3600" smtClean="0">
                <a:latin typeface="Arial" charset="0"/>
                <a:cs typeface="Arial" charset="0"/>
              </a:rPr>
              <a:t> končetiny, kusadla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3600" smtClean="0">
                <a:latin typeface="Arial" charset="0"/>
                <a:cs typeface="Arial" charset="0"/>
              </a:rPr>
              <a:t>   a tykadla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mají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různý počet končetin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smtClean="0">
                <a:latin typeface="Arial" charset="0"/>
                <a:cs typeface="Arial" charset="0"/>
              </a:rPr>
              <a:t>tělo je kryté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pokožkou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KŘIŽÁK OBECNÝ</a:t>
            </a:r>
            <a:endParaRPr lang="cs-CZ" sz="6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643688" y="3071813"/>
            <a:ext cx="1704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hlavohruď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643688" y="4143375"/>
            <a:ext cx="1384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zadeček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14313" y="3500438"/>
            <a:ext cx="1620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končetiny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500438" y="6000750"/>
            <a:ext cx="2768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snovací bradavky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785938" y="1428750"/>
            <a:ext cx="887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očka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6215063" y="1428750"/>
            <a:ext cx="1330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klepítka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3000375" y="1143000"/>
            <a:ext cx="2682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zámotek s kořistí</a:t>
            </a:r>
          </a:p>
        </p:txBody>
      </p:sp>
      <p:pic>
        <p:nvPicPr>
          <p:cNvPr id="13324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28875" y="2286000"/>
            <a:ext cx="3857625" cy="3429000"/>
          </a:xfrm>
        </p:spPr>
      </p:pic>
      <p:cxnSp>
        <p:nvCxnSpPr>
          <p:cNvPr id="20" name="Přímá spojovací šipka 19"/>
          <p:cNvCxnSpPr/>
          <p:nvPr/>
        </p:nvCxnSpPr>
        <p:spPr>
          <a:xfrm rot="16200000" flipH="1">
            <a:off x="3107532" y="2321719"/>
            <a:ext cx="1500187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10800000" flipV="1">
            <a:off x="4643438" y="2071688"/>
            <a:ext cx="1571625" cy="1500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10800000" flipV="1">
            <a:off x="4286250" y="1857375"/>
            <a:ext cx="2214563" cy="1643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>
            <a:stCxn id="10" idx="1"/>
          </p:cNvCxnSpPr>
          <p:nvPr/>
        </p:nvCxnSpPr>
        <p:spPr>
          <a:xfrm rot="10800000" flipV="1">
            <a:off x="4929188" y="3302000"/>
            <a:ext cx="1714500" cy="698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rot="10800000" flipV="1">
            <a:off x="5572125" y="4500563"/>
            <a:ext cx="928688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13" idx="0"/>
          </p:cNvCxnSpPr>
          <p:nvPr/>
        </p:nvCxnSpPr>
        <p:spPr>
          <a:xfrm rot="5400000" flipH="1" flipV="1">
            <a:off x="4764088" y="5621338"/>
            <a:ext cx="500062" cy="2587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V="1">
            <a:off x="1714500" y="3571875"/>
            <a:ext cx="2071688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1714500" y="3714750"/>
            <a:ext cx="2000250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>
            <a:off x="1714500" y="3714750"/>
            <a:ext cx="2214563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>
            <a:off x="1714500" y="3714750"/>
            <a:ext cx="2428875" cy="1285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>
            <a:off x="2500313" y="1785938"/>
            <a:ext cx="2125662" cy="1984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INFORMACE – KŘIŽÁK</a:t>
            </a:r>
            <a:endParaRPr lang="cs-CZ" sz="6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500688"/>
          </a:xfrm>
        </p:spPr>
        <p:txBody>
          <a:bodyPr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žije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 lese,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na louce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má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hlavohruď, zadeček a čtyři páry končetin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na zadečku má bílý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kříž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klepítky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 s jedovými žlázami zabíjí kořist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živí se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hmyzem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většinou si tká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pavučiny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má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osm očí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dýchá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plicními vaky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odděleného pohlaví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rozmnožuje se </a:t>
            </a:r>
            <a:r>
              <a:rPr lang="cs-CZ" sz="3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vajíčky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35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užitečný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018087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Kde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žijí</a:t>
            </a:r>
            <a:r>
              <a:rPr lang="cs-CZ" sz="4000" smtClean="0">
                <a:latin typeface="Arial" charset="0"/>
                <a:cs typeface="Arial" charset="0"/>
              </a:rPr>
              <a:t> pavouci?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Čím se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živí</a:t>
            </a:r>
            <a:r>
              <a:rPr lang="cs-CZ" sz="40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Jsou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užiteční</a:t>
            </a:r>
            <a:r>
              <a:rPr lang="cs-CZ" sz="40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Kolik mají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nohou</a:t>
            </a:r>
            <a:r>
              <a:rPr lang="cs-CZ" sz="40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K  čemu slouží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klepítka</a:t>
            </a:r>
            <a:r>
              <a:rPr lang="cs-CZ" sz="4000" smtClean="0">
                <a:latin typeface="Arial" charset="0"/>
                <a:cs typeface="Arial" charset="0"/>
              </a:rPr>
              <a:t> s jedovými žlázami?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Jak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poznáš </a:t>
            </a:r>
            <a:r>
              <a:rPr lang="cs-CZ" sz="4000" smtClean="0">
                <a:latin typeface="Arial" charset="0"/>
                <a:cs typeface="Arial" charset="0"/>
              </a:rPr>
              <a:t>křižáka obecného?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DOPLŇ ŠIPKY</a:t>
            </a:r>
            <a:endParaRPr lang="cs-CZ" sz="6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7072313" y="1714500"/>
            <a:ext cx="1330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klepítka</a:t>
            </a:r>
          </a:p>
        </p:txBody>
      </p:sp>
      <p:sp>
        <p:nvSpPr>
          <p:cNvPr id="16389" name="TextovéPole 5"/>
          <p:cNvSpPr txBox="1">
            <a:spLocks noChangeArrowheads="1"/>
          </p:cNvSpPr>
          <p:nvPr/>
        </p:nvSpPr>
        <p:spPr bwMode="auto">
          <a:xfrm>
            <a:off x="5857875" y="1714500"/>
            <a:ext cx="887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očka</a:t>
            </a:r>
          </a:p>
        </p:txBody>
      </p:sp>
      <p:sp>
        <p:nvSpPr>
          <p:cNvPr id="16390" name="TextovéPole 6"/>
          <p:cNvSpPr txBox="1">
            <a:spLocks noChangeArrowheads="1"/>
          </p:cNvSpPr>
          <p:nvPr/>
        </p:nvSpPr>
        <p:spPr bwMode="auto">
          <a:xfrm>
            <a:off x="4000500" y="1714500"/>
            <a:ext cx="1704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hlavohruď</a:t>
            </a:r>
          </a:p>
        </p:txBody>
      </p:sp>
      <p:sp>
        <p:nvSpPr>
          <p:cNvPr id="16391" name="TextovéPole 7"/>
          <p:cNvSpPr txBox="1">
            <a:spLocks noChangeArrowheads="1"/>
          </p:cNvSpPr>
          <p:nvPr/>
        </p:nvSpPr>
        <p:spPr bwMode="auto">
          <a:xfrm>
            <a:off x="2000250" y="1714500"/>
            <a:ext cx="1620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končetiny</a:t>
            </a:r>
          </a:p>
        </p:txBody>
      </p:sp>
      <p:sp>
        <p:nvSpPr>
          <p:cNvPr id="16392" name="TextovéPole 8"/>
          <p:cNvSpPr txBox="1">
            <a:spLocks noChangeArrowheads="1"/>
          </p:cNvSpPr>
          <p:nvPr/>
        </p:nvSpPr>
        <p:spPr bwMode="auto">
          <a:xfrm>
            <a:off x="357188" y="1714500"/>
            <a:ext cx="1384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cs typeface="Arial" charset="0"/>
              </a:rPr>
              <a:t>zadeček</a:t>
            </a: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8" y="2786063"/>
            <a:ext cx="17145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Zástupný symbol pro obsah 9"/>
          <p:cNvSpPr>
            <a:spLocks noGrp="1"/>
          </p:cNvSpPr>
          <p:nvPr>
            <p:ph idx="1"/>
          </p:nvPr>
        </p:nvSpPr>
        <p:spPr>
          <a:xfrm flipV="1">
            <a:off x="304800" y="6080125"/>
            <a:ext cx="8686800" cy="134938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91440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4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Další pavouci, žijící u nás</a:t>
            </a:r>
            <a:endParaRPr lang="cs-CZ" sz="4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57188" y="5143500"/>
            <a:ext cx="2832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Pokoutník domácí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429000" y="4000500"/>
            <a:ext cx="2238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Sekáč domácí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895975" y="4714875"/>
            <a:ext cx="324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Skákavka pruhovaná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357563" y="1071563"/>
            <a:ext cx="2706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</a:rPr>
              <a:t>Vodouch stříbřitý</a:t>
            </a:r>
          </a:p>
        </p:txBody>
      </p:sp>
      <p:pic>
        <p:nvPicPr>
          <p:cNvPr id="17416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2214563"/>
            <a:ext cx="2457450" cy="2914650"/>
          </a:xfrm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2286000"/>
            <a:ext cx="245745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8" y="1500188"/>
            <a:ext cx="19050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8" y="4429125"/>
            <a:ext cx="20383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ZAJÍMAVOSTI</a:t>
            </a:r>
            <a:endParaRPr lang="cs-CZ" sz="6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214688" y="1143000"/>
            <a:ext cx="5260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Solifugy</a:t>
            </a:r>
            <a:r>
              <a:rPr lang="cs-CZ" sz="2400">
                <a:solidFill>
                  <a:srgbClr val="FF0000"/>
                </a:solidFill>
              </a:rPr>
              <a:t> </a:t>
            </a:r>
            <a:r>
              <a:rPr lang="cs-CZ" sz="2400"/>
              <a:t>žijí v pouštích (Afrika, Asie).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214688" y="1500188"/>
            <a:ext cx="3079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Nespřádají pavučinu.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214688" y="1857375"/>
            <a:ext cx="5607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Kořist rozdrtí ve svých silných čelistech.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214688" y="2214563"/>
            <a:ext cx="4857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Živí se ještěrkami, štíry, ptáky.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85750" y="5643563"/>
            <a:ext cx="50974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Snovačka americká </a:t>
            </a:r>
            <a:r>
              <a:rPr lang="cs-CZ" sz="2400"/>
              <a:t>(černá vdova).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285750" y="6000750"/>
            <a:ext cx="3833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Jed je nebezpečný pro lidi.</a:t>
            </a:r>
          </a:p>
        </p:txBody>
      </p:sp>
      <p:pic>
        <p:nvPicPr>
          <p:cNvPr id="18446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2857500"/>
            <a:ext cx="2457450" cy="1857375"/>
          </a:xfrm>
        </p:spPr>
      </p:pic>
      <p:pic>
        <p:nvPicPr>
          <p:cNvPr id="18447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3929063"/>
            <a:ext cx="24574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28625" y="4214813"/>
            <a:ext cx="5397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Sklípkan</a:t>
            </a:r>
            <a:r>
              <a:rPr lang="cs-CZ" sz="2400">
                <a:solidFill>
                  <a:srgbClr val="FF0000"/>
                </a:solidFill>
              </a:rPr>
              <a:t> </a:t>
            </a:r>
            <a:r>
              <a:rPr lang="cs-CZ" sz="2400"/>
              <a:t>je největší pavouk na světě.</a:t>
            </a:r>
            <a:endParaRPr lang="cs-CZ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8625" y="4572000"/>
            <a:ext cx="2835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Je ukrytý v doupěti.</a:t>
            </a:r>
            <a:endParaRPr lang="cs-CZ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28625" y="5000625"/>
            <a:ext cx="5359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Když ucítí kořist, vyskočí, pak zaútočí.</a:t>
            </a:r>
            <a:endParaRPr lang="cs-CZ"/>
          </a:p>
        </p:txBody>
      </p:sp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643063"/>
            <a:ext cx="245745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786438" y="1928813"/>
            <a:ext cx="2095500" cy="1400175"/>
          </a:xfrm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857875" y="3357563"/>
            <a:ext cx="1992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potrava sklípkana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214313" y="1143000"/>
            <a:ext cx="8686800" cy="54292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http://upload.wikimedia.org/wikipedia/commons/thumb/6/66/Araneus_diadematus_%28Gartenkreuzspinne_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mit_Wespe%29.jpg/258px-Araneus_diadematus_%28Gartenkreuzspinne_mit_Wespe%29.jpg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2"/>
              </a:rPr>
              <a:t>http://upload.wikimedia.org/wikipedia/commons/thumb/3/36/Katnik_domowy_Tegenaria_domestica2.jpg/258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px-Katnik_domowy_Tegenaria_domestica2.jpg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3"/>
              </a:rPr>
              <a:t>http://upload.wikimedia.org/wikipedia/commons/thumb/a/a0/Agryroneta_aquatica_Weibchen_cropped.jpg/20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0px-Agryroneta_aquatica_Weibchen_cropped.jpg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4"/>
              </a:rPr>
              <a:t>http://upload.wikimedia.org/wikipedia/commons/thumb/f/ff/Solifugae_2005_Mongolia_Gobi_Desert.JPG/258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px-Solifugae_2005_Mongolia_Gobi_Desert.JPG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5"/>
              </a:rPr>
              <a:t>http://upload.wikimedia.org/wikipedia/commons/thumb/c/cd/Black_Widow_11-06.jpg/258px-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Black_Widow_11-06.jpg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6"/>
              </a:rPr>
              <a:t>http://upload.wikimedia.org/wikipedia/commons/thumb/4/4b/House_cricket_cvrcek_domaci.jpg/220px-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House_cricket_cvrcek_domaci.jpg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7"/>
              </a:rPr>
              <a:t>http://upload.wikimedia.org/wikipedia/commons/thumb/0/0a/Tarantula_IMG_9229g.JPG/258px-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7"/>
              </a:rPr>
              <a:t>Tarantula_IMG_9229g.JPG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8"/>
              </a:rPr>
              <a:t>http://www.guh.cz/edu/bi/biologie_bezobratli/foto08/foto_014.jpg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9"/>
              </a:rPr>
              <a:t>http://upload.wikimedia.org/wikipedia/commons/thumb/f/f1/Araneus_diadematus_(aka).jpg/225px-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</a:rPr>
              <a:t>Araneus_diadematus_(aka).jpg</a:t>
            </a:r>
          </a:p>
          <a:p>
            <a:pPr>
              <a:buFont typeface="Wingdings 2" pitchFamily="18" charset="2"/>
              <a:buNone/>
            </a:pPr>
            <a:r>
              <a:rPr lang="cs-CZ" sz="1400" smtClean="0">
                <a:solidFill>
                  <a:srgbClr val="C00000"/>
                </a:solidFill>
                <a:hlinkClick r:id="rId10"/>
              </a:rPr>
              <a:t>http://upload.wikimedia.org/wikipedia/commons/thumb/a/a9/Salticus.scenicus.6916.jpg/258px-Salticus.scenicus.6916.jpg</a:t>
            </a: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400" smtClean="0">
              <a:solidFill>
                <a:srgbClr val="C00000"/>
              </a:solidFill>
            </a:endParaRP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50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50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303</TotalTime>
  <Words>250</Words>
  <Application>Microsoft Office PowerPoint</Application>
  <PresentationFormat>On-screen Show (4:3)</PresentationFormat>
  <Paragraphs>90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11</vt:i4>
      </vt:variant>
    </vt:vector>
  </HeadingPairs>
  <TitlesOfParts>
    <vt:vector size="27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Wingdings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vitek09</cp:lastModifiedBy>
  <cp:revision>49</cp:revision>
  <dcterms:created xsi:type="dcterms:W3CDTF">2011-09-13T15:35:54Z</dcterms:created>
  <dcterms:modified xsi:type="dcterms:W3CDTF">2012-03-19T09:46:35Z</dcterms:modified>
</cp:coreProperties>
</file>