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57" r:id="rId4"/>
    <p:sldId id="27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8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20E3110-FB26-4C22-B789-9E4DC9950C41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89BA793-DFDA-45B8-B9DA-312E15E57D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441719.jpg" TargetMode="External"/><Relationship Id="rId13" Type="http://schemas.openxmlformats.org/officeDocument/2006/relationships/hyperlink" Target="http://officeimg.vo.msecnd.net/en-us/images/MH900441782.jpg" TargetMode="External"/><Relationship Id="rId18" Type="http://schemas.openxmlformats.org/officeDocument/2006/relationships/hyperlink" Target="http://officeimg.vo.msecnd.net/en-us/images/MH900112420.jpg" TargetMode="External"/><Relationship Id="rId3" Type="http://schemas.openxmlformats.org/officeDocument/2006/relationships/hyperlink" Target="http://officeimg.vo.msecnd.net/en-us/images/MH900436895.jpg" TargetMode="External"/><Relationship Id="rId7" Type="http://schemas.openxmlformats.org/officeDocument/2006/relationships/hyperlink" Target="http://officeimg.vo.msecnd.net/en-us/images/MH900441708.jpg" TargetMode="External"/><Relationship Id="rId12" Type="http://schemas.openxmlformats.org/officeDocument/2006/relationships/hyperlink" Target="http://officeimg.vo.msecnd.net/en-us/images/MH900112836.jpg" TargetMode="External"/><Relationship Id="rId17" Type="http://schemas.openxmlformats.org/officeDocument/2006/relationships/hyperlink" Target="http://officeimg.vo.msecnd.net/en-us/images/MH900112422.jpg" TargetMode="External"/><Relationship Id="rId2" Type="http://schemas.openxmlformats.org/officeDocument/2006/relationships/hyperlink" Target="http://officeimg.vo.msecnd.net/en-us/images/MH900436899.jpg" TargetMode="External"/><Relationship Id="rId16" Type="http://schemas.openxmlformats.org/officeDocument/2006/relationships/hyperlink" Target="http://officeimg.vo.msecnd.net/en-us/images/MH90044178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img.vo.msecnd.net/en-us/images/MH900436892.jpg" TargetMode="External"/><Relationship Id="rId11" Type="http://schemas.openxmlformats.org/officeDocument/2006/relationships/hyperlink" Target="http://officeimg.vo.msecnd.net/en-us/images/MH900436905.jpg" TargetMode="External"/><Relationship Id="rId5" Type="http://schemas.openxmlformats.org/officeDocument/2006/relationships/hyperlink" Target="http://officeimg.vo.msecnd.net/en-us/images/MH900436894.jpg" TargetMode="External"/><Relationship Id="rId15" Type="http://schemas.openxmlformats.org/officeDocument/2006/relationships/hyperlink" Target="http://officeimg.vo.msecnd.net/en-us/images/MH900331270.jpg" TargetMode="External"/><Relationship Id="rId10" Type="http://schemas.openxmlformats.org/officeDocument/2006/relationships/hyperlink" Target="http://officeimg.vo.msecnd.net/en-us/images/MH900436909.jpg" TargetMode="External"/><Relationship Id="rId19" Type="http://schemas.openxmlformats.org/officeDocument/2006/relationships/hyperlink" Target="http://officeimg.vo.msecnd.net/en-us/images/MH900441780.jpg" TargetMode="External"/><Relationship Id="rId4" Type="http://schemas.openxmlformats.org/officeDocument/2006/relationships/hyperlink" Target="http://officeimg.vo.msecnd.net/en-us/images/MH900436906.jpg" TargetMode="External"/><Relationship Id="rId9" Type="http://schemas.openxmlformats.org/officeDocument/2006/relationships/hyperlink" Target="http://officeimg.vo.msecnd.net/en-us/images/MH900436910.jpg" TargetMode="External"/><Relationship Id="rId14" Type="http://schemas.openxmlformats.org/officeDocument/2006/relationships/hyperlink" Target="http://officeimg.vo.msecnd.net/en-us/images/MH9004119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332656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755576" y="1700808"/>
            <a:ext cx="7772400" cy="504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DIGITÁLNÍ UČEBNÍ MATERIÁL: </a:t>
            </a: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VY_32_INOVACE_01_Aj34_37 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Pavla </a:t>
                      </a:r>
                      <a:r>
                        <a:rPr lang="cs-CZ" dirty="0" err="1" smtClean="0"/>
                        <a:t>Kredbová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23.8.2012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  </a:t>
                      </a:r>
                      <a:r>
                        <a:rPr lang="cs-CZ" dirty="0" smtClean="0"/>
                        <a:t>3.</a:t>
                      </a:r>
                      <a:r>
                        <a:rPr lang="cs-CZ" baseline="0" dirty="0" smtClean="0"/>
                        <a:t> a 4. 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Fruit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and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smtClean="0"/>
                        <a:t>vegetables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620688"/>
            <a:ext cx="7920880" cy="547260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/>
              <a:t>Anotace:</a:t>
            </a:r>
          </a:p>
          <a:p>
            <a:r>
              <a:rPr lang="cs-CZ" sz="2400" dirty="0" smtClean="0"/>
              <a:t>Tento materiál slouží k naučení a procvičení slovní zásoby týkající se OVOCE A ZELENINY a zároveň slouží k procvičení tvorby množného čísla.</a:t>
            </a:r>
          </a:p>
          <a:p>
            <a:endParaRPr lang="cs-CZ" sz="2400" dirty="0" smtClean="0"/>
          </a:p>
          <a:p>
            <a:r>
              <a:rPr lang="cs-CZ" sz="2400" dirty="0" smtClean="0"/>
              <a:t>Na snímcích se objeví nejdříve obrázek a po kliknutí se objeví název ovoce a zeleniny a zároveň se objeví tvar množného čísla.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899592" y="692696"/>
            <a:ext cx="7488832" cy="208823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FRUIT AND VEGETABLES</a:t>
            </a:r>
            <a:endParaRPr lang="cs-CZ" sz="4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691680" y="3573016"/>
            <a:ext cx="5760640" cy="1944216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  <a:latin typeface="Comic Sans MS" pitchFamily="66" charset="0"/>
              </a:rPr>
              <a:t>vocabulary</a:t>
            </a:r>
            <a:endParaRPr lang="cs-CZ" sz="36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vojový diagram: alternativní postup 1"/>
          <p:cNvSpPr/>
          <p:nvPr/>
        </p:nvSpPr>
        <p:spPr>
          <a:xfrm>
            <a:off x="1259632" y="1556792"/>
            <a:ext cx="6696744" cy="331236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latin typeface="Comic Sans MS" pitchFamily="66" charset="0"/>
              </a:rPr>
              <a:t>FRUIT</a:t>
            </a:r>
            <a:endParaRPr lang="cs-CZ" sz="6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odorovný svitek 2"/>
          <p:cNvSpPr/>
          <p:nvPr/>
        </p:nvSpPr>
        <p:spPr>
          <a:xfrm>
            <a:off x="467544" y="404664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STRAWBERRY</a:t>
            </a:r>
          </a:p>
          <a:p>
            <a:pPr algn="ctr"/>
            <a:endParaRPr lang="cs-CZ" sz="40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STRAWBERRIES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ucitel\AppData\Local\Microsoft\Windows\Temporary Internet Files\Low\Content.IE5\1MB32M6A\MC90043689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564904"/>
            <a:ext cx="3809578" cy="3809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33265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BANANA</a:t>
            </a:r>
          </a:p>
          <a:p>
            <a:pPr algn="ctr"/>
            <a:endParaRPr lang="cs-CZ" sz="40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BANANAS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50" name="Picture 2" descr="C:\Users\ucitel\AppData\Local\Microsoft\Windows\Temporary Internet Files\Low\Content.IE5\7LC0RVR7\MC90043689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636912"/>
            <a:ext cx="3960440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467544" y="260648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PEAR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PEARS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074" name="Picture 2" descr="C:\Users\ucitel\AppData\Local\Microsoft\Windows\Temporary Internet Files\Low\Content.IE5\PSRLOCHA\MC90043690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4382" y="2492896"/>
            <a:ext cx="4169618" cy="41696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467544" y="404664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AN ORANGE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ORANGES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098" name="Picture 2" descr="C:\Users\ucitel\AppData\Local\Microsoft\Windows\Temporary Internet Files\Low\Content.IE5\74Z5K1HJ\MC90043689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636912"/>
            <a:ext cx="3881586" cy="3881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611560" y="69269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LEMON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LEMONS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5122" name="Picture 2" descr="C:\Users\ucitel\AppData\Local\Microsoft\Windows\Temporary Internet Files\Low\Content.IE5\1MB32M6A\MC90043689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825552"/>
            <a:ext cx="4032448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33265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AN APPLE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APPLES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6146" name="Picture 2" descr="C:\Users\ucitel\AppData\Local\Microsoft\Windows\Temporary Internet Files\Low\Content.IE5\PBR7XT5Y\MC9004417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6096" y="2204864"/>
            <a:ext cx="4107904" cy="4107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467544" y="33265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CHERRY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CHERRIES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7170" name="Picture 2" descr="C:\Users\ucitel\AppData\Local\Microsoft\Windows\Temporary Internet Files\Low\Content.IE5\PSRLOCHA\MC90044171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6096" y="2204864"/>
            <a:ext cx="4107904" cy="4107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404664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PLUM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PLUMS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8194" name="Picture 2" descr="C:\Users\ucitel\AppData\Local\Microsoft\Windows\Temporary Internet Files\Low\Content.IE5\8G6YZFP7\MC90043691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688382"/>
            <a:ext cx="4169618" cy="41696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260648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PINEAPPLE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PINEAPPLES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9218" name="Picture 2" descr="C:\Users\ucitel\AppData\Local\Microsoft\Windows\Temporary Internet Files\Low\Content.IE5\8RQQKAVX\MC90043690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420888"/>
            <a:ext cx="4067944" cy="4067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33265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PEACH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PEACHES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242" name="Picture 2" descr="C:\Users\ucitel\AppData\Local\Microsoft\Windows\Temporary Internet Files\Low\Content.IE5\PSRLOCHA\MC90043690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492896"/>
            <a:ext cx="3953594" cy="3953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vojový diagram: alternativní postup 1"/>
          <p:cNvSpPr/>
          <p:nvPr/>
        </p:nvSpPr>
        <p:spPr>
          <a:xfrm>
            <a:off x="971600" y="1412776"/>
            <a:ext cx="6912768" cy="302433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latin typeface="Comic Sans MS" pitchFamily="66" charset="0"/>
              </a:rPr>
              <a:t>VEGETABLES</a:t>
            </a:r>
            <a:endParaRPr lang="cs-CZ" sz="6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404664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AN ONION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ONIONS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068960"/>
            <a:ext cx="4610695" cy="3090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467544" y="404664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PEPPER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PEPPERS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2290" name="Picture 2" descr="C:\Users\ucitel\AppData\Local\Microsoft\Windows\Temporary Internet Files\Low\Content.IE5\EKHJ0FHD\MC90044178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390056"/>
            <a:ext cx="4467944" cy="4467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23528" y="33265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MUSHROOM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MUSHROOMS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996952"/>
            <a:ext cx="4163789" cy="3294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33265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CABBAGE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CABBAGES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2708920"/>
            <a:ext cx="4129311" cy="3677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467544" y="404664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TOMATO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TOMATOES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5362" name="Picture 2" descr="C:\Users\ucitel\AppData\Local\Microsoft\Windows\Temporary Internet Files\Low\Content.IE5\G6ZWGQFZ\MC90044178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420888"/>
            <a:ext cx="3963888" cy="3963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33265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CUCUMBER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CUCUMBERS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996952"/>
            <a:ext cx="4537493" cy="3121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332656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POTATO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POTATOES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356992"/>
            <a:ext cx="4830341" cy="2688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395536" y="404664"/>
            <a:ext cx="5400600" cy="2736304"/>
          </a:xfrm>
          <a:prstGeom prst="horizontalScrol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 CARROT</a:t>
            </a:r>
          </a:p>
          <a:p>
            <a:pPr algn="ctr"/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CARROTS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8434" name="Picture 2" descr="C:\Users\ucitel\AppData\Local\Microsoft\Windows\Temporary Internet Files\Low\Content.IE5\AG694MCM\MC9004417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2132856"/>
            <a:ext cx="4395936" cy="43959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395536" y="404664"/>
            <a:ext cx="8352928" cy="59766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cs-CZ" sz="1400" dirty="0" smtClean="0">
                <a:solidFill>
                  <a:schemeClr val="tx1"/>
                </a:solidFill>
              </a:rPr>
              <a:t>Zdroje:</a:t>
            </a:r>
          </a:p>
          <a:p>
            <a:endParaRPr lang="cs-CZ" sz="1400" dirty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Obrázky</a:t>
            </a:r>
            <a:r>
              <a:rPr lang="cs-CZ" sz="1400" dirty="0" smtClean="0">
                <a:solidFill>
                  <a:schemeClr val="tx1"/>
                </a:solidFill>
              </a:rPr>
              <a:t>:</a:t>
            </a:r>
          </a:p>
          <a:p>
            <a:r>
              <a:rPr lang="cs-CZ" sz="1400" dirty="0" smtClean="0">
                <a:solidFill>
                  <a:schemeClr val="tx1"/>
                </a:solidFill>
              </a:rPr>
              <a:t>JAHODA: </a:t>
            </a:r>
            <a:r>
              <a:rPr lang="cs-CZ" sz="1400" dirty="0" smtClean="0">
                <a:solidFill>
                  <a:schemeClr val="tx1"/>
                </a:solidFill>
                <a:hlinkClick r:id="rId2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2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2"/>
              </a:rPr>
              <a:t>officeimg.vo.msecnd.net/en-us/images/MH900436899.jpg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BANÁN: </a:t>
            </a:r>
            <a:r>
              <a:rPr lang="cs-CZ" sz="1400" dirty="0" smtClean="0">
                <a:solidFill>
                  <a:schemeClr val="tx1"/>
                </a:solidFill>
                <a:hlinkClick r:id="rId3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3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3"/>
              </a:rPr>
              <a:t>officeimg.vo.msecnd.net/en-us/images/MH900436895.jpg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HRUŠKA: </a:t>
            </a:r>
            <a:r>
              <a:rPr lang="cs-CZ" sz="1400" dirty="0" smtClean="0">
                <a:solidFill>
                  <a:schemeClr val="tx1"/>
                </a:solidFill>
                <a:hlinkClick r:id="rId4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4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4"/>
              </a:rPr>
              <a:t>officeimg.vo.msecnd.net/en-us/images/MH900436906.jpg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POMERANČ: </a:t>
            </a:r>
            <a:r>
              <a:rPr lang="cs-CZ" sz="1400" dirty="0" smtClean="0">
                <a:solidFill>
                  <a:schemeClr val="tx1"/>
                </a:solidFill>
                <a:hlinkClick r:id="rId5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5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5"/>
              </a:rPr>
              <a:t>officeimg.vo.msecnd.net/en-us/images/MH900436894.jpg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CITRÓN: </a:t>
            </a:r>
            <a:r>
              <a:rPr lang="cs-CZ" sz="1400" dirty="0" smtClean="0">
                <a:solidFill>
                  <a:schemeClr val="tx1"/>
                </a:solidFill>
                <a:hlinkClick r:id="rId6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6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6"/>
              </a:rPr>
              <a:t>officeimg.vo.msecnd.net/en-us/images/MH900436892.jpg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JABLKO </a:t>
            </a:r>
            <a:r>
              <a:rPr lang="cs-CZ" sz="1400" dirty="0" smtClean="0">
                <a:solidFill>
                  <a:schemeClr val="tx1"/>
                </a:solidFill>
                <a:hlinkClick r:id="rId7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7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7"/>
              </a:rPr>
              <a:t>officeimg.vo.msecnd.net/en-us/images/MH900441708.jpg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TŘEŠNĚ: </a:t>
            </a:r>
            <a:r>
              <a:rPr lang="cs-CZ" sz="1400" dirty="0" smtClean="0">
                <a:solidFill>
                  <a:schemeClr val="tx1"/>
                </a:solidFill>
                <a:hlinkClick r:id="rId8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8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8"/>
              </a:rPr>
              <a:t>officeimg.vo.msecnd.net/en-us/images/MH900441719.jpg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ŠVESTKA: </a:t>
            </a:r>
            <a:r>
              <a:rPr lang="cs-CZ" sz="1400" dirty="0" smtClean="0">
                <a:solidFill>
                  <a:schemeClr val="tx1"/>
                </a:solidFill>
                <a:hlinkClick r:id="rId9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9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9"/>
              </a:rPr>
              <a:t>officeimg.vo.msecnd.net/en-us/images/MH900436910.jpg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ANANAS: </a:t>
            </a:r>
            <a:r>
              <a:rPr lang="cs-CZ" sz="1400" dirty="0" smtClean="0">
                <a:solidFill>
                  <a:schemeClr val="tx1"/>
                </a:solidFill>
                <a:hlinkClick r:id="rId10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10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10"/>
              </a:rPr>
              <a:t>officeimg.vo.msecnd.net/en-us/images/MH900436909.jpg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BROSKEV: </a:t>
            </a:r>
            <a:r>
              <a:rPr lang="cs-CZ" sz="1400" dirty="0" smtClean="0">
                <a:solidFill>
                  <a:schemeClr val="tx1"/>
                </a:solidFill>
                <a:hlinkClick r:id="rId11"/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  <a:hlinkClick r:id="rId11"/>
              </a:rPr>
              <a:t>officeimg.vo.msecnd.net/en-us/images/MH900436905.jpg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CIBULE: </a:t>
            </a:r>
            <a:r>
              <a:rPr lang="cs-CZ" sz="1400" dirty="0" smtClean="0">
                <a:solidFill>
                  <a:schemeClr val="tx1"/>
                </a:solidFill>
                <a:hlinkClick r:id="rId12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12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12"/>
              </a:rPr>
              <a:t>officeimg.vo.msecnd.net/en-us/images/MH900112836.jpg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PAPRIKA: </a:t>
            </a:r>
            <a:r>
              <a:rPr lang="cs-CZ" sz="1400" dirty="0" smtClean="0">
                <a:solidFill>
                  <a:schemeClr val="tx1"/>
                </a:solidFill>
                <a:hlinkClick r:id="rId13"/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  <a:hlinkClick r:id="rId13"/>
              </a:rPr>
              <a:t>officeimg.vo.msecnd.net/en-us/images/MH900441782.jpg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HOUBY: </a:t>
            </a:r>
            <a:r>
              <a:rPr lang="cs-CZ" sz="1400" dirty="0" smtClean="0">
                <a:solidFill>
                  <a:schemeClr val="tx1"/>
                </a:solidFill>
                <a:hlinkClick r:id="rId14"/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  <a:hlinkClick r:id="rId14"/>
              </a:rPr>
              <a:t>officeimg.vo.msecnd.net/en-us/images/MH900411902.jpg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ZELÍ: </a:t>
            </a:r>
            <a:r>
              <a:rPr lang="cs-CZ" sz="1400" dirty="0" smtClean="0">
                <a:solidFill>
                  <a:schemeClr val="tx1"/>
                </a:solidFill>
                <a:hlinkClick r:id="rId15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15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15"/>
              </a:rPr>
              <a:t>officeimg.vo.msecnd.net/en-us/images/MH900331270.jpg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RAJČE: </a:t>
            </a:r>
            <a:r>
              <a:rPr lang="cs-CZ" sz="1400" dirty="0" smtClean="0">
                <a:solidFill>
                  <a:schemeClr val="tx1"/>
                </a:solidFill>
                <a:hlinkClick r:id="rId16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16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16"/>
              </a:rPr>
              <a:t>officeimg.vo.msecnd.net/en-us/images/MH900441781.jpg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OKURKA: </a:t>
            </a:r>
            <a:r>
              <a:rPr lang="cs-CZ" sz="1400" dirty="0" smtClean="0">
                <a:solidFill>
                  <a:schemeClr val="tx1"/>
                </a:solidFill>
                <a:hlinkClick r:id="rId17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17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17"/>
              </a:rPr>
              <a:t>officeimg.vo.msecnd.net/en-us/images/MH900112422.jpg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BRAMBORY: </a:t>
            </a:r>
            <a:r>
              <a:rPr lang="cs-CZ" sz="1400" dirty="0" smtClean="0">
                <a:solidFill>
                  <a:schemeClr val="tx1"/>
                </a:solidFill>
                <a:hlinkClick r:id="rId18"/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  <a:hlinkClick r:id="rId18"/>
              </a:rPr>
              <a:t>officeimg.vo.msecnd.net/en-us/images/MH900112420.jpg</a:t>
            </a:r>
            <a:endParaRPr lang="cs-CZ" sz="1400" dirty="0" smtClean="0">
              <a:solidFill>
                <a:schemeClr val="tx1"/>
              </a:solidFill>
            </a:endParaRPr>
          </a:p>
          <a:p>
            <a:r>
              <a:rPr lang="cs-CZ" sz="1400" dirty="0" smtClean="0">
                <a:solidFill>
                  <a:schemeClr val="tx1"/>
                </a:solidFill>
              </a:rPr>
              <a:t>MRKEV: </a:t>
            </a:r>
            <a:r>
              <a:rPr lang="cs-CZ" sz="1400" dirty="0" smtClean="0">
                <a:solidFill>
                  <a:schemeClr val="tx1"/>
                </a:solidFill>
                <a:hlinkClick r:id="rId19"/>
              </a:rPr>
              <a:t>http</a:t>
            </a:r>
            <a:r>
              <a:rPr lang="cs-CZ" sz="1400" dirty="0" smtClean="0">
                <a:solidFill>
                  <a:schemeClr val="tx1"/>
                </a:solidFill>
                <a:hlinkClick r:id="rId19"/>
              </a:rPr>
              <a:t>://</a:t>
            </a:r>
            <a:r>
              <a:rPr lang="cs-CZ" sz="1400" dirty="0" smtClean="0">
                <a:solidFill>
                  <a:schemeClr val="tx1"/>
                </a:solidFill>
                <a:hlinkClick r:id="rId19"/>
              </a:rPr>
              <a:t>officeimg.vo.msecnd.net/en-us/images/MH900441780.jpg</a:t>
            </a:r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sz="1400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60</TotalTime>
  <Words>241</Words>
  <Application>Microsoft Office PowerPoint</Application>
  <PresentationFormat>Předvádění na obrazovce (4:3)</PresentationFormat>
  <Paragraphs>117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Aspekt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ucitel</cp:lastModifiedBy>
  <cp:revision>8</cp:revision>
  <dcterms:created xsi:type="dcterms:W3CDTF">2012-08-23T19:33:40Z</dcterms:created>
  <dcterms:modified xsi:type="dcterms:W3CDTF">2013-11-13T19:45:29Z</dcterms:modified>
</cp:coreProperties>
</file>