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69" r:id="rId13"/>
    <p:sldId id="27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99F98-A250-433F-A51F-82E04F0AC39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598935-E64E-49F7-945A-56A39077F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5B17A-F264-4445-8CDC-CA1C618C772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5020A-404F-4BF4-A262-830A51FBB9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F074F-0D11-4520-98B0-FFD98DD2385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46199-0313-4972-A133-DF90B682A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5BC24-4702-415E-8618-B649AAB35E0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DB6D3-2D3C-4A95-94EF-C5157A7ED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96A66-3DE5-4E9E-93F3-B1283468294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2222F2-75C1-4E9D-A358-EB5FBC178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EFB61-E6C0-4725-BAE0-4F14C27FF7D0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CF86F-CB90-47DB-8E6C-3055469F9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85D03-A6F9-4FCA-9077-F28C5A021B0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31175-0A2F-431C-BC5A-C9D343FED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D1CC5-4369-4C08-A860-F6AA939FA4E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801C6-D170-4511-BAD2-502FCF00B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2A806-623E-4872-AD8C-F9B0206C4F4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90540-2F9A-4558-BE60-EDCD54D33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5B6B-EBE2-493E-879C-50599F7CB45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7ED8C-C686-4759-8D79-2B8B2BFF4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9404C-305A-41E0-BE1C-4D1DCBDC016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18EE5-2D19-486A-8391-0D02F4A9A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CE22C37-1A33-4892-A56C-CD40C84591E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FFA806-F0F1-4D83-A65C-94CAA3B58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TMQfRTtZ8mQl1bTirsdbMGxVMaXHlNbNYrvVNfxOuSShdShPq0" TargetMode="External"/><Relationship Id="rId7" Type="http://schemas.openxmlformats.org/officeDocument/2006/relationships/hyperlink" Target="http://t2.gstatic.com/images?q=tbn:ANd9GcT8tehcADHtnb61prY_nPvCmuC83eiUWnOtlsp67U2qFORmieUH" TargetMode="External"/><Relationship Id="rId2" Type="http://schemas.openxmlformats.org/officeDocument/2006/relationships/hyperlink" Target="http://t0.gstatic.com/images?q=tbn:ANd9GcTTBioFKLCdN3_i37YbCTXYRM0pA_g_AFy5DUy1mrbvutba_n6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TvqMGZX4B2s3jTvRY-5WoBjbV4tQXyoXycYlSY_hpBONaEj38MCg" TargetMode="External"/><Relationship Id="rId5" Type="http://schemas.openxmlformats.org/officeDocument/2006/relationships/hyperlink" Target="http://t2.gstatic.com/images?q=tbn:ANd9GcT7nMA8vDa8Qpnp3eqHrBztXBJdMOcnWyd-8AiWjiSYatip712uZw" TargetMode="External"/><Relationship Id="rId4" Type="http://schemas.openxmlformats.org/officeDocument/2006/relationships/hyperlink" Target="http://upload.wikimedia.org/wikipedia/commons/thumb/7/70/EriocheirSinensis1.jpg/270px-EriocheirSinensis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714375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57250" y="2857500"/>
          <a:ext cx="7572375" cy="2071690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VY_32_INOVACE_127_Korýši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KORÝŠI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285875"/>
            <a:ext cx="8686800" cy="4525963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00B0F0"/>
                </a:solidFill>
                <a:latin typeface="Arial" charset="0"/>
                <a:cs typeface="Arial" charset="0"/>
              </a:rPr>
              <a:t>RAK ŘÍČNÍ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00B0F0"/>
                </a:solidFill>
                <a:latin typeface="Arial" charset="0"/>
                <a:cs typeface="Arial" charset="0"/>
              </a:rPr>
              <a:t>JINÍ KORÝŠI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3714750"/>
            <a:ext cx="93503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V tomto materiálu žáci získají základní informace o </a:t>
            </a:r>
            <a:r>
              <a:rPr lang="cs-CZ" sz="2400" b="1" i="1">
                <a:solidFill>
                  <a:srgbClr val="0070C0"/>
                </a:solidFill>
              </a:rPr>
              <a:t>raku říčním</a:t>
            </a:r>
            <a:r>
              <a:rPr lang="cs-CZ" sz="2400"/>
              <a:t>,</a:t>
            </a:r>
          </a:p>
          <a:p>
            <a:r>
              <a:rPr lang="cs-CZ" sz="2400"/>
              <a:t>kde žije, čím se živí, z kterých částí se skládá jeho tělo. </a:t>
            </a:r>
          </a:p>
          <a:p>
            <a:r>
              <a:rPr lang="cs-CZ" sz="2400"/>
              <a:t>Dále se seznámí s různými druhy </a:t>
            </a:r>
            <a:r>
              <a:rPr lang="cs-CZ" sz="2400" b="1" i="1">
                <a:solidFill>
                  <a:srgbClr val="0070C0"/>
                </a:solidFill>
              </a:rPr>
              <a:t>jiných korýšů</a:t>
            </a:r>
            <a:r>
              <a:rPr lang="cs-CZ" sz="2400"/>
              <a:t>, žijících v mořích.</a:t>
            </a:r>
          </a:p>
          <a:p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korýši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466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400" smtClean="0">
                <a:latin typeface="Arial" charset="0"/>
                <a:cs typeface="Arial" charset="0"/>
              </a:rPr>
              <a:t> jsou to </a:t>
            </a:r>
            <a:r>
              <a:rPr lang="cs-CZ" sz="4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členovci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400" smtClean="0">
                <a:latin typeface="Arial" charset="0"/>
                <a:cs typeface="Arial" charset="0"/>
              </a:rPr>
              <a:t> žijí ve </a:t>
            </a:r>
            <a:r>
              <a:rPr lang="cs-CZ" sz="4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vodě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400" smtClean="0">
                <a:latin typeface="Arial" charset="0"/>
                <a:cs typeface="Arial" charset="0"/>
              </a:rPr>
              <a:t> dýchají </a:t>
            </a:r>
            <a:r>
              <a:rPr lang="cs-CZ" sz="4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žábrami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400" smtClean="0">
                <a:latin typeface="Arial" charset="0"/>
                <a:cs typeface="Arial" charset="0"/>
              </a:rPr>
              <a:t> tělo jim kryje </a:t>
            </a:r>
            <a:r>
              <a:rPr lang="cs-CZ" sz="4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krunýř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400" smtClean="0">
                <a:latin typeface="Arial" charset="0"/>
                <a:cs typeface="Arial" charset="0"/>
              </a:rPr>
              <a:t> při růstu ho </a:t>
            </a:r>
            <a:r>
              <a:rPr lang="cs-CZ" sz="4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svlékají</a:t>
            </a:r>
            <a:r>
              <a:rPr lang="cs-CZ" sz="4400" smtClean="0">
                <a:latin typeface="Arial" charset="0"/>
                <a:cs typeface="Arial" charset="0"/>
              </a:rPr>
              <a:t> a </a:t>
            </a:r>
            <a:r>
              <a:rPr lang="cs-CZ" sz="4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dorůstá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   </a:t>
            </a:r>
            <a:r>
              <a:rPr lang="cs-CZ" sz="4400" smtClean="0">
                <a:latin typeface="Arial" charset="0"/>
                <a:cs typeface="Arial" charset="0"/>
              </a:rPr>
              <a:t>jim větší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RAK ŘÍČNÍ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86063" y="1643063"/>
            <a:ext cx="170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hlavohruď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29188" y="1643063"/>
            <a:ext cx="1384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zadeček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37275" y="2071688"/>
            <a:ext cx="3006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ploutvičky zadečku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072188" y="6000750"/>
            <a:ext cx="919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nohy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643313" y="5857875"/>
            <a:ext cx="1246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klepeta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4313" y="4214813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tykadla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0" y="3071813"/>
            <a:ext cx="22526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stopkovité oči</a:t>
            </a:r>
          </a:p>
        </p:txBody>
      </p:sp>
      <p:pic>
        <p:nvPicPr>
          <p:cNvPr id="13324" name="Picture 1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0313" y="2714625"/>
            <a:ext cx="4572000" cy="2500313"/>
          </a:xfrm>
        </p:spPr>
      </p:pic>
      <p:cxnSp>
        <p:nvCxnSpPr>
          <p:cNvPr id="16" name="Přímá spojovací šipka 15"/>
          <p:cNvCxnSpPr>
            <a:stCxn id="6" idx="2"/>
          </p:cNvCxnSpPr>
          <p:nvPr/>
        </p:nvCxnSpPr>
        <p:spPr>
          <a:xfrm rot="16200000" flipH="1">
            <a:off x="3443288" y="2300287"/>
            <a:ext cx="1824038" cy="14335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7" idx="2"/>
          </p:cNvCxnSpPr>
          <p:nvPr/>
        </p:nvCxnSpPr>
        <p:spPr>
          <a:xfrm rot="16200000" flipH="1">
            <a:off x="5006181" y="2720182"/>
            <a:ext cx="1966913" cy="736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6599238" y="2616200"/>
            <a:ext cx="1538287" cy="13065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V="1">
            <a:off x="5500688" y="5000625"/>
            <a:ext cx="1428750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6200000" flipV="1">
            <a:off x="5357813" y="4857750"/>
            <a:ext cx="1214438" cy="928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0" idx="0"/>
          </p:cNvCxnSpPr>
          <p:nvPr/>
        </p:nvCxnSpPr>
        <p:spPr>
          <a:xfrm rot="16200000" flipV="1">
            <a:off x="3418682" y="5010944"/>
            <a:ext cx="1214437" cy="479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1428750" y="4143375"/>
            <a:ext cx="1928813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3" idx="3"/>
          </p:cNvCxnSpPr>
          <p:nvPr/>
        </p:nvCxnSpPr>
        <p:spPr>
          <a:xfrm>
            <a:off x="2252663" y="3302000"/>
            <a:ext cx="2319337" cy="412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– RAK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57313"/>
            <a:ext cx="8686800" cy="52863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žije v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čistých vodách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přes den je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ukrytý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v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noci hledá </a:t>
            </a:r>
            <a:r>
              <a:rPr lang="cs-CZ" smtClean="0">
                <a:latin typeface="Arial" charset="0"/>
                <a:cs typeface="Arial" charset="0"/>
              </a:rPr>
              <a:t>potravu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živí se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živočichy</a:t>
            </a:r>
            <a:r>
              <a:rPr lang="cs-CZ" smtClean="0">
                <a:latin typeface="Arial" charset="0"/>
                <a:cs typeface="Arial" charset="0"/>
              </a:rPr>
              <a:t> a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rostlinami</a:t>
            </a:r>
            <a:r>
              <a:rPr lang="cs-CZ" smtClean="0">
                <a:latin typeface="Arial" charset="0"/>
                <a:cs typeface="Arial" charset="0"/>
              </a:rPr>
              <a:t> (i uhynulými)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klepeta má jako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zbraň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ploutvičky pomáhají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v pohybu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je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odděleného pohlaví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je </a:t>
            </a:r>
            <a:r>
              <a:rPr lang="cs-CZ" b="1" smtClean="0">
                <a:solidFill>
                  <a:srgbClr val="FFC000"/>
                </a:solidFill>
                <a:latin typeface="Arial" charset="0"/>
                <a:cs typeface="Arial" charset="0"/>
              </a:rPr>
              <a:t>užitečný </a:t>
            </a:r>
            <a:r>
              <a:rPr lang="cs-CZ" smtClean="0">
                <a:latin typeface="Arial" charset="0"/>
                <a:cs typeface="Arial" charset="0"/>
              </a:rPr>
              <a:t>(čistí vodu)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je zákonem chráněný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 – rak říční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357313"/>
            <a:ext cx="8686800" cy="4875212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400" smtClean="0">
                <a:latin typeface="Arial" charset="0"/>
                <a:cs typeface="Arial" charset="0"/>
              </a:rPr>
              <a:t> Kde </a:t>
            </a:r>
            <a:r>
              <a:rPr lang="cs-CZ" sz="4400" b="1" smtClean="0">
                <a:solidFill>
                  <a:srgbClr val="00B0F0"/>
                </a:solidFill>
                <a:latin typeface="Arial" charset="0"/>
                <a:cs typeface="Arial" charset="0"/>
              </a:rPr>
              <a:t>žije</a:t>
            </a:r>
            <a:r>
              <a:rPr lang="cs-CZ" sz="44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400" smtClean="0">
                <a:latin typeface="Arial" charset="0"/>
                <a:cs typeface="Arial" charset="0"/>
              </a:rPr>
              <a:t> Čím se </a:t>
            </a:r>
            <a:r>
              <a:rPr lang="cs-CZ" sz="4400" b="1" smtClean="0">
                <a:solidFill>
                  <a:srgbClr val="00B0F0"/>
                </a:solidFill>
                <a:latin typeface="Arial" charset="0"/>
                <a:cs typeface="Arial" charset="0"/>
              </a:rPr>
              <a:t>živí</a:t>
            </a:r>
            <a:r>
              <a:rPr lang="cs-CZ" sz="44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400" smtClean="0">
                <a:latin typeface="Arial" charset="0"/>
                <a:cs typeface="Arial" charset="0"/>
              </a:rPr>
              <a:t> K čemu mu slouží </a:t>
            </a:r>
            <a:r>
              <a:rPr lang="cs-CZ" sz="4400" b="1" smtClean="0">
                <a:solidFill>
                  <a:srgbClr val="00B0F0"/>
                </a:solidFill>
                <a:latin typeface="Arial" charset="0"/>
                <a:cs typeface="Arial" charset="0"/>
              </a:rPr>
              <a:t>klepeta</a:t>
            </a:r>
            <a:r>
              <a:rPr lang="cs-CZ" sz="44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400" smtClean="0">
                <a:latin typeface="Arial" charset="0"/>
                <a:cs typeface="Arial" charset="0"/>
              </a:rPr>
              <a:t> Jak se </a:t>
            </a:r>
            <a:r>
              <a:rPr lang="cs-CZ" sz="4400" b="1" smtClean="0">
                <a:solidFill>
                  <a:srgbClr val="00B0F0"/>
                </a:solidFill>
                <a:latin typeface="Arial" charset="0"/>
                <a:cs typeface="Arial" charset="0"/>
              </a:rPr>
              <a:t>pohybuje</a:t>
            </a:r>
            <a:r>
              <a:rPr lang="cs-CZ" sz="44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400" smtClean="0">
                <a:latin typeface="Arial" charset="0"/>
                <a:cs typeface="Arial" charset="0"/>
              </a:rPr>
              <a:t> Jak se </a:t>
            </a:r>
            <a:r>
              <a:rPr lang="cs-CZ" sz="4400" b="1" smtClean="0">
                <a:solidFill>
                  <a:srgbClr val="00B0F0"/>
                </a:solidFill>
                <a:latin typeface="Arial" charset="0"/>
                <a:cs typeface="Arial" charset="0"/>
              </a:rPr>
              <a:t>rozmnožuje</a:t>
            </a:r>
            <a:r>
              <a:rPr lang="cs-CZ" sz="44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4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 Je užitečný</a:t>
            </a:r>
            <a:r>
              <a:rPr lang="cs-CZ" sz="44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endParaRPr lang="cs-CZ" smtClean="0"/>
          </a:p>
          <a:p>
            <a:pPr eaLnBrk="1" hangingPunct="1">
              <a:buFont typeface="Wingdings" pitchFamily="2" charset="2"/>
              <a:buChar char="v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DOPLŇ ŠIPKY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358063" y="1857375"/>
            <a:ext cx="1246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tykadla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357938" y="1857375"/>
            <a:ext cx="628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oči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28875" y="1857375"/>
            <a:ext cx="1620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končetiny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429125" y="1857375"/>
            <a:ext cx="1704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hlavohruď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1500" y="1857375"/>
            <a:ext cx="1384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zadeček</a:t>
            </a:r>
          </a:p>
        </p:txBody>
      </p:sp>
      <p:pic>
        <p:nvPicPr>
          <p:cNvPr id="16393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43063" y="2857500"/>
            <a:ext cx="5572125" cy="26225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42875" y="1428750"/>
            <a:ext cx="6000750" cy="4000500"/>
          </a:xfrm>
        </p:spPr>
        <p:txBody>
          <a:bodyPr/>
          <a:lstStyle/>
          <a:p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LANGUSTA OBECNÁ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je</a:t>
            </a:r>
            <a:r>
              <a:rPr lang="cs-CZ" sz="360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podobná </a:t>
            </a: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rakovi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žije v</a:t>
            </a:r>
            <a:r>
              <a:rPr lang="cs-CZ" sz="360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teplejších mořích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 nemá klepeta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 má chutné maso</a:t>
            </a:r>
          </a:p>
          <a:p>
            <a:pPr>
              <a:buFont typeface="Wingdings" pitchFamily="2" charset="2"/>
              <a:buChar char="Ø"/>
            </a:pPr>
            <a:endParaRPr lang="cs-CZ" sz="240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smtClean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57500" y="357188"/>
            <a:ext cx="29289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>
                <a:solidFill>
                  <a:srgbClr val="0070C0"/>
                </a:solidFill>
              </a:rPr>
              <a:t>JINÍ KORÝŠI</a:t>
            </a:r>
          </a:p>
        </p:txBody>
      </p:sp>
      <p:pic>
        <p:nvPicPr>
          <p:cNvPr id="17414" name="Picture 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215063" y="2357438"/>
            <a:ext cx="2533650" cy="18002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357313"/>
            <a:ext cx="6429375" cy="3357562"/>
          </a:xfrm>
        </p:spPr>
        <p:txBody>
          <a:bodyPr/>
          <a:lstStyle/>
          <a:p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HUMR EVROPSKÝ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žije v </a:t>
            </a: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chladnějších mořích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 má chutné maso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 má velká klepeta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levé klepeto je štíhlejší</a:t>
            </a:r>
          </a:p>
          <a:p>
            <a:pPr>
              <a:buFont typeface="Wingdings" pitchFamily="2" charset="2"/>
              <a:buChar char="Ø"/>
            </a:pPr>
            <a:endParaRPr lang="cs-CZ" sz="240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smtClean="0">
              <a:solidFill>
                <a:srgbClr val="C00000"/>
              </a:solidFill>
            </a:endParaRPr>
          </a:p>
        </p:txBody>
      </p:sp>
      <p:pic>
        <p:nvPicPr>
          <p:cNvPr id="1843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75" y="2428875"/>
            <a:ext cx="2457450" cy="18478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285875"/>
            <a:ext cx="5715000" cy="3676650"/>
          </a:xfrm>
        </p:spPr>
        <p:txBody>
          <a:bodyPr/>
          <a:lstStyle/>
          <a:p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POUSTEVNÍČEK MOŘSKÝ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žije ve </a:t>
            </a: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všech mořích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 nemá krunýř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je malý rak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 tělo si chrání ulitou</a:t>
            </a:r>
          </a:p>
          <a:p>
            <a:pPr>
              <a:buFont typeface="Wingdings" pitchFamily="2" charset="2"/>
              <a:buChar char="Ø"/>
            </a:pPr>
            <a:endParaRPr lang="cs-CZ" sz="240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smtClean="0">
              <a:solidFill>
                <a:srgbClr val="C00000"/>
              </a:solidFill>
            </a:endParaRPr>
          </a:p>
        </p:txBody>
      </p:sp>
      <p:pic>
        <p:nvPicPr>
          <p:cNvPr id="19461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43625" y="2643188"/>
            <a:ext cx="2705100" cy="16954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214313" y="714375"/>
            <a:ext cx="5929312" cy="4000500"/>
          </a:xfrm>
        </p:spPr>
        <p:txBody>
          <a:bodyPr/>
          <a:lstStyle/>
          <a:p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KRAB ŘÍČNÍ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žije </a:t>
            </a: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v řekách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dovede žít i </a:t>
            </a: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mimo vodu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 rychle běhá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smtClean="0">
                <a:solidFill>
                  <a:schemeClr val="tx1"/>
                </a:solidFill>
                <a:latin typeface="Arial" charset="0"/>
                <a:cs typeface="Arial" charset="0"/>
              </a:rPr>
              <a:t> pohybuje se </a:t>
            </a:r>
            <a:r>
              <a:rPr lang="cs-CZ" sz="3600" b="1" i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do stran</a:t>
            </a:r>
            <a:r>
              <a:rPr lang="cs-CZ" sz="3600" b="1" u="sng" smtClean="0">
                <a:solidFill>
                  <a:schemeClr val="tx1"/>
                </a:solidFill>
                <a:latin typeface="Arial" charset="0"/>
                <a:cs typeface="Arial" charset="0"/>
              </a:rPr>
              <a:t>y</a:t>
            </a:r>
          </a:p>
        </p:txBody>
      </p:sp>
      <p:pic>
        <p:nvPicPr>
          <p:cNvPr id="20485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357938" y="2571750"/>
            <a:ext cx="2571750" cy="16764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 - KORÝŠI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Kde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 žijí </a:t>
            </a:r>
            <a:r>
              <a:rPr lang="cs-CZ" sz="4000" dirty="0" smtClean="0">
                <a:latin typeface="Arial" charset="0"/>
                <a:cs typeface="Arial" charset="0"/>
              </a:rPr>
              <a:t>korýši?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Čím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dýchají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Čím mají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kryté</a:t>
            </a:r>
            <a:r>
              <a:rPr lang="cs-CZ" sz="4000" dirty="0" smtClean="0">
                <a:latin typeface="Arial" charset="0"/>
                <a:cs typeface="Arial" charset="0"/>
              </a:rPr>
              <a:t> tělo?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Kteří korýši se loví pro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maso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Který korýš žije i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mimo vodu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Který </a:t>
            </a:r>
            <a:r>
              <a:rPr lang="cs-CZ" sz="4000" dirty="0" smtClean="0">
                <a:latin typeface="Arial" charset="0"/>
                <a:cs typeface="Arial" charset="0"/>
              </a:rPr>
              <a:t>si </a:t>
            </a:r>
            <a:r>
              <a:rPr lang="cs-CZ" sz="4000" dirty="0" smtClean="0">
                <a:latin typeface="Arial" charset="0"/>
                <a:cs typeface="Arial" charset="0"/>
              </a:rPr>
              <a:t>chrání tělo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ulitou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214313" y="1500188"/>
            <a:ext cx="9144000" cy="45259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400" smtClean="0">
                <a:hlinkClick r:id="rId2"/>
              </a:rPr>
              <a:t>http://t0.gstatic.com/images?q=tbn:ANd9GcTTBioFKLCdN3_i37YbCTXYRM0pA_g_AFy5DUy1mrbvutba_n6s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3"/>
              </a:rPr>
              <a:t>http://t1.gstatic.com/images?q=tbn:ANd9GcTMQfRTtZ8mQl1bTirsdbMGxVMaXHlNbNYrvVNfxOuSShdShPq0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4"/>
              </a:rPr>
              <a:t>http://upload.wikimedia.org/wikipedia/commons/thumb/7/70/EriocheirSinensis1.jpg/270px-EriocheirSinensis1.jpg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5"/>
              </a:rPr>
              <a:t>http://t2.gstatic.com/images?q=tbn:ANd9GcT7nMA8vDa8Qpnp3eqHrBztXBJdMOcnWyd-8AiWjiSYatip712uZw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6"/>
              </a:rPr>
              <a:t>http://t3.gstatic.com/images?q=tbn:ANd9GcTvqMGZX4B2s3jTvRY-5WoBjbV4tQXyoXycYlSY_hpBONaEj38MCg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7"/>
              </a:rPr>
              <a:t>http://t2.gstatic.com/images?q=tbn:ANd9GcT8tehcADHtnb61prY_nPvCmuC83eiUWnOtlsp67U2qFORmieUH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248</TotalTime>
  <Words>340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KORÝŠI</vt:lpstr>
      <vt:lpstr>INFORMACE - korýši</vt:lpstr>
      <vt:lpstr>RAK ŘÍČNÍ</vt:lpstr>
      <vt:lpstr>INFORMACE – RAK</vt:lpstr>
      <vt:lpstr>OTÁZKY – rak říční</vt:lpstr>
      <vt:lpstr>DOPLŇ ŠIPKY</vt:lpstr>
      <vt:lpstr>Prezentace aplikace PowerPoint</vt:lpstr>
      <vt:lpstr>Prezentace aplikace PowerPoint</vt:lpstr>
      <vt:lpstr>Prezentace aplikace PowerPoint</vt:lpstr>
      <vt:lpstr>Prezentace aplikace PowerPoint</vt:lpstr>
      <vt:lpstr>OTÁZKY - KORÝŠI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Martin Králík</cp:lastModifiedBy>
  <cp:revision>44</cp:revision>
  <dcterms:created xsi:type="dcterms:W3CDTF">2011-09-12T18:22:01Z</dcterms:created>
  <dcterms:modified xsi:type="dcterms:W3CDTF">2012-03-22T20:53:33Z</dcterms:modified>
</cp:coreProperties>
</file>