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77" r:id="rId5"/>
    <p:sldId id="259" r:id="rId6"/>
    <p:sldId id="271" r:id="rId7"/>
    <p:sldId id="264" r:id="rId8"/>
    <p:sldId id="260" r:id="rId9"/>
    <p:sldId id="261" r:id="rId10"/>
    <p:sldId id="265" r:id="rId11"/>
    <p:sldId id="272" r:id="rId12"/>
    <p:sldId id="267" r:id="rId13"/>
    <p:sldId id="269" r:id="rId14"/>
    <p:sldId id="270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17" autoAdjust="0"/>
    <p:restoredTop sz="94660"/>
  </p:normalViewPr>
  <p:slideViewPr>
    <p:cSldViewPr>
      <p:cViewPr varScale="1">
        <p:scale>
          <a:sx n="76" d="100"/>
          <a:sy n="76" d="100"/>
        </p:scale>
        <p:origin x="-3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8B6DC-1719-454B-AE08-609257536FB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E5E7DE-EE99-4E2B-B5B9-E6D832802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73898-706A-464F-B9B9-BFE87D1A6CB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6305CE-1D14-4395-9F96-59B7A9481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E1D29-7138-4CF2-9AD8-E5F42AFB06D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D280B-529A-4637-A5AB-5BC5F38ED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6903B-8624-40D7-B1CF-4D006BE26F9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DC425-6BBB-4E98-88F1-31CA03497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F2CC0-9D13-480F-9CC3-370B0A37922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A0283D-1190-40EF-9065-09AEEA0B66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7615B-E938-4F3A-A61E-5FB40D41971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81229-0AA1-4BA8-81F2-674F51F68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69C83-070B-458F-8141-E93C3D0E0CF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E4F80-E796-4520-80EE-5BB61F854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3C358-F413-4C8E-8A92-CDA51A7EB48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E3DA4-A0A2-4B65-A953-935EA5965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F08CE-F501-4F71-A4ED-90E3B3F3E9B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7318A-BABC-43A1-8785-717175073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8707F-76AB-4653-8119-F4A9BFF8A6C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F6C98-CE80-4021-BC08-3834D6D50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DB6EE-334D-40E8-A2E1-318F8621F4C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FD627-A591-4DF1-84AB-DF1631BC9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38467F1-2730-4D74-844A-EFB990825C3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A17470-16E7-4B34-BAAA-0600BD87E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QbaaQSj7b7Fn6LGtB6M6S1sQtRSXvhHuR1dmeoc8e61eWpRI_Ixg" TargetMode="External"/><Relationship Id="rId13" Type="http://schemas.openxmlformats.org/officeDocument/2006/relationships/hyperlink" Target="http://upload.wikimedia.org/wikipedia/commons/thumb/a/a3/Common_wasp,_Queen_and_nest.jpg/220px-Common_wasp,_Queen_and_nest.jpg" TargetMode="External"/><Relationship Id="rId3" Type="http://schemas.openxmlformats.org/officeDocument/2006/relationships/hyperlink" Target="http://upload.wikimedia.org/wikipedia/commons/thumb/2/24/Vespula_germanica.jpg/258px-Vespula_germanica.jpg" TargetMode="External"/><Relationship Id="rId7" Type="http://schemas.openxmlformats.org/officeDocument/2006/relationships/hyperlink" Target="http://t1.gstatic.com/images?q=tbn:ANd9GcSyq3NXQQtXS6XNLFxIuYJScyV29Ws4cH866gK2zK6tuJpT0d_M" TargetMode="External"/><Relationship Id="rId12" Type="http://schemas.openxmlformats.org/officeDocument/2006/relationships/hyperlink" Target="http://upload.wikimedia.org/wikipedia/commons/thumb/9/9b/Flying_Vespula_vulgaris.jpg/258px-Flying_Vespula_vulgaris.jpg" TargetMode="External"/><Relationship Id="rId2" Type="http://schemas.openxmlformats.org/officeDocument/2006/relationships/hyperlink" Target="http://upload.wikimedia.org/wikipedia/commons/thumb/8/8f/Musca_domestica_September_2007-1.jpg/250px-Musca_domestica_September_2007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SVc9BDH6h9yPsHYHRNNMUc4FfHl30UfvLEOYH22Eu6FTOucrwK1w" TargetMode="External"/><Relationship Id="rId11" Type="http://schemas.openxmlformats.org/officeDocument/2006/relationships/hyperlink" Target="http://t2.gstatic.com/images?q=tbn:ANd9GcQat6MwyInDfc_FMs1ayoojDjoaYtmBVy1blvHKHjc8-nMJM_l1cw" TargetMode="External"/><Relationship Id="rId5" Type="http://schemas.openxmlformats.org/officeDocument/2006/relationships/hyperlink" Target="http://t1.gstatic.com/images?q=tbn:ANd9GcSpPohaXqqJDkXh8AI9AcLyJoGXp1cD8Rv3_mbNi1bBPPCXBoNc-Q" TargetMode="External"/><Relationship Id="rId10" Type="http://schemas.openxmlformats.org/officeDocument/2006/relationships/hyperlink" Target="http://t0.gstatic.com/images?q=tbn:ANd9GcS1sQ0miP-w-tpONAY8MIMrfgRH00GuZECiQXjlRG6dpCPe5MNS4g" TargetMode="External"/><Relationship Id="rId4" Type="http://schemas.openxmlformats.org/officeDocument/2006/relationships/hyperlink" Target="http://t3.gstatic.com/images?q=tbn:ANd9GcRCI_6cwsS5smYqZCBVfIG6YakV9vyGWeI-WZAAWVqf6d6ohQXQVQ" TargetMode="External"/><Relationship Id="rId9" Type="http://schemas.openxmlformats.org/officeDocument/2006/relationships/hyperlink" Target="http://t1.gstatic.com/images?q=tbn:ANd9GcTGHq7AnLrK_-qbmeWkgcHC8HL6dpkdEWbbUqbvWs3PLyihnwu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a/Bumblebee_October_2007-3a.jpg/255px-Bumblebee_October_2007-3a.jpg" TargetMode="External"/><Relationship Id="rId2" Type="http://schemas.openxmlformats.org/officeDocument/2006/relationships/hyperlink" Target="http://upload.wikimedia.org/wikipedia/commons/thumb/1/18/Fire_ants02.jpg/258px-Fire_ants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yden.cz/obrazek/201201/4f031fd948805/goliath-beetle-4f03211801bf4.jpg" TargetMode="External"/><Relationship Id="rId5" Type="http://schemas.openxmlformats.org/officeDocument/2006/relationships/hyperlink" Target="http://fotoblog.in/galerie/zen/i.php?a=blanokridli-hymenoptera&amp;i=1307116.jpg" TargetMode="External"/><Relationship Id="rId4" Type="http://schemas.openxmlformats.org/officeDocument/2006/relationships/hyperlink" Target="http://www.skudci.com/files/svab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813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VY_32_INOVACE_128_Hmyz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HMYZ</a:t>
            </a:r>
            <a:endParaRPr lang="cs-CZ" sz="8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785938"/>
            <a:ext cx="8686800" cy="4525962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STAVBA TĚLA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VÝSKYT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VÝZNAM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38" y="4714875"/>
            <a:ext cx="78374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Žáci se seznámí se stavbou těla hmyzu, </a:t>
            </a:r>
          </a:p>
          <a:p>
            <a:r>
              <a:rPr lang="cs-CZ" sz="3200"/>
              <a:t>výskytem i významem jednotlivých druhů. </a:t>
            </a:r>
          </a:p>
          <a:p>
            <a:r>
              <a:rPr lang="cs-CZ" sz="3200"/>
              <a:t>Dozví se i různé zajímavosti o hmyzu.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</a:t>
            </a: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- hmyz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686800" cy="57150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oko se skládá z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malých oček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tykadla</a:t>
            </a:r>
            <a:r>
              <a:rPr lang="cs-CZ" sz="360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3600" smtClean="0">
                <a:latin typeface="Arial" charset="0"/>
                <a:cs typeface="Arial" charset="0"/>
              </a:rPr>
              <a:t>jsou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orgánem hmatu a čichu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většina hmyzu má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orgán sluchu</a:t>
            </a:r>
            <a:r>
              <a:rPr lang="cs-CZ" sz="3600" smtClean="0">
                <a:latin typeface="Arial" charset="0"/>
                <a:cs typeface="Arial" charset="0"/>
              </a:rPr>
              <a:t> na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prvním páru nohou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na hrudi jsou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tři páry nohou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3600" smtClean="0">
                <a:latin typeface="Arial" charset="0"/>
                <a:cs typeface="Arial" charset="0"/>
              </a:rPr>
              <a:t>a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většinou dva páry křídel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hmyz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dýchá vzdušnicemi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hmyz je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odděleného pohlaví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STAVBA TĚLA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00313" y="1285875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hlava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14813" y="1357313"/>
            <a:ext cx="901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hruď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0" y="5214938"/>
            <a:ext cx="1384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zadeček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572250" y="3286125"/>
            <a:ext cx="1004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křídla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286000" y="5286375"/>
            <a:ext cx="1157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nohy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4313" y="2428875"/>
            <a:ext cx="1571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tykadla</a:t>
            </a:r>
          </a:p>
        </p:txBody>
      </p:sp>
      <p:pic>
        <p:nvPicPr>
          <p:cNvPr id="13323" name="Picture 1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14563" y="2428875"/>
            <a:ext cx="3624262" cy="2316163"/>
          </a:xfrm>
        </p:spPr>
      </p:pic>
      <p:cxnSp>
        <p:nvCxnSpPr>
          <p:cNvPr id="14" name="Přímá spojovací šipka 13"/>
          <p:cNvCxnSpPr/>
          <p:nvPr/>
        </p:nvCxnSpPr>
        <p:spPr>
          <a:xfrm rot="16200000" flipH="1">
            <a:off x="2643187" y="2071688"/>
            <a:ext cx="1357313" cy="642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6" idx="2"/>
          </p:cNvCxnSpPr>
          <p:nvPr/>
        </p:nvCxnSpPr>
        <p:spPr>
          <a:xfrm rot="5400000">
            <a:off x="3706813" y="2184400"/>
            <a:ext cx="1323975" cy="593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1"/>
          </p:cNvCxnSpPr>
          <p:nvPr/>
        </p:nvCxnSpPr>
        <p:spPr>
          <a:xfrm rot="10800000">
            <a:off x="5072063" y="3429000"/>
            <a:ext cx="1500187" cy="87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8" idx="1"/>
          </p:cNvCxnSpPr>
          <p:nvPr/>
        </p:nvCxnSpPr>
        <p:spPr>
          <a:xfrm rot="10800000" flipV="1">
            <a:off x="5000625" y="3516313"/>
            <a:ext cx="1571625" cy="198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V="1">
            <a:off x="4036219" y="4393406"/>
            <a:ext cx="1571625" cy="214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 flipH="1" flipV="1">
            <a:off x="2786063" y="4071937"/>
            <a:ext cx="1143000" cy="1000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 flipH="1" flipV="1">
            <a:off x="2428875" y="4143375"/>
            <a:ext cx="1428750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 flipH="1" flipV="1">
            <a:off x="2178844" y="4393406"/>
            <a:ext cx="142875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1714500" y="2643188"/>
            <a:ext cx="1643063" cy="500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643063" y="2643188"/>
            <a:ext cx="1785937" cy="412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 Části těla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1571625"/>
            <a:ext cx="9117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cs typeface="Arial" charset="0"/>
              </a:rPr>
              <a:t>HLAVA     HRUĎ     ZADEČEK     NOHY     KŘÍDLA    TYKADLA</a:t>
            </a:r>
          </a:p>
        </p:txBody>
      </p:sp>
      <p:pic>
        <p:nvPicPr>
          <p:cNvPr id="1434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38" y="2571750"/>
            <a:ext cx="4286250" cy="350043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Různé hlavy hmyzu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1785938"/>
            <a:ext cx="2390775" cy="1914525"/>
          </a:xfrm>
        </p:spPr>
      </p:pic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1714500"/>
            <a:ext cx="222885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25" y="435768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75" y="4429125"/>
            <a:ext cx="218122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00" y="1428750"/>
            <a:ext cx="1743075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ROZMNOŽOVÁNÍ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143000"/>
            <a:ext cx="9144000" cy="28575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Proměna dokonalá: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VAJÍČKO – LARVA – KUKLA – DOSPĚLÝ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HMYZ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Proměna nedokonalá: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VAJÍČKO – LARVA – DOSPĚLÝ HMYZ</a:t>
            </a:r>
          </a:p>
        </p:txBody>
      </p:sp>
      <p:sp>
        <p:nvSpPr>
          <p:cNvPr id="19459" name="TextovéPole 6"/>
          <p:cNvSpPr txBox="1">
            <a:spLocks noChangeArrowheads="1"/>
          </p:cNvSpPr>
          <p:nvPr/>
        </p:nvSpPr>
        <p:spPr bwMode="auto">
          <a:xfrm>
            <a:off x="1214438" y="557212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/>
            </a:endParaRPr>
          </a:p>
        </p:txBody>
      </p:sp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07193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4143375"/>
            <a:ext cx="25050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4071938"/>
            <a:ext cx="227647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57250" y="5929313"/>
            <a:ext cx="1212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vajíčka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000500" y="5929313"/>
            <a:ext cx="90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larvy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143750" y="6072188"/>
            <a:ext cx="971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kukly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výskyt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25"/>
            <a:ext cx="942975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hmyz je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nejpočetnější</a:t>
            </a:r>
            <a:r>
              <a:rPr lang="cs-CZ" sz="4000" smtClean="0">
                <a:latin typeface="Arial" charset="0"/>
                <a:cs typeface="Arial" charset="0"/>
              </a:rPr>
              <a:t> skupinou živočichů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vyskytuje se téměř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 každé oblasti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   a prostředí na světě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existuje asi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jeden milion druhů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  </a:t>
            </a:r>
            <a:r>
              <a:rPr lang="cs-CZ" sz="4000" smtClean="0">
                <a:latin typeface="Arial" charset="0"/>
                <a:cs typeface="Arial" charset="0"/>
              </a:rPr>
              <a:t>hmyzu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VÝZNAM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285875"/>
            <a:ext cx="8686800" cy="5786438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ovlivňuje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 život </a:t>
            </a:r>
            <a:r>
              <a:rPr lang="cs-CZ" smtClean="0">
                <a:latin typeface="Arial" charset="0"/>
                <a:cs typeface="Arial" charset="0"/>
              </a:rPr>
              <a:t>a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hospodářskou činn</a:t>
            </a:r>
            <a:r>
              <a:rPr lang="cs-CZ" smtClean="0">
                <a:solidFill>
                  <a:srgbClr val="FFC000"/>
                </a:solidFill>
                <a:latin typeface="Arial" charset="0"/>
                <a:cs typeface="Arial" charset="0"/>
              </a:rPr>
              <a:t>ost </a:t>
            </a:r>
            <a:r>
              <a:rPr lang="cs-CZ" smtClean="0">
                <a:latin typeface="Arial" charset="0"/>
                <a:cs typeface="Arial" charset="0"/>
              </a:rPr>
              <a:t>člověka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latin typeface="Arial" charset="0"/>
                <a:cs typeface="Arial" charset="0"/>
              </a:rPr>
              <a:t>mnoho druhů hmyzu </a:t>
            </a:r>
            <a:r>
              <a:rPr lang="cs-CZ" sz="2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je prospěšných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u="sng" smtClean="0">
                <a:latin typeface="Arial" charset="0"/>
                <a:cs typeface="Arial" charset="0"/>
              </a:rPr>
              <a:t>užitek</a:t>
            </a:r>
            <a:r>
              <a:rPr lang="cs-CZ" sz="2800" u="sng" smtClean="0">
                <a:latin typeface="Arial" charset="0"/>
                <a:cs typeface="Arial" charset="0"/>
              </a:rPr>
              <a:t> </a:t>
            </a:r>
            <a:r>
              <a:rPr lang="cs-CZ" sz="2800" smtClean="0">
                <a:latin typeface="Arial" charset="0"/>
                <a:cs typeface="Arial" charset="0"/>
              </a:rPr>
              <a:t>poskytuje například </a:t>
            </a:r>
            <a:r>
              <a:rPr lang="cs-CZ" sz="2800" b="1" u="sng" smtClean="0">
                <a:latin typeface="Arial" charset="0"/>
                <a:cs typeface="Arial" charset="0"/>
              </a:rPr>
              <a:t>včela medonosná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latin typeface="Arial" charset="0"/>
                <a:cs typeface="Arial" charset="0"/>
              </a:rPr>
              <a:t>některý hmyz </a:t>
            </a:r>
            <a:r>
              <a:rPr lang="cs-CZ" sz="2800" b="1" u="sng" smtClean="0">
                <a:latin typeface="Arial" charset="0"/>
                <a:cs typeface="Arial" charset="0"/>
              </a:rPr>
              <a:t>opyluje květy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latin typeface="Arial" charset="0"/>
                <a:cs typeface="Arial" charset="0"/>
              </a:rPr>
              <a:t>některý pomáhá </a:t>
            </a:r>
            <a:r>
              <a:rPr lang="cs-CZ" sz="2800" b="1" u="sng" smtClean="0">
                <a:latin typeface="Arial" charset="0"/>
                <a:cs typeface="Arial" charset="0"/>
              </a:rPr>
              <a:t>v boji proti škodlivému hmyzu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latin typeface="Arial" charset="0"/>
                <a:cs typeface="Arial" charset="0"/>
              </a:rPr>
              <a:t>některý hmyz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  <a:r>
              <a:rPr lang="cs-CZ" sz="2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škodí</a:t>
            </a:r>
            <a:r>
              <a:rPr lang="cs-CZ" sz="2800" smtClean="0">
                <a:latin typeface="Arial" charset="0"/>
                <a:cs typeface="Arial" charset="0"/>
              </a:rPr>
              <a:t>, </a:t>
            </a:r>
            <a:r>
              <a:rPr lang="cs-CZ" sz="2800" b="1" u="sng" smtClean="0">
                <a:latin typeface="Arial" charset="0"/>
                <a:cs typeface="Arial" charset="0"/>
              </a:rPr>
              <a:t>ničí celé úrody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latin typeface="Arial" charset="0"/>
                <a:cs typeface="Arial" charset="0"/>
              </a:rPr>
              <a:t>některé druhy patří mezi </a:t>
            </a:r>
            <a:r>
              <a:rPr lang="cs-CZ" sz="2800" b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cizopasníky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jiní mohou </a:t>
            </a:r>
            <a:r>
              <a:rPr lang="cs-CZ" b="1" u="sng" smtClean="0">
                <a:solidFill>
                  <a:srgbClr val="FF0000"/>
                </a:solidFill>
                <a:latin typeface="Arial" charset="0"/>
                <a:cs typeface="Arial" charset="0"/>
              </a:rPr>
              <a:t>přenášet nebezpečné choroby</a:t>
            </a:r>
            <a:endParaRPr lang="cs-CZ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ZAJÍMAVOSTI o HMYZU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5214938"/>
            <a:ext cx="41671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Největší brouk goliáš </a:t>
            </a:r>
          </a:p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je deset centimetrů dlouhý</a:t>
            </a:r>
            <a:r>
              <a:rPr lang="cs-CZ" sz="2400">
                <a:solidFill>
                  <a:srgbClr val="C00000"/>
                </a:solidFill>
                <a:cs typeface="Arial" charset="0"/>
              </a:rPr>
              <a:t>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00563" y="2071688"/>
            <a:ext cx="53244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Samička komára saje zvířecí i lidskou krev sosákem</a:t>
            </a:r>
            <a:r>
              <a:rPr lang="cs-CZ" sz="2400">
                <a:solidFill>
                  <a:srgbClr val="C00000"/>
                </a:solidFill>
                <a:cs typeface="Arial" charset="0"/>
              </a:rPr>
              <a:t>.</a:t>
            </a:r>
          </a:p>
        </p:txBody>
      </p:sp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3000375"/>
            <a:ext cx="277177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50" y="32861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928688"/>
            <a:ext cx="245745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3357563"/>
            <a:ext cx="209550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500063"/>
            <a:ext cx="245745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88" y="4000500"/>
            <a:ext cx="24288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88" y="71437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714625" y="2571750"/>
            <a:ext cx="33575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Šváb kazí potraviny a</a:t>
            </a:r>
          </a:p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 přenáší bakterie</a:t>
            </a:r>
            <a:endParaRPr lang="cs-CZ" sz="2400" b="1"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643188" y="5857875"/>
            <a:ext cx="3981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Čmelák sbírá nektar a pyl.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6215063" y="4000500"/>
            <a:ext cx="29289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Mravenec může </a:t>
            </a:r>
          </a:p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uzvednout až padesátinásobek </a:t>
            </a:r>
          </a:p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své váhy.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0" y="357188"/>
            <a:ext cx="3321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Vosa obecná - hnízdo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686800" cy="108111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Další zajímavosti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vosičky mšicomary jsou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dlouhé jen 0,2 mm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jepice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žijí jen několik hodin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někteří brouci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žijí mnoho let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mravenci žijí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 koloniích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357313"/>
            <a:ext cx="8686800" cy="5715000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Kde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žije</a:t>
            </a:r>
            <a:r>
              <a:rPr lang="cs-CZ" sz="3600" smtClean="0">
                <a:latin typeface="Arial" charset="0"/>
                <a:cs typeface="Arial" charset="0"/>
              </a:rPr>
              <a:t> hmyz?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Jaký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význam</a:t>
            </a:r>
            <a:r>
              <a:rPr lang="cs-CZ" sz="3600" smtClean="0">
                <a:latin typeface="Arial" charset="0"/>
                <a:cs typeface="Arial" charset="0"/>
              </a:rPr>
              <a:t> má hmyz?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Jaké má hmyz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oči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Kde je uložen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orgán hmatu a čichu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Z kterých částí se skládá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tělo </a:t>
            </a:r>
            <a:r>
              <a:rPr lang="cs-CZ" sz="3600" smtClean="0">
                <a:latin typeface="Arial" charset="0"/>
                <a:cs typeface="Arial" charset="0"/>
              </a:rPr>
              <a:t>hmyzu?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Čím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dýchá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3600" smtClean="0">
                <a:latin typeface="Arial" charset="0"/>
                <a:cs typeface="Arial" charset="0"/>
              </a:rPr>
              <a:t> Jak se hmyz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endParaRPr lang="cs-CZ" sz="4000" smtClean="0"/>
          </a:p>
          <a:p>
            <a:pPr eaLnBrk="1" hangingPunct="1">
              <a:buFont typeface="Wingdings" pitchFamily="2" charset="2"/>
              <a:buChar char="v"/>
            </a:pPr>
            <a:endParaRPr lang="cs-CZ" smtClean="0"/>
          </a:p>
          <a:p>
            <a:pPr eaLnBrk="1" hangingPunct="1">
              <a:buFont typeface="Wingdings" pitchFamily="2" charset="2"/>
              <a:buChar char="v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715000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http://upload.wikimedia.org/wikipedia/commons/thumb/8/8f/Musca_domestica_September_2007-1.jpg/250px-Musca_domestica_September_2007-1.jpg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http://upload.wikimedia.org/wikipedia/commons/thumb/2/24/Vespula_germanica.jpg/258px-Vespula_germanica.jpg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http://t3.gstatic.com/images?q=tbn:ANd9GcRCI_6cwsS5smYqZCBVfIG6YakV9vyGWeI-WZAAWVqf6d6ohQXQVQ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http://t1.gstatic.com/images?q=tbn:ANd9GcSpPohaXqqJDkXh8AI9AcLyJoGXp1cD8Rv3_mbNi1bBPPCXBoNc-Q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http://t0.gstatic.com/images?q=tbn:ANd9GcSVc9BDH6h9yPsHYHRNNMUc4FfHl30UfvLEOYH22Eu6FTOucrwK1w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http://t1.gstatic.com/images?q=tbn:ANd9GcSyq3NXQQtXS6XNLFxIuYJScyV29Ws4cH866gK2zK6tuJpT0d_M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http://t1.gstatic.com/images?q=tbn:ANd9GcQbaaQSj7b7Fn6LGtB6M6S1sQtRSXvhHuR1dmeoc8e61eWpRI_Ixg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http://t1.gstatic.com/images?q=tbn:ANd9GcTGHq7AnLrK_-qbmeWkgcHC8HL6dpkdEWbbUqbvWs3PLyihnwuy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http://t0.gstatic.com/images?q=tbn:ANd9GcS1sQ0miP-w-tpONAY8MIMrfgRH00GuZECiQXjlRG6dpCPe5MNS4g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http://t2.gstatic.com/images?q=tbn:ANd9GcQat6MwyInDfc_FMs1ayoojDjoaYtmBVy1blvHKHjc8-nMJM_l1cw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http://upload.wikimedia.org/wikipedia/commons/thumb/9/9b/Flying_Vespula_vulgaris.jpg/258px-Flying_Vespula_vulgaris.jpg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http://upload.wikimedia.org/wikipedia/commons/thumb/a/a3/Common_wasp%2C_Queen_and_nest.jpg/220px-Common_wasp%2C_Queen_and_nest.jpg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56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http://upload.wikimedia.org/wikipedia/commons/thumb/1/18/Fire_ants02.jpg/258px-Fire_ants02.jpg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http://upload.wikimedia.org/wikipedia/commons/thumb/4/4a/Bumblebee_October_2007-3a.jpg/255px-Bumblebee_October_2007-3a.jpg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http://www.skudci.com/files/svab-2.jpg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http://fotoblog.in/galerie/zen/i.php?a=blanokridli-hymenoptera&amp;i=1307116.jpg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http://www.tyden.cz/obrazek/201201/4f031fd948805/goliath-beetle-4f03211801bf4.jpg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461</TotalTime>
  <Words>300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15</vt:i4>
      </vt:variant>
    </vt:vector>
  </HeadingPairs>
  <TitlesOfParts>
    <vt:vector size="31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66</cp:revision>
  <dcterms:created xsi:type="dcterms:W3CDTF">2011-09-24T13:44:57Z</dcterms:created>
  <dcterms:modified xsi:type="dcterms:W3CDTF">2012-03-19T09:48:33Z</dcterms:modified>
</cp:coreProperties>
</file>