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58" r:id="rId5"/>
    <p:sldId id="259" r:id="rId6"/>
    <p:sldId id="260" r:id="rId7"/>
    <p:sldId id="261" r:id="rId8"/>
    <p:sldId id="272" r:id="rId9"/>
    <p:sldId id="271" r:id="rId10"/>
    <p:sldId id="265" r:id="rId11"/>
    <p:sldId id="266" r:id="rId12"/>
    <p:sldId id="267" r:id="rId13"/>
    <p:sldId id="268" r:id="rId14"/>
    <p:sldId id="270" r:id="rId15"/>
    <p:sldId id="27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8E12D-095E-49AA-BA83-55862B6A166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F61EA-017C-479E-AEA9-766284C15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5A5BA-EB70-49AC-BB17-1E5CAA2E072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616EA3-3DF5-4B85-8687-CBA1BB2FD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1F0D0-8C51-4DF1-B184-F31CFBB16F3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A8094-0FF9-4F9D-B803-252F63EDD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AF5EC-0506-42D1-B1A7-AD1B478A7E0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6BBCD-DDCC-4E79-B222-871830A66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E772D-4816-4E7A-AF39-8BD3DF7703C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1C068-DF4E-4330-B984-6254089953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556A9-03E5-49C8-A1BB-34D0B888F96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35390-10C6-4F4C-852A-F43D94F2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0BB8D-31C2-4155-85A6-F2A5D09F66C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05C19-DD02-48CC-A7F9-C04A73FE0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61EF4-2590-45AF-B85A-A03A4A2F653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15146-41DD-4DFE-B614-7F88ADC97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E75CC-C7C4-4C1E-A3A2-D954784C0CF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48049-091F-4069-B719-D2AB20558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D5D66-B34E-4072-965F-8E6D7594F80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EAE03-0702-4565-B58D-F0F2BF587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E4B21-77DA-4406-B615-C537D2DC500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B9BF9-21CF-44C3-9D7B-A506D529F4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07B073A-00F1-4105-A30C-BD9E1DE15BE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115606-F1E1-4161-888F-CDFD450BB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ymta.cz/kabinety/kab_biologie/videoatlas/hmyz/do/119-lykozrout-smrkovy-pozerek.jpg" TargetMode="External"/><Relationship Id="rId13" Type="http://schemas.openxmlformats.org/officeDocument/2006/relationships/hyperlink" Target="http://upload.wikimedia.org/wikipedia/commons/thumb/f/f8/Subcoccinella_vigintiquatuorpunctata_1.jpg/602px-Subcoccinella_vigintiquatuorpunctata_1.jpg" TargetMode="External"/><Relationship Id="rId3" Type="http://schemas.openxmlformats.org/officeDocument/2006/relationships/hyperlink" Target="http://i.idnes.cz/05/083/sph/DRPd3646_mandelinka2.jpg" TargetMode="External"/><Relationship Id="rId7" Type="http://schemas.openxmlformats.org/officeDocument/2006/relationships/hyperlink" Target="http://www.npsumava.cz/gallery/1/336-600-kurovec_ov1.jpg" TargetMode="External"/><Relationship Id="rId12" Type="http://schemas.openxmlformats.org/officeDocument/2006/relationships/hyperlink" Target="http://upload.wikimedia.org/wikipedia/commons/thumb/9/96/Adalia_bipunctata01.jpg/800px-Adalia_bipunctata01.jpg" TargetMode="External"/><Relationship Id="rId17" Type="http://schemas.openxmlformats.org/officeDocument/2006/relationships/hyperlink" Target="http://upload.wikimedia.org/wikipedia/commons/thumb/6/67/Gelbrandk%C3%A4fer_(Dytiscus_marginalis).jpg/800px-Gelbrandk%C3%A4fer_(Dytiscus_marginalis).jpg" TargetMode="External"/><Relationship Id="rId2" Type="http://schemas.openxmlformats.org/officeDocument/2006/relationships/hyperlink" Target="http://www.biolib.cz/IMG/GAL/13302.jpgh" TargetMode="External"/><Relationship Id="rId16" Type="http://schemas.openxmlformats.org/officeDocument/2006/relationships/hyperlink" Target="http://www.ireceptar.cz/res/data/075/00922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2/Ips.typographus.jpg" TargetMode="External"/><Relationship Id="rId11" Type="http://schemas.openxmlformats.org/officeDocument/2006/relationships/hyperlink" Target="http://upload.wikimedia.org/wikipedia/commons/thumb/7/78/Lady_beetle.jpg/800px-Lady_beetle.jpg" TargetMode="External"/><Relationship Id="rId5" Type="http://schemas.openxmlformats.org/officeDocument/2006/relationships/hyperlink" Target="http://www.biolib.cz/IMG/GAL/BIG/88952.jpg" TargetMode="External"/><Relationship Id="rId15" Type="http://schemas.openxmlformats.org/officeDocument/2006/relationships/hyperlink" Target="http://upload.wikimedia.org/wikipedia/commons/1/10/Harmonia_axyridis.jpghttp:/upload.wikimedia.org/wikipedia/commons/thumb/2/29/Adalia_decempunctata_Zehnpunkt-Marienkaefer_macro.jpg/800px-Adalia_decempunctata_Zehnpunkt-Marienkaefer_macro.jpg" TargetMode="External"/><Relationship Id="rId10" Type="http://schemas.openxmlformats.org/officeDocument/2006/relationships/hyperlink" Target="http://www.gymta.cz/kabinety/kab_biologie/videoatlas/hmyz/do/120-lykozrout-smrkovy-pozerek.jpg" TargetMode="External"/><Relationship Id="rId4" Type="http://schemas.openxmlformats.org/officeDocument/2006/relationships/hyperlink" Target="http://www.nohelgarden.cz/img/katalog/rostliny/cinitele_na_rostline/R1CH10.jpg" TargetMode="External"/><Relationship Id="rId9" Type="http://schemas.openxmlformats.org/officeDocument/2006/relationships/hyperlink" Target="http://www.naturfoto.cz/fotografie/ostatni/lykozrout-smrkovy-34532.jpg" TargetMode="External"/><Relationship Id="rId14" Type="http://schemas.openxmlformats.org/officeDocument/2006/relationships/hyperlink" Target="http://upload.wikimedia.org/wikipedia/commons/thumb/8/80/Aphidecta_obliterata01.jpg/800px-Aphidecta_obliterata01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T-hNO1PjWDSP44-NtYztuR9vxNae12oEa-UfdJMYCXCsOO4swO" TargetMode="External"/><Relationship Id="rId3" Type="http://schemas.openxmlformats.org/officeDocument/2006/relationships/hyperlink" Target="http://upload.wikimedia.org/wikipedia/commons/thumb/0/09/Lucanus_cervus.jpg/450px-Lucanus_cervus.jpg" TargetMode="External"/><Relationship Id="rId7" Type="http://schemas.openxmlformats.org/officeDocument/2006/relationships/hyperlink" Target="http://t3.gstatic.com/images?q=tbn:ANd9GcTary_xQ6tEueGpiR69TXkSewv31eVIMFoZlKMCHZio-iNF5ym0" TargetMode="External"/><Relationship Id="rId2" Type="http://schemas.openxmlformats.org/officeDocument/2006/relationships/hyperlink" Target="http://upload.wikimedia.org/wikipedia/commons/thumb/7/70/Krompootdoodgraver_Nicrophorus_vespillo_achter_grassprietje.jpg/742px-Krompootdoodgraver_Nicrophorus_vespillo_achter_grassprietj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6/Geotrupidae_-_Anoplotrupes_stercorosus.JPG/800px-Geotrupidae_-_Anoplotrupes_stercorosus.JPG" TargetMode="External"/><Relationship Id="rId5" Type="http://schemas.openxmlformats.org/officeDocument/2006/relationships/hyperlink" Target="http://www.fotoaparat.cz/g/06/06/02/240007_8b905.jpg" TargetMode="External"/><Relationship Id="rId4" Type="http://schemas.openxmlformats.org/officeDocument/2006/relationships/hyperlink" Target="http://upload.wikimedia.org/wikipedia/commons/thumb/4/40/Le_grand_capricorne.jpg/779px-Le_grand_capricor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813" y="2786063"/>
          <a:ext cx="7572375" cy="20716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VY_32_INOVACE_129_Hmyz - brouci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8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HMYZ</a:t>
            </a:r>
            <a:endParaRPr lang="cs-CZ" sz="8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B050"/>
                </a:solidFill>
                <a:latin typeface="Arial" charset="0"/>
                <a:cs typeface="Arial" charset="0"/>
              </a:rPr>
              <a:t>BROUCI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5750" y="2714625"/>
            <a:ext cx="8501063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V tomto materiálu se žáci seznámí</a:t>
            </a:r>
          </a:p>
          <a:p>
            <a:r>
              <a:rPr lang="cs-CZ" sz="3600"/>
              <a:t>se skupinou hmyzu, které říkáme </a:t>
            </a:r>
            <a:r>
              <a:rPr lang="cs-CZ" sz="3600" b="1">
                <a:solidFill>
                  <a:srgbClr val="7030A0"/>
                </a:solidFill>
              </a:rPr>
              <a:t>brouci</a:t>
            </a:r>
            <a:r>
              <a:rPr lang="cs-CZ" sz="3600"/>
              <a:t>. Dále se dozví, čím se brouci živí, jaké druhy existují, jaký význam mají pro člověka a další zajímavosti.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INFORMACE - brouci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071563"/>
            <a:ext cx="8929687" cy="55721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jeden pár křídel se proměnil v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tvrdé krovky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krovky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chrání tělo </a:t>
            </a:r>
            <a:r>
              <a:rPr lang="cs-CZ" sz="3600" smtClean="0">
                <a:latin typeface="Arial" charset="0"/>
                <a:cs typeface="Arial" charset="0"/>
              </a:rPr>
              <a:t>i křehká blanitá křídla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živí se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rostlinami </a:t>
            </a:r>
            <a:r>
              <a:rPr lang="cs-CZ" sz="3600" smtClean="0">
                <a:solidFill>
                  <a:schemeClr val="tx1"/>
                </a:solidFill>
                <a:latin typeface="Arial" charset="0"/>
                <a:cs typeface="Arial" charset="0"/>
              </a:rPr>
              <a:t>a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 živočichy </a:t>
            </a:r>
          </a:p>
          <a:p>
            <a:pPr>
              <a:buFont typeface="Wingdings 2" pitchFamily="18" charset="2"/>
              <a:buNone/>
            </a:pP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   </a:t>
            </a:r>
            <a:r>
              <a:rPr lang="cs-CZ" sz="3600" smtClean="0">
                <a:latin typeface="Arial" charset="0"/>
                <a:cs typeface="Arial" charset="0"/>
              </a:rPr>
              <a:t>(i uhynulými)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ústní ústrojí jsou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kusadla</a:t>
            </a:r>
            <a:endParaRPr lang="cs-CZ" sz="360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někteří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škodí</a:t>
            </a:r>
            <a:r>
              <a:rPr lang="cs-CZ" sz="3600" smtClean="0">
                <a:latin typeface="Arial" charset="0"/>
                <a:cs typeface="Arial" charset="0"/>
              </a:rPr>
              <a:t> na polích i na potravinách</a:t>
            </a:r>
          </a:p>
          <a:p>
            <a:pPr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někteří jsou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užiteční</a:t>
            </a:r>
            <a:endParaRPr lang="cs-CZ" sz="360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Mandelinka bramborová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8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14438" y="1643063"/>
            <a:ext cx="2495550" cy="1828800"/>
          </a:xfrm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38" y="4429125"/>
            <a:ext cx="1857375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88" y="178593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75" y="4214813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Základní informace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313"/>
            <a:ext cx="9144000" cy="48037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žere listy brambor, je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škodlivá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u="sng" smtClean="0">
                <a:latin typeface="Arial" charset="0"/>
                <a:cs typeface="Arial" charset="0"/>
              </a:rPr>
              <a:t>někteří ptáci, brouci, slunéčka se živí larvami i dospělými mandelinkami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do Evropy se rozšířila s pěstováním brambor, které byly dovezeny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   z Ameriky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mandelinka je</a:t>
            </a:r>
            <a:r>
              <a:rPr lang="cs-CZ" sz="4000" smtClean="0">
                <a:latin typeface="Arial" charset="0"/>
                <a:cs typeface="Arial" charset="0"/>
              </a:rPr>
              <a:t>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brouk</a:t>
            </a:r>
            <a:endParaRPr lang="cs-CZ" sz="40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Lýkožrout smrkový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7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1428750"/>
            <a:ext cx="2457450" cy="1638300"/>
          </a:xfrm>
        </p:spPr>
      </p:pic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4643438"/>
            <a:ext cx="26098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25" y="2857500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" y="45720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38" y="1571625"/>
            <a:ext cx="269557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Základní informace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57212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je to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brouk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patří mezi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škůdce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žije v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jehličnatých</a:t>
            </a:r>
            <a:r>
              <a:rPr lang="cs-CZ" sz="4000" smtClean="0">
                <a:latin typeface="Arial" charset="0"/>
                <a:cs typeface="Arial" charset="0"/>
              </a:rPr>
              <a:t> lesích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živí se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lýkem</a:t>
            </a:r>
            <a:r>
              <a:rPr lang="cs-CZ" sz="4000" smtClean="0">
                <a:latin typeface="Arial" charset="0"/>
                <a:cs typeface="Arial" charset="0"/>
              </a:rPr>
              <a:t>, ve kterém si dělá chodbičky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strom chřadne a pak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usychá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u="sng" smtClean="0">
                <a:latin typeface="Arial" charset="0"/>
                <a:cs typeface="Arial" charset="0"/>
              </a:rPr>
              <a:t>nepřátelé jsou někteří ptáci a někteří draví brouci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91440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5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Slunéčko sedmitečné</a:t>
            </a:r>
            <a:endParaRPr lang="cs-CZ" sz="5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554163"/>
            <a:ext cx="9144000" cy="366077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žije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v zahradách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a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sadech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je to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brouk</a:t>
            </a:r>
            <a:r>
              <a:rPr lang="cs-CZ" smtClean="0">
                <a:latin typeface="Arial" charset="0"/>
                <a:cs typeface="Arial" charset="0"/>
              </a:rPr>
              <a:t>, má červené krovky</a:t>
            </a:r>
          </a:p>
          <a:p>
            <a:pPr>
              <a:buFont typeface="Wingdings" pitchFamily="2" charset="2"/>
              <a:buChar char="Ø"/>
            </a:pPr>
            <a:r>
              <a:rPr lang="cs-CZ" u="sng" smtClean="0">
                <a:latin typeface="Arial" charset="0"/>
                <a:cs typeface="Arial" charset="0"/>
              </a:rPr>
              <a:t>žere mšice, housenky, larvy škodlivého hmyzu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patří mezi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užitečný hmyz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u="sng" smtClean="0">
                <a:latin typeface="Arial" charset="0"/>
                <a:cs typeface="Arial" charset="0"/>
              </a:rPr>
              <a:t>zimu přečká pod kameny, ve škvírách, v dutinách stromů</a:t>
            </a:r>
          </a:p>
          <a:p>
            <a:endParaRPr lang="cs-CZ" smtClean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4714875"/>
            <a:ext cx="24574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5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Jiné druhy slunéček</a:t>
            </a:r>
            <a:endParaRPr lang="cs-CZ" sz="54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500188"/>
            <a:ext cx="24574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3929063"/>
            <a:ext cx="24574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0" y="4357688"/>
            <a:ext cx="245745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63" y="3857625"/>
            <a:ext cx="24574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3" y="1714500"/>
            <a:ext cx="19050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571625" y="10715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dvoutečné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72063" y="1285875"/>
            <a:ext cx="1879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desetitečné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14375" y="3500438"/>
            <a:ext cx="1776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vojtěškové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71938" y="3929063"/>
            <a:ext cx="885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lesní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715125" y="3429000"/>
            <a:ext cx="1535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východní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DoplŇ</a:t>
            </a: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šipky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71688" y="2714625"/>
            <a:ext cx="4867275" cy="2857500"/>
          </a:xfrm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1288" y="1357313"/>
            <a:ext cx="90027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tykadla  oči  hlava  hruď  křídla  krovky  končetiny  zadeček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Naši brouci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4214813"/>
            <a:ext cx="2613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Hrobařík obecný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29375" y="1714500"/>
            <a:ext cx="2287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Roháč obecný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71875" y="1214438"/>
            <a:ext cx="2438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Tesařík zavalitý</a:t>
            </a:r>
          </a:p>
        </p:txBody>
      </p:sp>
      <p:pic>
        <p:nvPicPr>
          <p:cNvPr id="20492" name="Picture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4714875"/>
            <a:ext cx="245745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Picture 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75" y="2214563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Picture 1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13" y="1714500"/>
            <a:ext cx="245745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Picture 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13" y="4500563"/>
            <a:ext cx="248602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571875" y="4000500"/>
            <a:ext cx="2646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Zlatohlávek zlatý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28625" y="1500188"/>
            <a:ext cx="232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Krasec borový</a:t>
            </a:r>
          </a:p>
        </p:txBody>
      </p:sp>
      <p:sp>
        <p:nvSpPr>
          <p:cNvPr id="23563" name="Zástupný symbol pro obsah 13"/>
          <p:cNvSpPr>
            <a:spLocks noGrp="1"/>
          </p:cNvSpPr>
          <p:nvPr>
            <p:ph idx="1"/>
          </p:nvPr>
        </p:nvSpPr>
        <p:spPr>
          <a:xfrm>
            <a:off x="214313" y="285750"/>
            <a:ext cx="8686800" cy="71438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4" name="Picture 1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625" y="2000250"/>
            <a:ext cx="2286000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zajímavosti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000375" y="1143000"/>
            <a:ext cx="5849938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</a:rPr>
              <a:t>Světlušky</a:t>
            </a:r>
            <a:r>
              <a:rPr lang="cs-CZ" sz="2000"/>
              <a:t> jsou létající brouci.</a:t>
            </a:r>
          </a:p>
          <a:p>
            <a:r>
              <a:rPr lang="cs-CZ" sz="2000"/>
              <a:t>Ve tmě září.</a:t>
            </a:r>
          </a:p>
          <a:p>
            <a:r>
              <a:rPr lang="cs-CZ" sz="2000"/>
              <a:t>Světlo jim vychází ze zadečků a vábí jím k páření.</a:t>
            </a:r>
          </a:p>
          <a:p>
            <a:r>
              <a:rPr lang="cs-CZ" sz="2000"/>
              <a:t>Každý druh má typickou soustavu záblesků.</a:t>
            </a:r>
          </a:p>
          <a:p>
            <a:r>
              <a:rPr lang="cs-CZ" sz="2000"/>
              <a:t>Některá samička nelétá (svítící červ).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000500" y="4786313"/>
            <a:ext cx="44164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</a:rPr>
              <a:t>Potápník</a:t>
            </a:r>
            <a:r>
              <a:rPr lang="cs-CZ" sz="2000"/>
              <a:t> loví pulce a malé rybky.</a:t>
            </a:r>
          </a:p>
          <a:p>
            <a:r>
              <a:rPr lang="cs-CZ" sz="2000"/>
              <a:t>Před potopením vyplouvá na hladinu.</a:t>
            </a:r>
          </a:p>
          <a:p>
            <a:r>
              <a:rPr lang="cs-CZ" sz="2000"/>
              <a:t>Pod krovky si nabírá vzduch.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0063" y="5786438"/>
            <a:ext cx="3617912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</a:rPr>
              <a:t>Chrobáci</a:t>
            </a:r>
            <a:r>
              <a:rPr lang="cs-CZ" sz="2000"/>
              <a:t> uválejí z trusu kouli.</a:t>
            </a:r>
          </a:p>
          <a:p>
            <a:r>
              <a:rPr lang="cs-CZ" sz="2000"/>
              <a:t>Nakladou do ní vajíčka.</a:t>
            </a:r>
          </a:p>
          <a:p>
            <a:r>
              <a:rPr lang="cs-CZ" sz="2000"/>
              <a:t>Larvy se živí trusem.</a:t>
            </a:r>
          </a:p>
          <a:p>
            <a:endParaRPr lang="cs-CZ"/>
          </a:p>
        </p:txBody>
      </p:sp>
      <p:pic>
        <p:nvPicPr>
          <p:cNvPr id="21514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143000"/>
            <a:ext cx="2457450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Picture 11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571500" y="4214813"/>
            <a:ext cx="1905000" cy="1428750"/>
          </a:xfrm>
        </p:spPr>
      </p:pic>
      <p:pic>
        <p:nvPicPr>
          <p:cNvPr id="21516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88" y="3000375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 se nazývá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jeden pár křídel</a:t>
            </a:r>
            <a:r>
              <a:rPr lang="cs-CZ" sz="4000" b="1" smtClean="0">
                <a:latin typeface="Arial" charset="0"/>
                <a:cs typeface="Arial" charset="0"/>
              </a:rPr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4000" b="1" smtClean="0">
                <a:latin typeface="Arial" charset="0"/>
                <a:cs typeface="Arial" charset="0"/>
              </a:rPr>
              <a:t>   </a:t>
            </a:r>
            <a:r>
              <a:rPr lang="cs-CZ" sz="4000" smtClean="0">
                <a:latin typeface="Arial" charset="0"/>
                <a:cs typeface="Arial" charset="0"/>
              </a:rPr>
              <a:t>u brouků?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 čemu slouží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krovky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Čím se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živí </a:t>
            </a:r>
            <a:r>
              <a:rPr lang="cs-CZ" sz="4000" smtClean="0">
                <a:latin typeface="Arial" charset="0"/>
                <a:cs typeface="Arial" charset="0"/>
              </a:rPr>
              <a:t>brouci?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Kteří brouci jsou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škodliví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Co víš o </a:t>
            </a:r>
            <a:r>
              <a:rPr lang="cs-CZ" sz="4000" u="sng" smtClean="0">
                <a:latin typeface="Arial" charset="0"/>
                <a:cs typeface="Arial" charset="0"/>
              </a:rPr>
              <a:t>slunéčku sedmitečném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715000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http://www.biolib.cz/IMG/GAL/13302.jpg</a:t>
            </a:r>
          </a:p>
          <a:p>
            <a:r>
              <a:rPr lang="cs-CZ" sz="1400" smtClean="0">
                <a:hlinkClick r:id="rId3"/>
              </a:rPr>
              <a:t>http://i.idnes.cz/05/083/sph/DRPd3646_mandelinka2.jpg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http://www.nohelgarden.cz/img/katalog/rostliny/cinitele_na_rostline/R1CH10.jpg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http://www.biolib.cz/IMG/GAL/BIG/88952.jpg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http://upload.wikimedia.org/wikipedia/commons/1/12/Ips.typographus.jpg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http://www.npsumava.cz/gallery/1/336-600-kurovec_ov1.jpg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http://www.gymta.cz/kabinety/kab_biologie/videoatlas/hmyz/do/119-lykozrout-smrkovy-pozerek.jpg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http://www.naturfoto.cz/fotografie/ostatni/lykozrout-smrkovy-34532.jpg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http://www.gymta.cz/kabinety/kab_biologie/videoatlas/hmyz/do/120-lykozrout-smrkovy-pozerek.jpg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http://upload.wikimedia.org/wikipedia/commons/thumb/7/78/Lady_beetle.jpg/800px-Lady_beetle.jpg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http://upload.wikimedia.org/wikipedia/commons/thumb/9/96/Adalia_bipunctata01.jpg/800px-Adalia_bipunctata01.jpg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http://upload.wikimedia.org/wikipedia/commons/thumb/f/f8/Subcoccinella_vigintiquatuorpunctata_1.jpg/602px-Subcoccinella_vigintiquatuorpunctata_1.jpg</a:t>
            </a:r>
            <a:endParaRPr lang="cs-CZ" sz="1400" smtClean="0"/>
          </a:p>
          <a:p>
            <a:r>
              <a:rPr lang="cs-CZ" sz="1400" smtClean="0">
                <a:hlinkClick r:id="rId14"/>
              </a:rPr>
              <a:t>http://upload.wikimedia.org/wikipedia/commons/thumb/8/80/Aphidecta_obliterata01.jpg/800px-Aphidecta_obliterata01.jpg</a:t>
            </a:r>
            <a:endParaRPr lang="cs-CZ" sz="1400" smtClean="0"/>
          </a:p>
          <a:p>
            <a:r>
              <a:rPr lang="cs-CZ" sz="1400" smtClean="0">
                <a:hlinkClick r:id="rId15"/>
              </a:rPr>
              <a:t>http://upload.wikimedia.org/wikipedia/commons/1/10/Harmonia_axyridis.jpg</a:t>
            </a:r>
          </a:p>
          <a:p>
            <a:r>
              <a:rPr lang="cs-CZ" sz="1400" smtClean="0">
                <a:hlinkClick r:id="rId15"/>
              </a:rPr>
              <a:t>http://upload.wikimedia.org/wikipedia/commons/thumb/2/29/Adalia_decempunctata_Zehnpunkt-Marienkaefer_macro.jpg/800px-Adalia_decempunctata_Zehnpunkt-Marienkaefer_macro.jpg</a:t>
            </a:r>
            <a:endParaRPr lang="cs-CZ" sz="1400" smtClean="0"/>
          </a:p>
          <a:p>
            <a:r>
              <a:rPr lang="cs-CZ" sz="1400" smtClean="0">
                <a:hlinkClick r:id="rId16"/>
              </a:rPr>
              <a:t>http://www.ireceptar.cz/res/data/075/009226.jpg</a:t>
            </a:r>
            <a:endParaRPr lang="cs-CZ" sz="1400" smtClean="0"/>
          </a:p>
          <a:p>
            <a:r>
              <a:rPr lang="cs-CZ" sz="1400" smtClean="0">
                <a:hlinkClick r:id="rId17"/>
              </a:rPr>
              <a:t>http://upload.wikimedia.org/wikipedia/commons/thumb/6/67/Gelbrandk%C3%A4fer_%28Dytiscus_marginalis%29.jpg/800px-Gelbrandk%C3%A4fer_%28Dytiscus_marginalis%29.jpg</a:t>
            </a:r>
            <a:endParaRPr lang="cs-CZ" sz="1400" smtClean="0"/>
          </a:p>
          <a:p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35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35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55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355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http://upload.wikimedia.org/wikipedia/commons/thumb/7/70/Krompootdoodgraver_Nicrophorus_vespillo_achter_grassprietje.jpg/742px-Krompootdoodgraver_Nicrophorus_vespillo_achter_grassprietje.jpg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http://upload.wikimedia.org/wikipedia/commons/thumb/0/09/Lucanus_cervus.jpg/450px-Lucanus_cervus.jpg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http://upload.wikimedia.org/wikipedia/commons/thumb/4/40/Le_grand_capricorne.jpg/779px-Le_grand_capricorne.jpg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http://www.fotoaparat.cz/g/06/06/02/240007_8b905.jpg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http://upload.wikimedia.org/wikipedia/commons/thumb/c/c6/Geotrupidae_-_Anoplotrupes_stercorosus.JPG/800px-Geotrupidae_-_Anoplotrupes_stercorosus.JPG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http://t3.gstatic.com/images?q=tbn:ANd9GcTary_xQ6tEueGpiR69TXkSewv31eVIMFoZlKMCHZio-iNF5ym0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http://t2.gstatic.com/images?q=tbn:ANd9GcT-hNO1PjWDSP44-NtYztuR9vxNae12oEa-UfdJMYCXCsOO4swO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297</TotalTime>
  <Words>339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15</vt:i4>
      </vt:variant>
    </vt:vector>
  </HeadingPairs>
  <TitlesOfParts>
    <vt:vector size="31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39</cp:revision>
  <dcterms:created xsi:type="dcterms:W3CDTF">2011-10-23T15:00:55Z</dcterms:created>
  <dcterms:modified xsi:type="dcterms:W3CDTF">2012-03-19T09:50:50Z</dcterms:modified>
</cp:coreProperties>
</file>