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3" r:id="rId5"/>
    <p:sldId id="262" r:id="rId6"/>
    <p:sldId id="266" r:id="rId7"/>
    <p:sldId id="274" r:id="rId8"/>
    <p:sldId id="264" r:id="rId9"/>
    <p:sldId id="265" r:id="rId10"/>
    <p:sldId id="267" r:id="rId11"/>
    <p:sldId id="268" r:id="rId12"/>
    <p:sldId id="271" r:id="rId13"/>
    <p:sldId id="269" r:id="rId14"/>
    <p:sldId id="272" r:id="rId15"/>
    <p:sldId id="275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29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A1FF4-96FA-4FFE-B58C-9295CA0466A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525DF2-2FEF-4C62-BBE8-C633C2F8D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228D2-A1B1-42C6-9EA8-FF3B9E55214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4A4EBD-A351-4A63-91D5-2186C879F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EAC96-CBAE-431E-A496-168D3CEF0EF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6268E-053B-47B8-AC68-4129F8FEF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0B2AF-B419-40F0-A028-4B671F9F888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998EF-E646-4A35-9C86-769EF636E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80110-7384-416A-A7C4-84063DEBB67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FB228-8489-434E-9EAC-155EEE8A9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EF5E9-B6CC-4B9B-B412-5265349D9B2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76841-B978-4575-A89D-73661B50F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836DC-4326-49FB-ABA5-8E8EA835C0D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D88FA-AA74-41A3-8F7C-B6CA5AA04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0191B-D296-4E41-81A7-851DA43C65B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1BE5C-8418-4679-955D-793D05588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6CB20-5622-4B68-A5C9-56150118C5D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A50B6-7956-4D5E-A121-956FF57C16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7D1BE-2AE5-4801-9A31-5C569898940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A39A8-14BF-4305-B308-7656BF56CC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4E762-A440-4020-8D46-44C8A989E43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A143A-C32F-4623-90FB-A87419A6E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8D8978B-93B4-4449-BDD3-1D228CD7B6C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5844B4-B9DF-4CF1-A187-6DC6332FC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6/ComputerHotline_-_Pieris_brassicae_(by).jpg/220px-ComputerHotline_-_Pieris_brassicae_(by).jpg" TargetMode="External"/><Relationship Id="rId13" Type="http://schemas.openxmlformats.org/officeDocument/2006/relationships/hyperlink" Target="http://upload.wikimedia.org/wikipedia/commons/thumb/b/b5/Tineola.bisselliella.7218.jpg/258px-Tineola.bisselliella.7218.jpg" TargetMode="External"/><Relationship Id="rId3" Type="http://schemas.openxmlformats.org/officeDocument/2006/relationships/hyperlink" Target="http://upload.wikimedia.org/wikipedia/commons/thumb/8/86/ComputerHotline_-_Pieris_brassicae_(by).jpg/675px-ComputerHotline_-_Pieris_brassicae_(by).jpg" TargetMode="External"/><Relationship Id="rId7" Type="http://schemas.openxmlformats.org/officeDocument/2006/relationships/hyperlink" Target="http://leccos.com/pics/pic/belasci.jpg" TargetMode="External"/><Relationship Id="rId12" Type="http://schemas.openxmlformats.org/officeDocument/2006/relationships/hyperlink" Target="http://fld.czu.cz/~nakladal/images/l-vajicko.jpg" TargetMode="External"/><Relationship Id="rId2" Type="http://schemas.openxmlformats.org/officeDocument/2006/relationships/hyperlink" Target="http://upload.wikimedia.org/wikipedia/commons/thumb/7/73/Pi%C3%A9ride_du_chou.JPG/800px-Pi%C3%A9ride_du_chou.JPG" TargetMode="External"/><Relationship Id="rId16" Type="http://schemas.openxmlformats.org/officeDocument/2006/relationships/hyperlink" Target="http://upload.wikimedia.org/wikipedia/commons/thumb/e/eb/Glaucopsyche_nausithous_Schwaebisch_Hall-Wackershofen_20080723_4.jpg/250px-Glaucopsyche_nausithous_Schwaebisch_Hall-Wackershofen_20080723_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roda.cz/clanky/foto/vajicka.jpg" TargetMode="External"/><Relationship Id="rId11" Type="http://schemas.openxmlformats.org/officeDocument/2006/relationships/hyperlink" Target="http://fld.czu.cz/~nakladal/images/kukla.jpg" TargetMode="External"/><Relationship Id="rId5" Type="http://schemas.openxmlformats.org/officeDocument/2006/relationships/hyperlink" Target="http://motyli.net/clanky/chov-pieris-brassicae-1/2-800x600.jpg" TargetMode="External"/><Relationship Id="rId15" Type="http://schemas.openxmlformats.org/officeDocument/2006/relationships/hyperlink" Target="http://upload.wikimedia.org/wikipedia/commons/thumb/2/23/Babo%C4%8Dka_osikov%C3%A1.jpg/250px-Babo%C4%8Dka_osikov%C3%A1.jpg" TargetMode="External"/><Relationship Id="rId10" Type="http://schemas.openxmlformats.org/officeDocument/2006/relationships/hyperlink" Target="http://www.earthman.nolimit.cz/image/thm/8450607" TargetMode="External"/><Relationship Id="rId4" Type="http://schemas.openxmlformats.org/officeDocument/2006/relationships/hyperlink" Target="http://i.lidovky.cz/09/121/lngal/GLU2fa65c_housenka.jpg" TargetMode="External"/><Relationship Id="rId9" Type="http://schemas.openxmlformats.org/officeDocument/2006/relationships/hyperlink" Target="http://cs.wikipedia.org/wiki/Soubor:Lymantria_monacha02.jpg" TargetMode="External"/><Relationship Id="rId14" Type="http://schemas.openxmlformats.org/officeDocument/2006/relationships/hyperlink" Target="http://upload.wikimedia.org/wikipedia/commons/thumb/a/a2/Otak%C3%A1rek_fenyklov%C3%BD,_Lovo%C5%A1,_2009-07-12.jpg/800px-Otak%C3%A1rek_fenyklov%C3%BD,_Lovo%C5%A1,_2009-07-12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lib.cz/IMG/GAL/5765.jpg" TargetMode="External"/><Relationship Id="rId3" Type="http://schemas.openxmlformats.org/officeDocument/2006/relationships/hyperlink" Target="http://upload.wikimedia.org/wikipedia/commons/thumb/b/b2/Erebia_epiphron_anvers.jpg/220px-Erebia_epiphron_anvers.jpg" TargetMode="External"/><Relationship Id="rId7" Type="http://schemas.openxmlformats.org/officeDocument/2006/relationships/hyperlink" Target="http://zebry.cz/cmelakasvet.cz/wp-content/obrazky/2005/listopad2/hranostajnik-vrbovy.jpg" TargetMode="External"/><Relationship Id="rId2" Type="http://schemas.openxmlformats.org/officeDocument/2006/relationships/hyperlink" Target="http://upload.wikimedia.org/wikipedia/commons/thumb/2/23/Thomas_Bresson_-_Citron-1_(by).jpg/220px-Thomas_Bresson_-_Citron-1_(by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9/Grand_paon_de_nuit_2.jpg/258px-Grand_paon_de_nuit_2.jpg" TargetMode="External"/><Relationship Id="rId5" Type="http://schemas.openxmlformats.org/officeDocument/2006/relationships/hyperlink" Target="http://upload.wikimedia.org/wikipedia/commons/thumb/1/12/Acherontia_atropos01.jpg/258px-Acherontia_atropos01.jpg" TargetMode="External"/><Relationship Id="rId10" Type="http://schemas.openxmlformats.org/officeDocument/2006/relationships/hyperlink" Target="http://www.naturess.net/fotky/hmyz/mmmmmm_0.JPG" TargetMode="External"/><Relationship Id="rId4" Type="http://schemas.openxmlformats.org/officeDocument/2006/relationships/hyperlink" Target="http://upload.wikimedia.org/wikipedia/commons/thumb/d/df/Arctia_caja_(Marek_Szczepanek).jpg/258px-Arctia_caja_(Marek_Szczepanek).jpg" TargetMode="External"/><Relationship Id="rId9" Type="http://schemas.openxmlformats.org/officeDocument/2006/relationships/hyperlink" Target="http://zebry.cz/cmelakasvet.cz/wp-content/obrazky/2005/prosinec1/otakarek-fenyklov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813" y="2786063"/>
          <a:ext cx="7572375" cy="2071687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VY_32_INOVACE_130_Hmyz - motýli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Hmyz</a:t>
            </a:r>
            <a:endParaRPr lang="cs-CZ" sz="8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FFC000"/>
                </a:solidFill>
                <a:latin typeface="Arial" charset="0"/>
                <a:cs typeface="Arial" charset="0"/>
              </a:rPr>
              <a:t>MOTÝLI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285750" y="3000375"/>
            <a:ext cx="81343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V tomto materiálu se žáci seznámí </a:t>
            </a:r>
          </a:p>
          <a:p>
            <a:r>
              <a:rPr lang="cs-CZ" sz="3200"/>
              <a:t>se skupinou hmyzu, které říkáme </a:t>
            </a:r>
            <a:r>
              <a:rPr lang="cs-CZ" sz="3200" b="1">
                <a:solidFill>
                  <a:srgbClr val="7030A0"/>
                </a:solidFill>
              </a:rPr>
              <a:t>motýli</a:t>
            </a:r>
            <a:r>
              <a:rPr lang="cs-CZ" sz="3200"/>
              <a:t>. </a:t>
            </a:r>
          </a:p>
          <a:p>
            <a:r>
              <a:rPr lang="cs-CZ" sz="3200"/>
              <a:t>Dále se dozví, čím se motýli živí, jaké druhy</a:t>
            </a:r>
          </a:p>
          <a:p>
            <a:r>
              <a:rPr lang="cs-CZ" sz="3200"/>
              <a:t>existují, jaký význam mají pro člověka </a:t>
            </a:r>
          </a:p>
          <a:p>
            <a:r>
              <a:rPr lang="cs-CZ" sz="3200"/>
              <a:t>a další zajímavosti.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motýli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839200" cy="508952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mají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dva páry barevných křídel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křídla jsou pokryta malými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šupinkami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motýl </a:t>
            </a: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saje sosákem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nektar z květů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pomáhá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opylovat</a:t>
            </a:r>
            <a:r>
              <a:rPr lang="cs-CZ" sz="4000" smtClean="0">
                <a:latin typeface="Arial" charset="0"/>
                <a:cs typeface="Arial" charset="0"/>
              </a:rPr>
              <a:t> rostliny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housenky</a:t>
            </a:r>
            <a:r>
              <a:rPr lang="cs-CZ" sz="4000" smtClean="0">
                <a:latin typeface="Arial" charset="0"/>
                <a:cs typeface="Arial" charset="0"/>
              </a:rPr>
              <a:t> jsou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škodlivé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u="sng" smtClean="0">
                <a:solidFill>
                  <a:srgbClr val="FF0000"/>
                </a:solidFill>
                <a:latin typeface="Arial" charset="0"/>
                <a:cs typeface="Arial" charset="0"/>
              </a:rPr>
              <a:t>živí se rostlinami</a:t>
            </a:r>
            <a:endParaRPr lang="cs-CZ" sz="4000" smtClean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Bělásek zelný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8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4000500"/>
            <a:ext cx="3857625" cy="2643188"/>
          </a:xfrm>
        </p:spPr>
      </p:pic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3929063"/>
            <a:ext cx="3452812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8" y="1785938"/>
            <a:ext cx="2543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6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1857375"/>
            <a:ext cx="2924175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143000" y="1357313"/>
            <a:ext cx="1212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vajíčka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000500" y="1357313"/>
            <a:ext cx="16208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housenky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000875" y="14287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kukly</a:t>
            </a:r>
          </a:p>
        </p:txBody>
      </p:sp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6"/>
          <a:srcRect b="8777"/>
          <a:stretch>
            <a:fillRect/>
          </a:stretch>
        </p:blipFill>
        <p:spPr bwMode="auto">
          <a:xfrm>
            <a:off x="6286500" y="1857375"/>
            <a:ext cx="2482850" cy="16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Informace - bělásek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500688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žije na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zahradách </a:t>
            </a: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a v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 sadech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je to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motýl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rozmnožuje se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vajíčky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housenky</a:t>
            </a:r>
            <a:r>
              <a:rPr lang="cs-CZ" sz="4000" smtClean="0">
                <a:latin typeface="Arial" charset="0"/>
                <a:cs typeface="Arial" charset="0"/>
              </a:rPr>
              <a:t> se živí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listy zeleniny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housenka se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zakuklí</a:t>
            </a:r>
            <a:r>
              <a:rPr lang="cs-CZ" sz="4000" smtClean="0">
                <a:latin typeface="Arial" charset="0"/>
                <a:cs typeface="Arial" charset="0"/>
              </a:rPr>
              <a:t>, pak se vylíhne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dospělý motýl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u="sng" smtClean="0">
                <a:latin typeface="Arial" charset="0"/>
                <a:cs typeface="Arial" charset="0"/>
              </a:rPr>
              <a:t>bělásek</a:t>
            </a:r>
            <a:r>
              <a:rPr lang="cs-CZ" sz="4000" smtClean="0">
                <a:latin typeface="Arial" charset="0"/>
                <a:cs typeface="Arial" charset="0"/>
              </a:rPr>
              <a:t> se živí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nektarem květů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  </a:t>
            </a:r>
            <a:r>
              <a:rPr lang="cs-CZ" sz="4000" smtClean="0">
                <a:latin typeface="Arial" charset="0"/>
                <a:cs typeface="Arial" charset="0"/>
              </a:rPr>
              <a:t>a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šťávou ovoce</a:t>
            </a:r>
            <a:endParaRPr lang="cs-CZ" sz="40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Doplň šipky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4313" y="1357313"/>
            <a:ext cx="8516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</a:rPr>
              <a:t>tykadla   hlava   oči   ústní ústrojí   hruď   křídla   zadeček   končetiny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2571750"/>
            <a:ext cx="5000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50" y="3071813"/>
            <a:ext cx="2928938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Bekyně mniška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6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75" y="3643313"/>
            <a:ext cx="3910013" cy="2922587"/>
          </a:xfrm>
        </p:spPr>
      </p:pic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0" y="1928813"/>
            <a:ext cx="2286000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13" y="1643063"/>
            <a:ext cx="26098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3" y="1571625"/>
            <a:ext cx="2171700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88" y="1071563"/>
            <a:ext cx="1212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vajíčka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00438" y="1428750"/>
            <a:ext cx="162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housenka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643688" y="1214438"/>
            <a:ext cx="90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larva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Informace - bekyně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2863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žije v lese, nejvíce v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jehličnatém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 to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noční motýl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u="sng" smtClean="0">
                <a:latin typeface="Arial" charset="0"/>
                <a:cs typeface="Arial" charset="0"/>
              </a:rPr>
              <a:t>housenky</a:t>
            </a:r>
            <a:r>
              <a:rPr lang="cs-CZ" sz="3600" smtClean="0">
                <a:latin typeface="Arial" charset="0"/>
                <a:cs typeface="Arial" charset="0"/>
              </a:rPr>
              <a:t> žerou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jehličí</a:t>
            </a:r>
            <a:r>
              <a:rPr lang="cs-CZ" sz="3600" smtClean="0">
                <a:latin typeface="Arial" charset="0"/>
                <a:cs typeface="Arial" charset="0"/>
              </a:rPr>
              <a:t>, stromy pak usychají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u="sng" smtClean="0">
                <a:latin typeface="Arial" charset="0"/>
                <a:cs typeface="Arial" charset="0"/>
              </a:rPr>
              <a:t>dospělý motýl </a:t>
            </a:r>
            <a:r>
              <a:rPr lang="cs-CZ" sz="3600" smtClean="0">
                <a:latin typeface="Arial" charset="0"/>
                <a:cs typeface="Arial" charset="0"/>
              </a:rPr>
              <a:t>se živí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nektarem květů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nepřátelé jsou někteří ptáci, kteří si pochutnávají na vajíčkách i housenkách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můry loví sovy a netopýři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Mol šatní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4313" y="3786188"/>
            <a:ext cx="8447087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cs typeface="Arial" charset="0"/>
              </a:rPr>
              <a:t>Žije v </a:t>
            </a:r>
            <a:r>
              <a:rPr lang="cs-CZ" sz="3200" b="1">
                <a:solidFill>
                  <a:srgbClr val="7030A0"/>
                </a:solidFill>
                <a:cs typeface="Arial" charset="0"/>
              </a:rPr>
              <a:t>domácnosti</a:t>
            </a:r>
            <a:r>
              <a:rPr lang="cs-CZ" sz="3200">
                <a:cs typeface="Arial" charset="0"/>
              </a:rPr>
              <a:t>.</a:t>
            </a:r>
          </a:p>
          <a:p>
            <a:r>
              <a:rPr lang="cs-CZ" sz="3200">
                <a:cs typeface="Arial" charset="0"/>
              </a:rPr>
              <a:t>Je to drobný </a:t>
            </a:r>
            <a:r>
              <a:rPr lang="cs-CZ" sz="3200" b="1">
                <a:solidFill>
                  <a:srgbClr val="7030A0"/>
                </a:solidFill>
                <a:cs typeface="Arial" charset="0"/>
              </a:rPr>
              <a:t>noční motýlek</a:t>
            </a:r>
            <a:r>
              <a:rPr lang="cs-CZ" sz="3200">
                <a:cs typeface="Arial" charset="0"/>
              </a:rPr>
              <a:t>.</a:t>
            </a:r>
          </a:p>
          <a:p>
            <a:r>
              <a:rPr lang="cs-CZ" sz="3200" b="1">
                <a:solidFill>
                  <a:srgbClr val="7030A0"/>
                </a:solidFill>
                <a:cs typeface="Arial" charset="0"/>
              </a:rPr>
              <a:t>Živí se látkami a kožešinami</a:t>
            </a:r>
            <a:r>
              <a:rPr lang="cs-CZ" sz="3200">
                <a:cs typeface="Arial" charset="0"/>
              </a:rPr>
              <a:t>.</a:t>
            </a:r>
          </a:p>
          <a:p>
            <a:r>
              <a:rPr lang="cs-CZ" sz="3200" b="1" u="sng">
                <a:cs typeface="Arial" charset="0"/>
              </a:rPr>
              <a:t>Ochranou</a:t>
            </a:r>
            <a:r>
              <a:rPr lang="cs-CZ" sz="3200">
                <a:cs typeface="Arial" charset="0"/>
              </a:rPr>
              <a:t> je </a:t>
            </a:r>
            <a:r>
              <a:rPr lang="cs-CZ" sz="3200" b="1">
                <a:solidFill>
                  <a:srgbClr val="7030A0"/>
                </a:solidFill>
                <a:cs typeface="Arial" charset="0"/>
              </a:rPr>
              <a:t>praní oděvů a větrání šatníku</a:t>
            </a:r>
            <a:r>
              <a:rPr lang="cs-CZ" sz="3200">
                <a:cs typeface="Arial" charset="0"/>
              </a:rPr>
              <a:t>.</a:t>
            </a:r>
          </a:p>
          <a:p>
            <a:endParaRPr lang="cs-CZ" sz="3200">
              <a:cs typeface="Arial" charset="0"/>
            </a:endParaRPr>
          </a:p>
        </p:txBody>
      </p:sp>
      <p:pic>
        <p:nvPicPr>
          <p:cNvPr id="1843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25" y="1500188"/>
            <a:ext cx="3386138" cy="22145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Naši denní motýli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1563" y="1214438"/>
            <a:ext cx="3009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Otakárek fenyklový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000625" y="1214438"/>
            <a:ext cx="2700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Babočka osiková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4313" y="6143625"/>
            <a:ext cx="288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Modrásek bahenní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884863" y="6215063"/>
            <a:ext cx="3259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Žluťásek řešetlákový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571875" y="5500688"/>
            <a:ext cx="2033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Okáč horský</a:t>
            </a:r>
          </a:p>
        </p:txBody>
      </p:sp>
      <p:pic>
        <p:nvPicPr>
          <p:cNvPr id="19468" name="Picture 1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85875" y="1714500"/>
            <a:ext cx="2381250" cy="1590675"/>
          </a:xfrm>
        </p:spPr>
      </p:pic>
      <p:pic>
        <p:nvPicPr>
          <p:cNvPr id="19469" name="Picture 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0" y="171450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1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3" y="3786188"/>
            <a:ext cx="23812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38" y="4071938"/>
            <a:ext cx="2095500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1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8" y="3929063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Naši noční motýli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2875" y="1643063"/>
            <a:ext cx="314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Hranostajník vrbový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0" y="1143000"/>
            <a:ext cx="3448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Stužkonoska topolová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67425" y="1857375"/>
            <a:ext cx="3076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Přástevník medvědí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1500" y="6072188"/>
            <a:ext cx="2857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Lišaj smrtihlav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357563" y="5857875"/>
            <a:ext cx="2921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Martináč hrušňový</a:t>
            </a:r>
          </a:p>
        </p:txBody>
      </p:sp>
      <p:pic>
        <p:nvPicPr>
          <p:cNvPr id="20489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357938" y="2286000"/>
            <a:ext cx="2457450" cy="3781425"/>
          </a:xfrm>
        </p:spPr>
      </p:pic>
      <p:pic>
        <p:nvPicPr>
          <p:cNvPr id="20490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4500563"/>
            <a:ext cx="24574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75" y="4000500"/>
            <a:ext cx="24574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2071688"/>
            <a:ext cx="2714625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29000" y="1571625"/>
            <a:ext cx="2457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zajímavosti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3643313"/>
            <a:ext cx="38449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C00000"/>
                </a:solidFill>
              </a:rPr>
              <a:t>Otakárek fenyklový</a:t>
            </a:r>
          </a:p>
          <a:p>
            <a:r>
              <a:rPr lang="cs-CZ" sz="2800"/>
              <a:t>má jméno podle toho, </a:t>
            </a:r>
          </a:p>
          <a:p>
            <a:r>
              <a:rPr lang="cs-CZ" sz="2800"/>
              <a:t>že často usedá </a:t>
            </a:r>
          </a:p>
          <a:p>
            <a:r>
              <a:rPr lang="cs-CZ" sz="2800"/>
              <a:t>na květech fenyklu.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43438" y="1500188"/>
            <a:ext cx="42624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C00000"/>
                </a:solidFill>
              </a:rPr>
              <a:t>Lišaj smrtihlav </a:t>
            </a:r>
          </a:p>
          <a:p>
            <a:r>
              <a:rPr lang="cs-CZ" sz="2800"/>
              <a:t>má jméno podle skvrny </a:t>
            </a:r>
          </a:p>
          <a:p>
            <a:r>
              <a:rPr lang="cs-CZ" sz="2800"/>
              <a:t>ve tvaru lebky na zádech.</a:t>
            </a:r>
          </a:p>
        </p:txBody>
      </p:sp>
      <p:pic>
        <p:nvPicPr>
          <p:cNvPr id="21511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1643063"/>
            <a:ext cx="2466975" cy="1847850"/>
          </a:xfrm>
        </p:spPr>
      </p:pic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3214688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Otázky - motýli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Kolik </a:t>
            </a:r>
            <a:r>
              <a:rPr lang="cs-CZ" sz="40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křídel</a:t>
            </a:r>
            <a:r>
              <a:rPr lang="cs-CZ" sz="4000" smtClean="0">
                <a:latin typeface="Arial" charset="0"/>
                <a:cs typeface="Arial" charset="0"/>
              </a:rPr>
              <a:t> mají motýli?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Čím jsou křídla </a:t>
            </a:r>
            <a:r>
              <a:rPr lang="cs-CZ" sz="40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pokrytá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Čím je </a:t>
            </a:r>
            <a:r>
              <a:rPr lang="cs-CZ" sz="4000" b="1" u="sng" smtClean="0">
                <a:latin typeface="Arial" charset="0"/>
                <a:cs typeface="Arial" charset="0"/>
              </a:rPr>
              <a:t>motýl </a:t>
            </a:r>
            <a:r>
              <a:rPr lang="cs-CZ" sz="40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užitečný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Proč jsou </a:t>
            </a:r>
            <a:r>
              <a:rPr lang="cs-CZ" sz="4000" b="1" u="sng" smtClean="0">
                <a:latin typeface="Arial" charset="0"/>
                <a:cs typeface="Arial" charset="0"/>
              </a:rPr>
              <a:t>housenky</a:t>
            </a:r>
            <a:r>
              <a:rPr lang="cs-CZ" sz="4000" smtClean="0">
                <a:latin typeface="Arial" charset="0"/>
                <a:cs typeface="Arial" charset="0"/>
              </a:rPr>
              <a:t> </a:t>
            </a:r>
            <a:r>
              <a:rPr lang="cs-CZ" sz="40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škodlivé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Jakého znáš </a:t>
            </a:r>
            <a:r>
              <a:rPr lang="cs-CZ" sz="40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denního motýla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Jakého znáš </a:t>
            </a:r>
            <a:r>
              <a:rPr lang="cs-CZ" sz="40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nočního motýla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00125"/>
            <a:ext cx="8686800" cy="5857875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http://upload.wikimedia.org/wikipedia/commons/thumb/7/73/Pi%C3%A9ride_du_chou.JPG/800px-Pi%C3%A9ride_du_chou.JPG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http://upload.wikimedia.org/wikipedia/commons/thumb/8/86/ComputerHotline_-_Pieris_brassicae_%28by%29.jpg/675px-ComputerHotline_-_Pieris_brassicae_%28by%29.jpg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http://i.lidovky.cz/09/121/lngal/GLU2fa65c_housenka.jpg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http://motyli.net/clanky/chov-pieris-brassicae-1/2-800x600.jpg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http://www.priroda.cz/clanky/foto/vajicka.jpg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http://leccos.com/pics/pic/belasci.jpg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http://upload.wikimedia.org/wikipedia/commons/thumb/8/86/ComputerHotline_-_Pieris_brassicae_(by).jpg/220px-ComputerHotline_-_Pieris_brassicae_(by).jpg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http://cs.wikipedia.org/wiki/Soubor:Lymantria_monacha02.jpg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http://www.earthman.nolimit.cz/image/thm/8450607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http://fld.czu.cz/~nakladal/images/kukla.jpg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http://fld.czu.cz/~nakladal/images/l-vajicko.jpg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http://upload.wikimedia.org/wikipedia/commons/thumb/b/b5/Tineola.bisselliella.7218.jpg/258px-Tineola.bisselliella.7218.jpg</a:t>
            </a:r>
            <a:endParaRPr lang="cs-CZ" sz="1400" smtClean="0"/>
          </a:p>
          <a:p>
            <a:r>
              <a:rPr lang="cs-CZ" sz="1400" smtClean="0">
                <a:hlinkClick r:id="rId14"/>
              </a:rPr>
              <a:t>http://upload.wikimedia.org/wikipedia/commons/thumb/a/a2/Otak%C3%A1rek_fenyklov%C3%BD%2C_Lovo%C5%A1%2C_2009-07-12.jpg/800px-Otak%C3%A1rek_fenyklov%C3%BD%2C_Lovo%C5%A1%2C_2009-07-12.jpg</a:t>
            </a:r>
            <a:endParaRPr lang="cs-CZ" sz="1400" smtClean="0"/>
          </a:p>
          <a:p>
            <a:r>
              <a:rPr lang="cs-CZ" sz="1400" smtClean="0">
                <a:hlinkClick r:id="rId15"/>
              </a:rPr>
              <a:t>http://upload.wikimedia.org/wikipedia/commons/thumb/2/23/Babo%C4%8Dka_osikov%C3%A1.jpg/250px-Babo%C4%8Dka_osikov%C3%A1.jpg</a:t>
            </a:r>
            <a:endParaRPr lang="cs-CZ" sz="1400" smtClean="0"/>
          </a:p>
          <a:p>
            <a:r>
              <a:rPr lang="cs-CZ" sz="1400" smtClean="0">
                <a:hlinkClick r:id="rId16"/>
              </a:rPr>
              <a:t>http://upload.wikimedia.org/wikipedia/commons/thumb/e/eb/Glaucopsyche_nausithous_Schwaebisch_Hall-Wackershofen_20080723_4.jpg/250px-Glaucopsyche_nausithous_Schwaebisch_Hall-Wackershofen_20080723_4.jpg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http://upload.wikimedia.org/wikipedia/commons/thumb/2/23/Thomas_Bresson_-_Citron-1_%28by%29.jpg/220px-Thomas_Bresson_-_Citron-1_%28by%29.jpg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http://upload.wikimedia.org/wikipedia/commons/thumb/b/b2/Erebia_epiphron_anvers.jpg/220px-Erebia_epiphron_anvers.jpg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http://upload.wikimedia.org/wikipedia/commons/thumb/d/df/Arctia_caja_%28Marek_Szczepanek%29.jpg/258px-Arctia_caja_%28Marek_Szczepanek%29.jpg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http://upload.wikimedia.org/wikipedia/commons/thumb/1/12/Acherontia_atropos01.jpg/258px-Acherontia_atropos01.jpg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http://upload.wikimedia.org/wikipedia/commons/thumb/8/89/Grand_paon_de_nuit_2.jpg/258px-Grand_paon_de_nuit_2.jpg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http://zebry.cz/cmelakasvet.cz/wp-content/obrazky/2005/listopad2/hranostajnik-vrbovy.jpg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http://www.biolib.cz/IMG/GAL/5765.jpg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http://zebry.cz/cmelakasvet.cz/wp-content/obrazky/2005/prosinec1/otakarek-fenyklovy.jpg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http://www.naturess.net/fotky/hmyz/mmmmmm_0.JPG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245</TotalTime>
  <Words>319</Words>
  <Application>Microsoft Office PowerPoint</Application>
  <PresentationFormat>On-screen Show (4:3)</PresentationFormat>
  <Paragraphs>88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15</vt:i4>
      </vt:variant>
    </vt:vector>
  </HeadingPairs>
  <TitlesOfParts>
    <vt:vector size="31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36</cp:revision>
  <dcterms:created xsi:type="dcterms:W3CDTF">2011-10-24T15:54:52Z</dcterms:created>
  <dcterms:modified xsi:type="dcterms:W3CDTF">2012-03-19T09:52:04Z</dcterms:modified>
</cp:coreProperties>
</file>